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62" r:id="rId5"/>
    <p:sldId id="259" r:id="rId6"/>
    <p:sldId id="263" r:id="rId7"/>
    <p:sldId id="267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D41"/>
    <a:srgbClr val="93BB54"/>
    <a:srgbClr val="C49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1B362-4157-44D7-B75A-5FCFE01D1BCE}" v="4" dt="2024-07-08T14:32:03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Carolina Robles Neira" userId="b1d6fc3a-21a4-4d6c-bdc3-8b48949331d7" providerId="ADAL" clId="{46F1B362-4157-44D7-B75A-5FCFE01D1BCE}"/>
    <pc:docChg chg="undo custSel addSld delSld modSld">
      <pc:chgData name="Laura Carolina Robles Neira" userId="b1d6fc3a-21a4-4d6c-bdc3-8b48949331d7" providerId="ADAL" clId="{46F1B362-4157-44D7-B75A-5FCFE01D1BCE}" dt="2024-07-08T14:32:05.130" v="68" actId="20577"/>
      <pc:docMkLst>
        <pc:docMk/>
      </pc:docMkLst>
      <pc:sldChg chg="addSp delSp modSp">
        <pc:chgData name="Laura Carolina Robles Neira" userId="b1d6fc3a-21a4-4d6c-bdc3-8b48949331d7" providerId="ADAL" clId="{46F1B362-4157-44D7-B75A-5FCFE01D1BCE}" dt="2024-07-05T21:36:07.111" v="64" actId="478"/>
        <pc:sldMkLst>
          <pc:docMk/>
          <pc:sldMk cId="3278096176" sldId="256"/>
        </pc:sldMkLst>
        <pc:picChg chg="add del mod">
          <ac:chgData name="Laura Carolina Robles Neira" userId="b1d6fc3a-21a4-4d6c-bdc3-8b48949331d7" providerId="ADAL" clId="{46F1B362-4157-44D7-B75A-5FCFE01D1BCE}" dt="2024-07-05T21:36:07.111" v="64" actId="478"/>
          <ac:picMkLst>
            <pc:docMk/>
            <pc:sldMk cId="3278096176" sldId="256"/>
            <ac:picMk id="2" creationId="{6FFBB8C1-BE51-CC59-75A8-D3BAFF7D79E5}"/>
          </ac:picMkLst>
        </pc:picChg>
      </pc:sldChg>
      <pc:sldChg chg="modSp add del mod">
        <pc:chgData name="Laura Carolina Robles Neira" userId="b1d6fc3a-21a4-4d6c-bdc3-8b48949331d7" providerId="ADAL" clId="{46F1B362-4157-44D7-B75A-5FCFE01D1BCE}" dt="2024-07-05T20:42:01.974" v="61" actId="20577"/>
        <pc:sldMkLst>
          <pc:docMk/>
          <pc:sldMk cId="1482975956" sldId="257"/>
        </pc:sldMkLst>
        <pc:spChg chg="mod">
          <ac:chgData name="Laura Carolina Robles Neira" userId="b1d6fc3a-21a4-4d6c-bdc3-8b48949331d7" providerId="ADAL" clId="{46F1B362-4157-44D7-B75A-5FCFE01D1BCE}" dt="2024-07-05T20:42:01.974" v="61" actId="20577"/>
          <ac:spMkLst>
            <pc:docMk/>
            <pc:sldMk cId="1482975956" sldId="257"/>
            <ac:spMk id="6" creationId="{50703695-DCC9-2B2B-CE25-CD632F0261C9}"/>
          </ac:spMkLst>
        </pc:spChg>
      </pc:sldChg>
      <pc:sldChg chg="addSp delSp modSp mod">
        <pc:chgData name="Laura Carolina Robles Neira" userId="b1d6fc3a-21a4-4d6c-bdc3-8b48949331d7" providerId="ADAL" clId="{46F1B362-4157-44D7-B75A-5FCFE01D1BCE}" dt="2024-07-08T14:32:05.130" v="68" actId="20577"/>
        <pc:sldMkLst>
          <pc:docMk/>
          <pc:sldMk cId="2665571594" sldId="263"/>
        </pc:sldMkLst>
        <pc:spChg chg="del mod">
          <ac:chgData name="Laura Carolina Robles Neira" userId="b1d6fc3a-21a4-4d6c-bdc3-8b48949331d7" providerId="ADAL" clId="{46F1B362-4157-44D7-B75A-5FCFE01D1BCE}" dt="2024-07-04T14:31:49.437" v="6"/>
          <ac:spMkLst>
            <pc:docMk/>
            <pc:sldMk cId="2665571594" sldId="263"/>
            <ac:spMk id="2" creationId="{1FA4D290-3C11-43CE-0C0C-96AC3394E349}"/>
          </ac:spMkLst>
        </pc:spChg>
        <pc:spChg chg="mod">
          <ac:chgData name="Laura Carolina Robles Neira" userId="b1d6fc3a-21a4-4d6c-bdc3-8b48949331d7" providerId="ADAL" clId="{46F1B362-4157-44D7-B75A-5FCFE01D1BCE}" dt="2024-07-04T14:33:50.972" v="50" actId="1076"/>
          <ac:spMkLst>
            <pc:docMk/>
            <pc:sldMk cId="2665571594" sldId="263"/>
            <ac:spMk id="9" creationId="{7ED53E4E-D518-E13D-7FB7-A5291E13D1A9}"/>
          </ac:spMkLst>
        </pc:spChg>
        <pc:spChg chg="add mod">
          <ac:chgData name="Laura Carolina Robles Neira" userId="b1d6fc3a-21a4-4d6c-bdc3-8b48949331d7" providerId="ADAL" clId="{46F1B362-4157-44D7-B75A-5FCFE01D1BCE}" dt="2024-07-08T14:32:05.130" v="68" actId="20577"/>
          <ac:spMkLst>
            <pc:docMk/>
            <pc:sldMk cId="2665571594" sldId="263"/>
            <ac:spMk id="11" creationId="{52F9CB7D-8DAB-3238-B5B4-6A4EAE21E57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8/07/2024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3806064-D094-DA86-6C22-C9CFC529A6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413" y="2256674"/>
            <a:ext cx="2665172" cy="154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A9D7E4-7BA0-40B7-FF99-DD7B5CDE5C94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</a:defRPr>
            </a:lvl2pPr>
            <a:lvl3pPr>
              <a:defRPr sz="2400">
                <a:latin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44806" y="190207"/>
            <a:ext cx="702387" cy="4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0881" y="190207"/>
            <a:ext cx="714638" cy="4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7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96481" y="190207"/>
            <a:ext cx="714638" cy="4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8681" y="6282342"/>
            <a:ext cx="714638" cy="4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0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0881" y="6282342"/>
            <a:ext cx="714638" cy="4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96481" y="6282342"/>
            <a:ext cx="714638" cy="4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9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8/07/2024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0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vgsilh.com/image/48357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svgsilh.com/es/image/48385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.robles@minagricultura.gov.co" TargetMode="External"/><Relationship Id="rId2" Type="http://schemas.openxmlformats.org/officeDocument/2006/relationships/hyperlink" Target="https://bit.ly/Preinscripci&#243;n_ConvocatoriaCOC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Jenny.hidalgo@minagricultura.gov.co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>
            <a:extLst>
              <a:ext uri="{FF2B5EF4-FFF2-40B4-BE49-F238E27FC236}">
                <a16:creationId xmlns:a16="http://schemas.microsoft.com/office/drawing/2014/main" id="{50703695-DCC9-2B2B-CE25-CD632F0261C9}"/>
              </a:ext>
            </a:extLst>
          </p:cNvPr>
          <p:cNvSpPr txBox="1">
            <a:spLocks/>
          </p:cNvSpPr>
          <p:nvPr/>
        </p:nvSpPr>
        <p:spPr>
          <a:xfrm>
            <a:off x="974624" y="2245569"/>
            <a:ext cx="10553347" cy="17586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s-CO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CONVOCATORIA CADENA OVINO – CAPRINA NACIONAL 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s-CO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2024 - 2026</a:t>
            </a:r>
            <a:endParaRPr lang="es-CO" sz="28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D409E83-EBB4-C85C-EB99-CF8028FFE9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  <p:pic>
        <p:nvPicPr>
          <p:cNvPr id="3" name="Picture 6" descr="Cadena Productiva Ovino-Caprina de Colombia: agosto 2013">
            <a:extLst>
              <a:ext uri="{FF2B5EF4-FFF2-40B4-BE49-F238E27FC236}">
                <a16:creationId xmlns:a16="http://schemas.microsoft.com/office/drawing/2014/main" id="{83B6765C-D64B-84CC-8E4B-FADC5D0764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841" b="63147" l="33185" r="81250">
                        <a14:foregroundMark x1="35563" y1="35248" x2="36875" y2="34987"/>
                        <a14:foregroundMark x1="33250" y1="34552" x2="33250" y2="34552"/>
                        <a14:foregroundMark x1="49875" y1="54047" x2="49875" y2="54047"/>
                        <a14:foregroundMark x1="49563" y1="55962" x2="49563" y2="55962"/>
                        <a14:foregroundMark x1="61125" y1="34639" x2="61125" y2="34639"/>
                        <a14:foregroundMark x1="65250" y1="34639" x2="65250" y2="34639"/>
                        <a14:foregroundMark x1="46625" y1="25674" x2="46625" y2="25674"/>
                        <a14:foregroundMark x1="45750" y1="24717" x2="48250" y2="27067"/>
                        <a14:foregroundMark x1="48250" y1="27067" x2="44750" y2="27502"/>
                        <a14:foregroundMark x1="44750" y1="27502" x2="44813" y2="30809"/>
                        <a14:foregroundMark x1="41938" y1="28024" x2="44563" y2="24108"/>
                        <a14:foregroundMark x1="44563" y1="24108" x2="44563" y2="24108"/>
                        <a14:foregroundMark x1="54937" y1="38816" x2="54937" y2="38816"/>
                        <a14:foregroundMark x1="49438" y1="49869" x2="49438" y2="49869"/>
                        <a14:foregroundMark x1="40923" y1="27743" x2="40923" y2="27743"/>
                        <a14:foregroundMark x1="40179" y1="26915" x2="44643" y2="24017"/>
                        <a14:foregroundMark x1="44643" y1="24017" x2="48810" y2="23810"/>
                        <a14:foregroundMark x1="48810" y1="23810" x2="48363" y2="31470"/>
                        <a14:foregroundMark x1="48363" y1="31470" x2="44940" y2="34161"/>
                        <a14:foregroundMark x1="44940" y1="34161" x2="39435" y2="27122"/>
                        <a14:foregroundMark x1="49405" y1="51967" x2="49405" y2="51967"/>
                        <a14:foregroundMark x1="38988" y1="24638" x2="38988" y2="24638"/>
                        <a14:foregroundMark x1="39732" y1="23602" x2="39732" y2="23602"/>
                        <a14:foregroundMark x1="40923" y1="23602" x2="40923" y2="23602"/>
                        <a14:foregroundMark x1="42113" y1="22153" x2="42113" y2="22153"/>
                        <a14:foregroundMark x1="44940" y1="21325" x2="44940" y2="21325"/>
                        <a14:foregroundMark x1="46131" y1="20083" x2="46131" y2="20083"/>
                        <a14:foregroundMark x1="46131" y1="19876" x2="46131" y2="19876"/>
                        <a14:foregroundMark x1="46131" y1="19876" x2="46131" y2="19876"/>
                        <a14:foregroundMark x1="47173" y1="19048" x2="47173" y2="19048"/>
                        <a14:foregroundMark x1="48512" y1="18841" x2="48512" y2="18841"/>
                        <a14:foregroundMark x1="49554" y1="19669" x2="49554" y2="19669"/>
                        <a14:foregroundMark x1="38095" y1="27329" x2="38095" y2="27329"/>
                        <a14:foregroundMark x1="46280" y1="19876" x2="46280" y2="19876"/>
                        <a14:foregroundMark x1="46280" y1="19876" x2="46280" y2="19876"/>
                        <a14:foregroundMark x1="46280" y1="19876" x2="46280" y2="20290"/>
                        <a14:foregroundMark x1="81250" y1="25259" x2="81250" y2="25259"/>
                        <a14:foregroundMark x1="74405" y1="23395" x2="74405" y2="23395"/>
                        <a14:backgroundMark x1="49851" y1="60248" x2="49851" y2="60248"/>
                        <a14:backgroundMark x1="56696" y1="61905" x2="56696" y2="61905"/>
                        <a14:backgroundMark x1="56696" y1="61905" x2="57143" y2="658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649" t="15556" r="32447" b="42222"/>
          <a:stretch/>
        </p:blipFill>
        <p:spPr bwMode="auto">
          <a:xfrm>
            <a:off x="5420472" y="4081942"/>
            <a:ext cx="1661652" cy="14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7D06F9F-B1BF-0401-674B-8BE633D7DB1A}"/>
              </a:ext>
            </a:extLst>
          </p:cNvPr>
          <p:cNvSpPr txBox="1"/>
          <p:nvPr/>
        </p:nvSpPr>
        <p:spPr>
          <a:xfrm>
            <a:off x="2550160" y="802495"/>
            <a:ext cx="74269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b="1" dirty="0">
                <a:solidFill>
                  <a:srgbClr val="C49E4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¿Qué es la Cadena productiva Ovino - Caprina?</a:t>
            </a:r>
            <a:endParaRPr lang="es-CO" sz="4000" b="1" dirty="0">
              <a:solidFill>
                <a:srgbClr val="C49E4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6" name="Picture 6" descr="Cadena Productiva Ovino-Caprina de Colombia: agosto 2013">
            <a:extLst>
              <a:ext uri="{FF2B5EF4-FFF2-40B4-BE49-F238E27FC236}">
                <a16:creationId xmlns:a16="http://schemas.microsoft.com/office/drawing/2014/main" id="{51CBA607-434C-6C70-9A9D-AA5CDDD80C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841" b="63147" l="33185" r="81250">
                        <a14:foregroundMark x1="35563" y1="35248" x2="36875" y2="34987"/>
                        <a14:foregroundMark x1="33250" y1="34552" x2="33250" y2="34552"/>
                        <a14:foregroundMark x1="49875" y1="54047" x2="49875" y2="54047"/>
                        <a14:foregroundMark x1="49563" y1="55962" x2="49563" y2="55962"/>
                        <a14:foregroundMark x1="61125" y1="34639" x2="61125" y2="34639"/>
                        <a14:foregroundMark x1="65250" y1="34639" x2="65250" y2="34639"/>
                        <a14:foregroundMark x1="46625" y1="25674" x2="46625" y2="25674"/>
                        <a14:foregroundMark x1="45750" y1="24717" x2="48250" y2="27067"/>
                        <a14:foregroundMark x1="48250" y1="27067" x2="44750" y2="27502"/>
                        <a14:foregroundMark x1="44750" y1="27502" x2="44813" y2="30809"/>
                        <a14:foregroundMark x1="41938" y1="28024" x2="44563" y2="24108"/>
                        <a14:foregroundMark x1="44563" y1="24108" x2="44563" y2="24108"/>
                        <a14:foregroundMark x1="54937" y1="38816" x2="54937" y2="38816"/>
                        <a14:foregroundMark x1="49438" y1="49869" x2="49438" y2="49869"/>
                        <a14:foregroundMark x1="40923" y1="27743" x2="40923" y2="27743"/>
                        <a14:foregroundMark x1="40179" y1="26915" x2="44643" y2="24017"/>
                        <a14:foregroundMark x1="44643" y1="24017" x2="48810" y2="23810"/>
                        <a14:foregroundMark x1="48810" y1="23810" x2="48363" y2="31470"/>
                        <a14:foregroundMark x1="48363" y1="31470" x2="44940" y2="34161"/>
                        <a14:foregroundMark x1="44940" y1="34161" x2="39435" y2="27122"/>
                        <a14:foregroundMark x1="49405" y1="51967" x2="49405" y2="51967"/>
                        <a14:foregroundMark x1="38988" y1="24638" x2="38988" y2="24638"/>
                        <a14:foregroundMark x1="39732" y1="23602" x2="39732" y2="23602"/>
                        <a14:foregroundMark x1="40923" y1="23602" x2="40923" y2="23602"/>
                        <a14:foregroundMark x1="42113" y1="22153" x2="42113" y2="22153"/>
                        <a14:foregroundMark x1="44940" y1="21325" x2="44940" y2="21325"/>
                        <a14:foregroundMark x1="46131" y1="20083" x2="46131" y2="20083"/>
                        <a14:foregroundMark x1="46131" y1="19876" x2="46131" y2="19876"/>
                        <a14:foregroundMark x1="46131" y1="19876" x2="46131" y2="19876"/>
                        <a14:foregroundMark x1="47173" y1="19048" x2="47173" y2="19048"/>
                        <a14:foregroundMark x1="48512" y1="18841" x2="48512" y2="18841"/>
                        <a14:foregroundMark x1="49554" y1="19669" x2="49554" y2="19669"/>
                        <a14:foregroundMark x1="38095" y1="27329" x2="38095" y2="27329"/>
                        <a14:foregroundMark x1="46280" y1="19876" x2="46280" y2="19876"/>
                        <a14:foregroundMark x1="46280" y1="19876" x2="46280" y2="19876"/>
                        <a14:foregroundMark x1="46280" y1="19876" x2="46280" y2="20290"/>
                        <a14:foregroundMark x1="81250" y1="25259" x2="81250" y2="25259"/>
                        <a14:foregroundMark x1="74405" y1="23395" x2="74405" y2="23395"/>
                        <a14:backgroundMark x1="49851" y1="60248" x2="49851" y2="60248"/>
                        <a14:backgroundMark x1="56696" y1="61905" x2="56696" y2="61905"/>
                        <a14:backgroundMark x1="56696" y1="61905" x2="57143" y2="658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649" t="15556" r="32447" b="42222"/>
          <a:stretch/>
        </p:blipFill>
        <p:spPr bwMode="auto">
          <a:xfrm>
            <a:off x="1159713" y="2866107"/>
            <a:ext cx="2165487" cy="182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89FA012-D85E-C9DD-9219-1DF50B231B21}"/>
              </a:ext>
            </a:extLst>
          </p:cNvPr>
          <p:cNvSpPr txBox="1"/>
          <p:nvPr/>
        </p:nvSpPr>
        <p:spPr>
          <a:xfrm>
            <a:off x="3571292" y="2793075"/>
            <a:ext cx="766276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2400" b="0" i="0" u="none" strike="noStrike" baseline="0" dirty="0">
                <a:solidFill>
                  <a:srgbClr val="000000"/>
                </a:solidFill>
                <a:latin typeface="Gotham Light"/>
              </a:rPr>
              <a:t>E</a:t>
            </a:r>
            <a:r>
              <a:rPr lang="es-ES" sz="2400" b="0" i="0" u="none" strike="noStrike" baseline="0" dirty="0">
                <a:latin typeface="Gotham Light"/>
              </a:rPr>
              <a:t>spacio de participación y decisión, en el cual se definen las prioridades y los mecanismos de acción para el </a:t>
            </a:r>
            <a:r>
              <a:rPr lang="es-ES" sz="2400" b="1" i="0" u="none" strike="noStrike" baseline="0" dirty="0">
                <a:latin typeface="Gotham"/>
              </a:rPr>
              <a:t>aumento de la competitividad </a:t>
            </a:r>
            <a:r>
              <a:rPr lang="es-ES" sz="2400" b="0" i="0" u="none" strike="noStrike" baseline="0" dirty="0">
                <a:latin typeface="Gotham Light"/>
              </a:rPr>
              <a:t>del sector ovino - Caprino en Colombia,</a:t>
            </a:r>
            <a:r>
              <a:rPr lang="es-ES" sz="2400" dirty="0">
                <a:latin typeface="Gotham Light"/>
              </a:rPr>
              <a:t> </a:t>
            </a:r>
            <a:r>
              <a:rPr lang="es-ES" sz="2400" b="0" i="0" u="none" strike="noStrike" baseline="0" dirty="0">
                <a:latin typeface="Gotham Light"/>
              </a:rPr>
              <a:t>facilitando a las instituciones del Estado la articulación </a:t>
            </a:r>
            <a:r>
              <a:rPr lang="es-ES" sz="2400" dirty="0">
                <a:latin typeface="Gotham Light"/>
              </a:rPr>
              <a:t>con todos los actores </a:t>
            </a:r>
            <a:r>
              <a:rPr lang="es-ES" sz="2400" b="0" i="0" u="none" strike="noStrike" baseline="0" dirty="0">
                <a:latin typeface="Gotham Light"/>
              </a:rPr>
              <a:t>y la </a:t>
            </a:r>
            <a:r>
              <a:rPr lang="es-ES" sz="2400" dirty="0">
                <a:latin typeface="Gotham Light"/>
              </a:rPr>
              <a:t>consulta de </a:t>
            </a:r>
            <a:r>
              <a:rPr lang="es-ES" sz="2400" b="0" i="0" u="none" strike="noStrike" baseline="0" dirty="0">
                <a:latin typeface="Gotham Light"/>
              </a:rPr>
              <a:t>políticas públicas.</a:t>
            </a:r>
            <a:endParaRPr lang="es-CO" sz="2400" dirty="0">
              <a:latin typeface="Helvetica"/>
              <a:cs typeface="Helvetica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15BF2E1-FDDE-7FB3-5BFA-B4B32E7702BB}"/>
              </a:ext>
            </a:extLst>
          </p:cNvPr>
          <p:cNvSpPr txBox="1"/>
          <p:nvPr/>
        </p:nvSpPr>
        <p:spPr>
          <a:xfrm>
            <a:off x="2242457" y="5181552"/>
            <a:ext cx="7315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600" b="1" dirty="0">
                <a:latin typeface="Gotham Light"/>
              </a:rPr>
              <a:t>Reconocida</a:t>
            </a:r>
            <a:r>
              <a:rPr lang="es-ES" sz="2600" b="1" i="0" u="none" strike="noStrike" baseline="0" dirty="0">
                <a:latin typeface="Gotham Light"/>
              </a:rPr>
              <a:t> a través de la Resolución 204 de 2013 del Ministerio de Agricultura y Desarrollo Rural.</a:t>
            </a:r>
            <a:r>
              <a:rPr lang="es-ES" sz="2600" b="1" dirty="0">
                <a:latin typeface="Gotham Light"/>
              </a:rPr>
              <a:t> </a:t>
            </a:r>
            <a:endParaRPr lang="es-CO" sz="2600" b="1" dirty="0">
              <a:latin typeface="Gotham Ligh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860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5DEE994-50C6-A5F8-4C5B-C0ED45DBE67B}"/>
              </a:ext>
            </a:extLst>
          </p:cNvPr>
          <p:cNvSpPr txBox="1"/>
          <p:nvPr/>
        </p:nvSpPr>
        <p:spPr>
          <a:xfrm>
            <a:off x="103917" y="1183677"/>
            <a:ext cx="535761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C49E4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¿Qué es el Consejo Directivo de la cadena Ovino - Caprina?</a:t>
            </a:r>
            <a:endParaRPr lang="es-CO" sz="3200" b="1" dirty="0">
              <a:solidFill>
                <a:srgbClr val="C49E4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0EF7A9-57DF-5DD5-8101-70214C3EA1FD}"/>
              </a:ext>
            </a:extLst>
          </p:cNvPr>
          <p:cNvSpPr txBox="1"/>
          <p:nvPr/>
        </p:nvSpPr>
        <p:spPr>
          <a:xfrm>
            <a:off x="5173717" y="1263851"/>
            <a:ext cx="3569677" cy="18620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s-ES" sz="2300" dirty="0">
                <a:latin typeface="Arial Narrow" panose="020B0606020202030204" pitchFamily="34" charset="0"/>
              </a:rPr>
              <a:t>Órgano</a:t>
            </a:r>
            <a:r>
              <a:rPr lang="es-ES" sz="2300" b="0" i="0" u="none" strike="noStrike" baseline="0" dirty="0">
                <a:latin typeface="Arial Narrow" panose="020B0606020202030204" pitchFamily="34" charset="0"/>
              </a:rPr>
              <a:t> supremo de la CPOC</a:t>
            </a:r>
            <a:r>
              <a:rPr lang="es-ES" sz="2300" dirty="0">
                <a:latin typeface="Arial Narrow" panose="020B0606020202030204" pitchFamily="34" charset="0"/>
              </a:rPr>
              <a:t>, </a:t>
            </a:r>
            <a:r>
              <a:rPr lang="es-ES" sz="2300" b="0" i="0" u="none" strike="noStrike" baseline="0" dirty="0">
                <a:latin typeface="Arial Narrow" panose="020B0606020202030204" pitchFamily="34" charset="0"/>
              </a:rPr>
              <a:t>grupo de personas pertenecientes a los eslabones de la Cadena y a los comités Regionales</a:t>
            </a:r>
            <a:r>
              <a:rPr lang="es-ES" sz="2300" dirty="0">
                <a:latin typeface="Arial Narrow" panose="020B0606020202030204" pitchFamily="34" charset="0"/>
              </a:rPr>
              <a:t>.</a:t>
            </a:r>
          </a:p>
        </p:txBody>
      </p:sp>
      <p:grpSp>
        <p:nvGrpSpPr>
          <p:cNvPr id="4" name="Gráfico 750">
            <a:extLst>
              <a:ext uri="{FF2B5EF4-FFF2-40B4-BE49-F238E27FC236}">
                <a16:creationId xmlns:a16="http://schemas.microsoft.com/office/drawing/2014/main" id="{889F43B2-FF5E-FD48-0167-31185540B9DF}"/>
              </a:ext>
            </a:extLst>
          </p:cNvPr>
          <p:cNvGrpSpPr>
            <a:grpSpLocks noChangeAspect="1"/>
          </p:cNvGrpSpPr>
          <p:nvPr/>
        </p:nvGrpSpPr>
        <p:grpSpPr>
          <a:xfrm>
            <a:off x="9212472" y="1389754"/>
            <a:ext cx="1938955" cy="1809859"/>
            <a:chOff x="5624766" y="5025160"/>
            <a:chExt cx="228151" cy="213162"/>
          </a:xfrm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841EFC9C-5C52-52CF-1F39-99AD3A9CCD29}"/>
                </a:ext>
              </a:extLst>
            </p:cNvPr>
            <p:cNvSpPr/>
            <p:nvPr/>
          </p:nvSpPr>
          <p:spPr>
            <a:xfrm>
              <a:off x="5624766" y="5108665"/>
              <a:ext cx="228151" cy="129658"/>
            </a:xfrm>
            <a:custGeom>
              <a:avLst/>
              <a:gdLst>
                <a:gd name="connsiteX0" fmla="*/ 208167 w 228151"/>
                <a:gd name="connsiteY0" fmla="*/ 50674 h 129658"/>
                <a:gd name="connsiteX1" fmla="*/ 212449 w 228151"/>
                <a:gd name="connsiteY1" fmla="*/ 36875 h 129658"/>
                <a:gd name="connsiteX2" fmla="*/ 190800 w 228151"/>
                <a:gd name="connsiteY2" fmla="*/ 15464 h 129658"/>
                <a:gd name="connsiteX3" fmla="*/ 169150 w 228151"/>
                <a:gd name="connsiteY3" fmla="*/ 36875 h 129658"/>
                <a:gd name="connsiteX4" fmla="*/ 173433 w 228151"/>
                <a:gd name="connsiteY4" fmla="*/ 50674 h 129658"/>
                <a:gd name="connsiteX5" fmla="*/ 158445 w 228151"/>
                <a:gd name="connsiteY5" fmla="*/ 68041 h 129658"/>
                <a:gd name="connsiteX6" fmla="*/ 149642 w 228151"/>
                <a:gd name="connsiteY6" fmla="*/ 66613 h 129658"/>
                <a:gd name="connsiteX7" fmla="*/ 130848 w 228151"/>
                <a:gd name="connsiteY7" fmla="*/ 35210 h 129658"/>
                <a:gd name="connsiteX8" fmla="*/ 135130 w 228151"/>
                <a:gd name="connsiteY8" fmla="*/ 21411 h 129658"/>
                <a:gd name="connsiteX9" fmla="*/ 113481 w 228151"/>
                <a:gd name="connsiteY9" fmla="*/ 0 h 129658"/>
                <a:gd name="connsiteX10" fmla="*/ 91831 w 228151"/>
                <a:gd name="connsiteY10" fmla="*/ 21411 h 129658"/>
                <a:gd name="connsiteX11" fmla="*/ 96114 w 228151"/>
                <a:gd name="connsiteY11" fmla="*/ 35448 h 129658"/>
                <a:gd name="connsiteX12" fmla="*/ 77319 w 228151"/>
                <a:gd name="connsiteY12" fmla="*/ 66851 h 129658"/>
                <a:gd name="connsiteX13" fmla="*/ 68754 w 228151"/>
                <a:gd name="connsiteY13" fmla="*/ 68279 h 129658"/>
                <a:gd name="connsiteX14" fmla="*/ 53767 w 228151"/>
                <a:gd name="connsiteY14" fmla="*/ 50912 h 129658"/>
                <a:gd name="connsiteX15" fmla="*/ 58049 w 228151"/>
                <a:gd name="connsiteY15" fmla="*/ 37113 h 129658"/>
                <a:gd name="connsiteX16" fmla="*/ 36399 w 228151"/>
                <a:gd name="connsiteY16" fmla="*/ 15702 h 129658"/>
                <a:gd name="connsiteX17" fmla="*/ 14750 w 228151"/>
                <a:gd name="connsiteY17" fmla="*/ 37113 h 129658"/>
                <a:gd name="connsiteX18" fmla="*/ 19032 w 228151"/>
                <a:gd name="connsiteY18" fmla="*/ 50912 h 129658"/>
                <a:gd name="connsiteX19" fmla="*/ 0 w 228151"/>
                <a:gd name="connsiteY19" fmla="*/ 85170 h 129658"/>
                <a:gd name="connsiteX20" fmla="*/ 36638 w 228151"/>
                <a:gd name="connsiteY20" fmla="*/ 114908 h 129658"/>
                <a:gd name="connsiteX21" fmla="*/ 37827 w 228151"/>
                <a:gd name="connsiteY21" fmla="*/ 114908 h 129658"/>
                <a:gd name="connsiteX22" fmla="*/ 113957 w 228151"/>
                <a:gd name="connsiteY22" fmla="*/ 129658 h 129658"/>
                <a:gd name="connsiteX23" fmla="*/ 190086 w 228151"/>
                <a:gd name="connsiteY23" fmla="*/ 114908 h 129658"/>
                <a:gd name="connsiteX24" fmla="*/ 191513 w 228151"/>
                <a:gd name="connsiteY24" fmla="*/ 114908 h 129658"/>
                <a:gd name="connsiteX25" fmla="*/ 228151 w 228151"/>
                <a:gd name="connsiteY25" fmla="*/ 85170 h 129658"/>
                <a:gd name="connsiteX26" fmla="*/ 209119 w 228151"/>
                <a:gd name="connsiteY26" fmla="*/ 50912 h 129658"/>
                <a:gd name="connsiteX27" fmla="*/ 190562 w 228151"/>
                <a:gd name="connsiteY27" fmla="*/ 22363 h 129658"/>
                <a:gd name="connsiteX28" fmla="*/ 205312 w 228151"/>
                <a:gd name="connsiteY28" fmla="*/ 36875 h 129658"/>
                <a:gd name="connsiteX29" fmla="*/ 190562 w 228151"/>
                <a:gd name="connsiteY29" fmla="*/ 53291 h 129658"/>
                <a:gd name="connsiteX30" fmla="*/ 175812 w 228151"/>
                <a:gd name="connsiteY30" fmla="*/ 36875 h 129658"/>
                <a:gd name="connsiteX31" fmla="*/ 190562 w 228151"/>
                <a:gd name="connsiteY31" fmla="*/ 22363 h 129658"/>
                <a:gd name="connsiteX32" fmla="*/ 113005 w 228151"/>
                <a:gd name="connsiteY32" fmla="*/ 6661 h 129658"/>
                <a:gd name="connsiteX33" fmla="*/ 127755 w 228151"/>
                <a:gd name="connsiteY33" fmla="*/ 21174 h 129658"/>
                <a:gd name="connsiteX34" fmla="*/ 113005 w 228151"/>
                <a:gd name="connsiteY34" fmla="*/ 37827 h 129658"/>
                <a:gd name="connsiteX35" fmla="*/ 98255 w 228151"/>
                <a:gd name="connsiteY35" fmla="*/ 21174 h 129658"/>
                <a:gd name="connsiteX36" fmla="*/ 113005 w 228151"/>
                <a:gd name="connsiteY36" fmla="*/ 6661 h 129658"/>
                <a:gd name="connsiteX37" fmla="*/ 100396 w 228151"/>
                <a:gd name="connsiteY37" fmla="*/ 40206 h 129658"/>
                <a:gd name="connsiteX38" fmla="*/ 113005 w 228151"/>
                <a:gd name="connsiteY38" fmla="*/ 44726 h 129658"/>
                <a:gd name="connsiteX39" fmla="*/ 125852 w 228151"/>
                <a:gd name="connsiteY39" fmla="*/ 40206 h 129658"/>
                <a:gd name="connsiteX40" fmla="*/ 142267 w 228151"/>
                <a:gd name="connsiteY40" fmla="*/ 65424 h 129658"/>
                <a:gd name="connsiteX41" fmla="*/ 113005 w 228151"/>
                <a:gd name="connsiteY41" fmla="*/ 63759 h 129658"/>
                <a:gd name="connsiteX42" fmla="*/ 83743 w 228151"/>
                <a:gd name="connsiteY42" fmla="*/ 65424 h 129658"/>
                <a:gd name="connsiteX43" fmla="*/ 100396 w 228151"/>
                <a:gd name="connsiteY43" fmla="*/ 40206 h 129658"/>
                <a:gd name="connsiteX44" fmla="*/ 35686 w 228151"/>
                <a:gd name="connsiteY44" fmla="*/ 22363 h 129658"/>
                <a:gd name="connsiteX45" fmla="*/ 50436 w 228151"/>
                <a:gd name="connsiteY45" fmla="*/ 36875 h 129658"/>
                <a:gd name="connsiteX46" fmla="*/ 35686 w 228151"/>
                <a:gd name="connsiteY46" fmla="*/ 53291 h 129658"/>
                <a:gd name="connsiteX47" fmla="*/ 20936 w 228151"/>
                <a:gd name="connsiteY47" fmla="*/ 36875 h 129658"/>
                <a:gd name="connsiteX48" fmla="*/ 35686 w 228151"/>
                <a:gd name="connsiteY48" fmla="*/ 22363 h 129658"/>
                <a:gd name="connsiteX49" fmla="*/ 5948 w 228151"/>
                <a:gd name="connsiteY49" fmla="*/ 85170 h 129658"/>
                <a:gd name="connsiteX50" fmla="*/ 22839 w 228151"/>
                <a:gd name="connsiteY50" fmla="*/ 55908 h 129658"/>
                <a:gd name="connsiteX51" fmla="*/ 35448 w 228151"/>
                <a:gd name="connsiteY51" fmla="*/ 60428 h 129658"/>
                <a:gd name="connsiteX52" fmla="*/ 48057 w 228151"/>
                <a:gd name="connsiteY52" fmla="*/ 55908 h 129658"/>
                <a:gd name="connsiteX53" fmla="*/ 60904 w 228151"/>
                <a:gd name="connsiteY53" fmla="*/ 69706 h 129658"/>
                <a:gd name="connsiteX54" fmla="*/ 23077 w 228151"/>
                <a:gd name="connsiteY54" fmla="*/ 96827 h 129658"/>
                <a:gd name="connsiteX55" fmla="*/ 27121 w 228151"/>
                <a:gd name="connsiteY55" fmla="*/ 107295 h 129658"/>
                <a:gd name="connsiteX56" fmla="*/ 5710 w 228151"/>
                <a:gd name="connsiteY56" fmla="*/ 85170 h 129658"/>
                <a:gd name="connsiteX57" fmla="*/ 29976 w 228151"/>
                <a:gd name="connsiteY57" fmla="*/ 96827 h 129658"/>
                <a:gd name="connsiteX58" fmla="*/ 112767 w 228151"/>
                <a:gd name="connsiteY58" fmla="*/ 70896 h 129658"/>
                <a:gd name="connsiteX59" fmla="*/ 195558 w 228151"/>
                <a:gd name="connsiteY59" fmla="*/ 96827 h 129658"/>
                <a:gd name="connsiteX60" fmla="*/ 112767 w 228151"/>
                <a:gd name="connsiteY60" fmla="*/ 122759 h 129658"/>
                <a:gd name="connsiteX61" fmla="*/ 29976 w 228151"/>
                <a:gd name="connsiteY61" fmla="*/ 96827 h 129658"/>
                <a:gd name="connsiteX62" fmla="*/ 198413 w 228151"/>
                <a:gd name="connsiteY62" fmla="*/ 107295 h 129658"/>
                <a:gd name="connsiteX63" fmla="*/ 202457 w 228151"/>
                <a:gd name="connsiteY63" fmla="*/ 96827 h 129658"/>
                <a:gd name="connsiteX64" fmla="*/ 164630 w 228151"/>
                <a:gd name="connsiteY64" fmla="*/ 69706 h 129658"/>
                <a:gd name="connsiteX65" fmla="*/ 177477 w 228151"/>
                <a:gd name="connsiteY65" fmla="*/ 55908 h 129658"/>
                <a:gd name="connsiteX66" fmla="*/ 190086 w 228151"/>
                <a:gd name="connsiteY66" fmla="*/ 60428 h 129658"/>
                <a:gd name="connsiteX67" fmla="*/ 202933 w 228151"/>
                <a:gd name="connsiteY67" fmla="*/ 55908 h 129658"/>
                <a:gd name="connsiteX68" fmla="*/ 219824 w 228151"/>
                <a:gd name="connsiteY68" fmla="*/ 85170 h 129658"/>
                <a:gd name="connsiteX69" fmla="*/ 198413 w 228151"/>
                <a:gd name="connsiteY69" fmla="*/ 107295 h 129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228151" h="129658">
                  <a:moveTo>
                    <a:pt x="208167" y="50674"/>
                  </a:moveTo>
                  <a:cubicBezTo>
                    <a:pt x="210784" y="46867"/>
                    <a:pt x="212449" y="41871"/>
                    <a:pt x="212449" y="36875"/>
                  </a:cubicBezTo>
                  <a:cubicBezTo>
                    <a:pt x="212449" y="24266"/>
                    <a:pt x="203409" y="15464"/>
                    <a:pt x="190800" y="15464"/>
                  </a:cubicBezTo>
                  <a:cubicBezTo>
                    <a:pt x="178191" y="15464"/>
                    <a:pt x="169150" y="24504"/>
                    <a:pt x="169150" y="36875"/>
                  </a:cubicBezTo>
                  <a:cubicBezTo>
                    <a:pt x="169150" y="42109"/>
                    <a:pt x="170816" y="46867"/>
                    <a:pt x="173433" y="50674"/>
                  </a:cubicBezTo>
                  <a:cubicBezTo>
                    <a:pt x="167009" y="54718"/>
                    <a:pt x="161775" y="61142"/>
                    <a:pt x="158445" y="68041"/>
                  </a:cubicBezTo>
                  <a:cubicBezTo>
                    <a:pt x="155590" y="67565"/>
                    <a:pt x="152735" y="67089"/>
                    <a:pt x="149642" y="66613"/>
                  </a:cubicBezTo>
                  <a:cubicBezTo>
                    <a:pt x="148691" y="54480"/>
                    <a:pt x="141554" y="42109"/>
                    <a:pt x="130848" y="35210"/>
                  </a:cubicBezTo>
                  <a:cubicBezTo>
                    <a:pt x="133465" y="31403"/>
                    <a:pt x="135130" y="26645"/>
                    <a:pt x="135130" y="21411"/>
                  </a:cubicBezTo>
                  <a:cubicBezTo>
                    <a:pt x="135130" y="9040"/>
                    <a:pt x="126090" y="0"/>
                    <a:pt x="113481" y="0"/>
                  </a:cubicBezTo>
                  <a:cubicBezTo>
                    <a:pt x="100872" y="0"/>
                    <a:pt x="91831" y="9040"/>
                    <a:pt x="91831" y="21411"/>
                  </a:cubicBezTo>
                  <a:cubicBezTo>
                    <a:pt x="91831" y="26645"/>
                    <a:pt x="93497" y="31403"/>
                    <a:pt x="96114" y="35448"/>
                  </a:cubicBezTo>
                  <a:cubicBezTo>
                    <a:pt x="85408" y="42347"/>
                    <a:pt x="78271" y="54718"/>
                    <a:pt x="77319" y="66851"/>
                  </a:cubicBezTo>
                  <a:cubicBezTo>
                    <a:pt x="74464" y="67327"/>
                    <a:pt x="71371" y="67803"/>
                    <a:pt x="68754" y="68279"/>
                  </a:cubicBezTo>
                  <a:cubicBezTo>
                    <a:pt x="65424" y="61379"/>
                    <a:pt x="60190" y="55194"/>
                    <a:pt x="53767" y="50912"/>
                  </a:cubicBezTo>
                  <a:cubicBezTo>
                    <a:pt x="56384" y="47105"/>
                    <a:pt x="58049" y="42109"/>
                    <a:pt x="58049" y="37113"/>
                  </a:cubicBezTo>
                  <a:cubicBezTo>
                    <a:pt x="58049" y="24504"/>
                    <a:pt x="49008" y="15702"/>
                    <a:pt x="36399" y="15702"/>
                  </a:cubicBezTo>
                  <a:cubicBezTo>
                    <a:pt x="23790" y="15702"/>
                    <a:pt x="14750" y="24742"/>
                    <a:pt x="14750" y="37113"/>
                  </a:cubicBezTo>
                  <a:cubicBezTo>
                    <a:pt x="14750" y="42347"/>
                    <a:pt x="16415" y="47105"/>
                    <a:pt x="19032" y="50912"/>
                  </a:cubicBezTo>
                  <a:cubicBezTo>
                    <a:pt x="7613" y="58287"/>
                    <a:pt x="0" y="72323"/>
                    <a:pt x="0" y="85170"/>
                  </a:cubicBezTo>
                  <a:cubicBezTo>
                    <a:pt x="0" y="103489"/>
                    <a:pt x="14037" y="114908"/>
                    <a:pt x="36638" y="114908"/>
                  </a:cubicBezTo>
                  <a:lnTo>
                    <a:pt x="37827" y="114908"/>
                  </a:lnTo>
                  <a:cubicBezTo>
                    <a:pt x="54718" y="124662"/>
                    <a:pt x="84932" y="129658"/>
                    <a:pt x="113957" y="129658"/>
                  </a:cubicBezTo>
                  <a:cubicBezTo>
                    <a:pt x="142981" y="129658"/>
                    <a:pt x="173195" y="124424"/>
                    <a:pt x="190086" y="114908"/>
                  </a:cubicBezTo>
                  <a:lnTo>
                    <a:pt x="191513" y="114908"/>
                  </a:lnTo>
                  <a:cubicBezTo>
                    <a:pt x="214114" y="114908"/>
                    <a:pt x="228151" y="103489"/>
                    <a:pt x="228151" y="85170"/>
                  </a:cubicBezTo>
                  <a:cubicBezTo>
                    <a:pt x="228151" y="72085"/>
                    <a:pt x="220776" y="58287"/>
                    <a:pt x="209119" y="50912"/>
                  </a:cubicBezTo>
                  <a:close/>
                  <a:moveTo>
                    <a:pt x="190562" y="22363"/>
                  </a:moveTo>
                  <a:cubicBezTo>
                    <a:pt x="199364" y="22363"/>
                    <a:pt x="205312" y="28311"/>
                    <a:pt x="205312" y="36875"/>
                  </a:cubicBezTo>
                  <a:cubicBezTo>
                    <a:pt x="205312" y="45916"/>
                    <a:pt x="198651" y="53291"/>
                    <a:pt x="190562" y="53291"/>
                  </a:cubicBezTo>
                  <a:cubicBezTo>
                    <a:pt x="182473" y="53291"/>
                    <a:pt x="175812" y="45916"/>
                    <a:pt x="175812" y="36875"/>
                  </a:cubicBezTo>
                  <a:cubicBezTo>
                    <a:pt x="175812" y="28311"/>
                    <a:pt x="181759" y="22363"/>
                    <a:pt x="190562" y="22363"/>
                  </a:cubicBezTo>
                  <a:close/>
                  <a:moveTo>
                    <a:pt x="113005" y="6661"/>
                  </a:moveTo>
                  <a:cubicBezTo>
                    <a:pt x="121808" y="6661"/>
                    <a:pt x="127755" y="12609"/>
                    <a:pt x="127755" y="21174"/>
                  </a:cubicBezTo>
                  <a:cubicBezTo>
                    <a:pt x="127755" y="30452"/>
                    <a:pt x="121094" y="37827"/>
                    <a:pt x="113005" y="37827"/>
                  </a:cubicBezTo>
                  <a:cubicBezTo>
                    <a:pt x="104916" y="37827"/>
                    <a:pt x="98255" y="30452"/>
                    <a:pt x="98255" y="21174"/>
                  </a:cubicBezTo>
                  <a:cubicBezTo>
                    <a:pt x="98255" y="12609"/>
                    <a:pt x="104440" y="6661"/>
                    <a:pt x="113005" y="6661"/>
                  </a:cubicBezTo>
                  <a:close/>
                  <a:moveTo>
                    <a:pt x="100396" y="40206"/>
                  </a:moveTo>
                  <a:cubicBezTo>
                    <a:pt x="103965" y="43061"/>
                    <a:pt x="108247" y="44726"/>
                    <a:pt x="113005" y="44726"/>
                  </a:cubicBezTo>
                  <a:cubicBezTo>
                    <a:pt x="117763" y="44726"/>
                    <a:pt x="122283" y="43061"/>
                    <a:pt x="125852" y="40206"/>
                  </a:cubicBezTo>
                  <a:cubicBezTo>
                    <a:pt x="134892" y="45440"/>
                    <a:pt x="141078" y="55432"/>
                    <a:pt x="142267" y="65424"/>
                  </a:cubicBezTo>
                  <a:cubicBezTo>
                    <a:pt x="132751" y="64234"/>
                    <a:pt x="122759" y="63759"/>
                    <a:pt x="113005" y="63759"/>
                  </a:cubicBezTo>
                  <a:cubicBezTo>
                    <a:pt x="103251" y="63759"/>
                    <a:pt x="93259" y="64472"/>
                    <a:pt x="83743" y="65424"/>
                  </a:cubicBezTo>
                  <a:cubicBezTo>
                    <a:pt x="85170" y="55194"/>
                    <a:pt x="91356" y="45202"/>
                    <a:pt x="100396" y="40206"/>
                  </a:cubicBezTo>
                  <a:close/>
                  <a:moveTo>
                    <a:pt x="35686" y="22363"/>
                  </a:moveTo>
                  <a:cubicBezTo>
                    <a:pt x="44488" y="22363"/>
                    <a:pt x="50436" y="28311"/>
                    <a:pt x="50436" y="36875"/>
                  </a:cubicBezTo>
                  <a:cubicBezTo>
                    <a:pt x="50436" y="45916"/>
                    <a:pt x="43775" y="53291"/>
                    <a:pt x="35686" y="53291"/>
                  </a:cubicBezTo>
                  <a:cubicBezTo>
                    <a:pt x="27597" y="53291"/>
                    <a:pt x="20936" y="45916"/>
                    <a:pt x="20936" y="36875"/>
                  </a:cubicBezTo>
                  <a:cubicBezTo>
                    <a:pt x="20936" y="28311"/>
                    <a:pt x="27121" y="22363"/>
                    <a:pt x="35686" y="22363"/>
                  </a:cubicBezTo>
                  <a:close/>
                  <a:moveTo>
                    <a:pt x="5948" y="85170"/>
                  </a:moveTo>
                  <a:cubicBezTo>
                    <a:pt x="5948" y="73988"/>
                    <a:pt x="12609" y="61855"/>
                    <a:pt x="22839" y="55908"/>
                  </a:cubicBezTo>
                  <a:cubicBezTo>
                    <a:pt x="26407" y="58763"/>
                    <a:pt x="30690" y="60428"/>
                    <a:pt x="35448" y="60428"/>
                  </a:cubicBezTo>
                  <a:cubicBezTo>
                    <a:pt x="40206" y="60428"/>
                    <a:pt x="44488" y="58763"/>
                    <a:pt x="48057" y="55908"/>
                  </a:cubicBezTo>
                  <a:cubicBezTo>
                    <a:pt x="53529" y="59000"/>
                    <a:pt x="57811" y="63996"/>
                    <a:pt x="60904" y="69706"/>
                  </a:cubicBezTo>
                  <a:cubicBezTo>
                    <a:pt x="39016" y="75178"/>
                    <a:pt x="23077" y="84218"/>
                    <a:pt x="23077" y="96827"/>
                  </a:cubicBezTo>
                  <a:cubicBezTo>
                    <a:pt x="23077" y="100634"/>
                    <a:pt x="24504" y="104202"/>
                    <a:pt x="27121" y="107295"/>
                  </a:cubicBezTo>
                  <a:cubicBezTo>
                    <a:pt x="17843" y="105630"/>
                    <a:pt x="5710" y="100634"/>
                    <a:pt x="5710" y="85170"/>
                  </a:cubicBezTo>
                  <a:close/>
                  <a:moveTo>
                    <a:pt x="29976" y="96827"/>
                  </a:moveTo>
                  <a:cubicBezTo>
                    <a:pt x="29976" y="84456"/>
                    <a:pt x="63996" y="70896"/>
                    <a:pt x="112767" y="70896"/>
                  </a:cubicBezTo>
                  <a:cubicBezTo>
                    <a:pt x="161538" y="70896"/>
                    <a:pt x="195558" y="84456"/>
                    <a:pt x="195558" y="96827"/>
                  </a:cubicBezTo>
                  <a:cubicBezTo>
                    <a:pt x="195558" y="109198"/>
                    <a:pt x="161538" y="122759"/>
                    <a:pt x="112767" y="122759"/>
                  </a:cubicBezTo>
                  <a:cubicBezTo>
                    <a:pt x="63996" y="122759"/>
                    <a:pt x="29976" y="108960"/>
                    <a:pt x="29976" y="96827"/>
                  </a:cubicBezTo>
                  <a:close/>
                  <a:moveTo>
                    <a:pt x="198413" y="107295"/>
                  </a:moveTo>
                  <a:cubicBezTo>
                    <a:pt x="201030" y="104202"/>
                    <a:pt x="202457" y="100634"/>
                    <a:pt x="202457" y="96827"/>
                  </a:cubicBezTo>
                  <a:cubicBezTo>
                    <a:pt x="202457" y="84218"/>
                    <a:pt x="186518" y="75178"/>
                    <a:pt x="164630" y="69706"/>
                  </a:cubicBezTo>
                  <a:cubicBezTo>
                    <a:pt x="167485" y="63996"/>
                    <a:pt x="172005" y="59238"/>
                    <a:pt x="177477" y="55908"/>
                  </a:cubicBezTo>
                  <a:cubicBezTo>
                    <a:pt x="181046" y="58763"/>
                    <a:pt x="185566" y="60428"/>
                    <a:pt x="190086" y="60428"/>
                  </a:cubicBezTo>
                  <a:cubicBezTo>
                    <a:pt x="194606" y="60428"/>
                    <a:pt x="199364" y="58763"/>
                    <a:pt x="202933" y="55908"/>
                  </a:cubicBezTo>
                  <a:cubicBezTo>
                    <a:pt x="213163" y="61855"/>
                    <a:pt x="219824" y="73750"/>
                    <a:pt x="219824" y="85170"/>
                  </a:cubicBezTo>
                  <a:cubicBezTo>
                    <a:pt x="219824" y="100634"/>
                    <a:pt x="207691" y="105630"/>
                    <a:pt x="198413" y="107295"/>
                  </a:cubicBezTo>
                  <a:close/>
                </a:path>
              </a:pathLst>
            </a:custGeom>
            <a:solidFill>
              <a:srgbClr val="4D4D4D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 dirty="0"/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8413CE27-ED56-B5C6-798E-A723A5636F38}"/>
                </a:ext>
              </a:extLst>
            </p:cNvPr>
            <p:cNvSpPr/>
            <p:nvPr/>
          </p:nvSpPr>
          <p:spPr>
            <a:xfrm>
              <a:off x="5634282" y="5025160"/>
              <a:ext cx="207453" cy="85731"/>
            </a:xfrm>
            <a:custGeom>
              <a:avLst/>
              <a:gdLst>
                <a:gd name="connsiteX0" fmla="*/ 23315 w 207453"/>
                <a:gd name="connsiteY0" fmla="*/ 68754 h 85731"/>
                <a:gd name="connsiteX1" fmla="*/ 26407 w 207453"/>
                <a:gd name="connsiteY1" fmla="*/ 83029 h 85731"/>
                <a:gd name="connsiteX2" fmla="*/ 28786 w 207453"/>
                <a:gd name="connsiteY2" fmla="*/ 85646 h 85731"/>
                <a:gd name="connsiteX3" fmla="*/ 32117 w 207453"/>
                <a:gd name="connsiteY3" fmla="*/ 84694 h 85731"/>
                <a:gd name="connsiteX4" fmla="*/ 45440 w 207453"/>
                <a:gd name="connsiteY4" fmla="*/ 71134 h 85731"/>
                <a:gd name="connsiteX5" fmla="*/ 79222 w 207453"/>
                <a:gd name="connsiteY5" fmla="*/ 51863 h 85731"/>
                <a:gd name="connsiteX6" fmla="*/ 90879 w 207453"/>
                <a:gd name="connsiteY6" fmla="*/ 56146 h 85731"/>
                <a:gd name="connsiteX7" fmla="*/ 100871 w 207453"/>
                <a:gd name="connsiteY7" fmla="*/ 71134 h 85731"/>
                <a:gd name="connsiteX8" fmla="*/ 106581 w 207453"/>
                <a:gd name="connsiteY8" fmla="*/ 71134 h 85731"/>
                <a:gd name="connsiteX9" fmla="*/ 116573 w 207453"/>
                <a:gd name="connsiteY9" fmla="*/ 56146 h 85731"/>
                <a:gd name="connsiteX10" fmla="*/ 128231 w 207453"/>
                <a:gd name="connsiteY10" fmla="*/ 51863 h 85731"/>
                <a:gd name="connsiteX11" fmla="*/ 162013 w 207453"/>
                <a:gd name="connsiteY11" fmla="*/ 71134 h 85731"/>
                <a:gd name="connsiteX12" fmla="*/ 175336 w 207453"/>
                <a:gd name="connsiteY12" fmla="*/ 84694 h 85731"/>
                <a:gd name="connsiteX13" fmla="*/ 177715 w 207453"/>
                <a:gd name="connsiteY13" fmla="*/ 85646 h 85731"/>
                <a:gd name="connsiteX14" fmla="*/ 178666 w 207453"/>
                <a:gd name="connsiteY14" fmla="*/ 85646 h 85731"/>
                <a:gd name="connsiteX15" fmla="*/ 181046 w 207453"/>
                <a:gd name="connsiteY15" fmla="*/ 83029 h 85731"/>
                <a:gd name="connsiteX16" fmla="*/ 184138 w 207453"/>
                <a:gd name="connsiteY16" fmla="*/ 68754 h 85731"/>
                <a:gd name="connsiteX17" fmla="*/ 207453 w 207453"/>
                <a:gd name="connsiteY17" fmla="*/ 42585 h 85731"/>
                <a:gd name="connsiteX18" fmla="*/ 166771 w 207453"/>
                <a:gd name="connsiteY18" fmla="*/ 13799 h 85731"/>
                <a:gd name="connsiteX19" fmla="*/ 142267 w 207453"/>
                <a:gd name="connsiteY19" fmla="*/ 19508 h 85731"/>
                <a:gd name="connsiteX20" fmla="*/ 103727 w 207453"/>
                <a:gd name="connsiteY20" fmla="*/ 0 h 85731"/>
                <a:gd name="connsiteX21" fmla="*/ 65186 w 207453"/>
                <a:gd name="connsiteY21" fmla="*/ 19508 h 85731"/>
                <a:gd name="connsiteX22" fmla="*/ 40682 w 207453"/>
                <a:gd name="connsiteY22" fmla="*/ 13799 h 85731"/>
                <a:gd name="connsiteX23" fmla="*/ 0 w 207453"/>
                <a:gd name="connsiteY23" fmla="*/ 42585 h 85731"/>
                <a:gd name="connsiteX24" fmla="*/ 23315 w 207453"/>
                <a:gd name="connsiteY24" fmla="*/ 68754 h 85731"/>
                <a:gd name="connsiteX25" fmla="*/ 40682 w 207453"/>
                <a:gd name="connsiteY25" fmla="*/ 20698 h 85731"/>
                <a:gd name="connsiteX26" fmla="*/ 64948 w 207453"/>
                <a:gd name="connsiteY26" fmla="*/ 27597 h 85731"/>
                <a:gd name="connsiteX27" fmla="*/ 68041 w 207453"/>
                <a:gd name="connsiteY27" fmla="*/ 27835 h 85731"/>
                <a:gd name="connsiteX28" fmla="*/ 70182 w 207453"/>
                <a:gd name="connsiteY28" fmla="*/ 25456 h 85731"/>
                <a:gd name="connsiteX29" fmla="*/ 103488 w 207453"/>
                <a:gd name="connsiteY29" fmla="*/ 6899 h 85731"/>
                <a:gd name="connsiteX30" fmla="*/ 136795 w 207453"/>
                <a:gd name="connsiteY30" fmla="*/ 25456 h 85731"/>
                <a:gd name="connsiteX31" fmla="*/ 138936 w 207453"/>
                <a:gd name="connsiteY31" fmla="*/ 27835 h 85731"/>
                <a:gd name="connsiteX32" fmla="*/ 142267 w 207453"/>
                <a:gd name="connsiteY32" fmla="*/ 27597 h 85731"/>
                <a:gd name="connsiteX33" fmla="*/ 166533 w 207453"/>
                <a:gd name="connsiteY33" fmla="*/ 20698 h 85731"/>
                <a:gd name="connsiteX34" fmla="*/ 200316 w 207453"/>
                <a:gd name="connsiteY34" fmla="*/ 42585 h 85731"/>
                <a:gd name="connsiteX35" fmla="*/ 180094 w 207453"/>
                <a:gd name="connsiteY35" fmla="*/ 62569 h 85731"/>
                <a:gd name="connsiteX36" fmla="*/ 177715 w 207453"/>
                <a:gd name="connsiteY36" fmla="*/ 65186 h 85731"/>
                <a:gd name="connsiteX37" fmla="*/ 175574 w 207453"/>
                <a:gd name="connsiteY37" fmla="*/ 75178 h 85731"/>
                <a:gd name="connsiteX38" fmla="*/ 166057 w 207453"/>
                <a:gd name="connsiteY38" fmla="*/ 65424 h 85731"/>
                <a:gd name="connsiteX39" fmla="*/ 163678 w 207453"/>
                <a:gd name="connsiteY39" fmla="*/ 64472 h 85731"/>
                <a:gd name="connsiteX40" fmla="*/ 133227 w 207453"/>
                <a:gd name="connsiteY40" fmla="*/ 45916 h 85731"/>
                <a:gd name="connsiteX41" fmla="*/ 131085 w 207453"/>
                <a:gd name="connsiteY41" fmla="*/ 43537 h 85731"/>
                <a:gd name="connsiteX42" fmla="*/ 129896 w 207453"/>
                <a:gd name="connsiteY42" fmla="*/ 43537 h 85731"/>
                <a:gd name="connsiteX43" fmla="*/ 127993 w 207453"/>
                <a:gd name="connsiteY43" fmla="*/ 44250 h 85731"/>
                <a:gd name="connsiteX44" fmla="*/ 113480 w 207453"/>
                <a:gd name="connsiteY44" fmla="*/ 50198 h 85731"/>
                <a:gd name="connsiteX45" fmla="*/ 111339 w 207453"/>
                <a:gd name="connsiteY45" fmla="*/ 51625 h 85731"/>
                <a:gd name="connsiteX46" fmla="*/ 103488 w 207453"/>
                <a:gd name="connsiteY46" fmla="*/ 63521 h 85731"/>
                <a:gd name="connsiteX47" fmla="*/ 95637 w 207453"/>
                <a:gd name="connsiteY47" fmla="*/ 51625 h 85731"/>
                <a:gd name="connsiteX48" fmla="*/ 93496 w 207453"/>
                <a:gd name="connsiteY48" fmla="*/ 50198 h 85731"/>
                <a:gd name="connsiteX49" fmla="*/ 79222 w 207453"/>
                <a:gd name="connsiteY49" fmla="*/ 44250 h 85731"/>
                <a:gd name="connsiteX50" fmla="*/ 75892 w 207453"/>
                <a:gd name="connsiteY50" fmla="*/ 44013 h 85731"/>
                <a:gd name="connsiteX51" fmla="*/ 73750 w 207453"/>
                <a:gd name="connsiteY51" fmla="*/ 46392 h 85731"/>
                <a:gd name="connsiteX52" fmla="*/ 43298 w 207453"/>
                <a:gd name="connsiteY52" fmla="*/ 64948 h 85731"/>
                <a:gd name="connsiteX53" fmla="*/ 41157 w 207453"/>
                <a:gd name="connsiteY53" fmla="*/ 65900 h 85731"/>
                <a:gd name="connsiteX54" fmla="*/ 31403 w 207453"/>
                <a:gd name="connsiteY54" fmla="*/ 75654 h 85731"/>
                <a:gd name="connsiteX55" fmla="*/ 29262 w 207453"/>
                <a:gd name="connsiteY55" fmla="*/ 65662 h 85731"/>
                <a:gd name="connsiteX56" fmla="*/ 26883 w 207453"/>
                <a:gd name="connsiteY56" fmla="*/ 63045 h 85731"/>
                <a:gd name="connsiteX57" fmla="*/ 6661 w 207453"/>
                <a:gd name="connsiteY57" fmla="*/ 43061 h 85731"/>
                <a:gd name="connsiteX58" fmla="*/ 40444 w 207453"/>
                <a:gd name="connsiteY58" fmla="*/ 21174 h 8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207453" h="85731">
                  <a:moveTo>
                    <a:pt x="23315" y="68754"/>
                  </a:moveTo>
                  <a:lnTo>
                    <a:pt x="26407" y="83029"/>
                  </a:lnTo>
                  <a:cubicBezTo>
                    <a:pt x="26645" y="84218"/>
                    <a:pt x="27597" y="85170"/>
                    <a:pt x="28786" y="85646"/>
                  </a:cubicBezTo>
                  <a:cubicBezTo>
                    <a:pt x="29976" y="85884"/>
                    <a:pt x="31403" y="85646"/>
                    <a:pt x="32117" y="84694"/>
                  </a:cubicBezTo>
                  <a:lnTo>
                    <a:pt x="45440" y="71134"/>
                  </a:lnTo>
                  <a:cubicBezTo>
                    <a:pt x="61141" y="69944"/>
                    <a:pt x="74226" y="62093"/>
                    <a:pt x="79222" y="51863"/>
                  </a:cubicBezTo>
                  <a:cubicBezTo>
                    <a:pt x="82791" y="53767"/>
                    <a:pt x="86597" y="55194"/>
                    <a:pt x="90879" y="56146"/>
                  </a:cubicBezTo>
                  <a:lnTo>
                    <a:pt x="100871" y="71134"/>
                  </a:lnTo>
                  <a:cubicBezTo>
                    <a:pt x="102061" y="73037"/>
                    <a:pt x="105392" y="73037"/>
                    <a:pt x="106581" y="71134"/>
                  </a:cubicBezTo>
                  <a:lnTo>
                    <a:pt x="116573" y="56146"/>
                  </a:lnTo>
                  <a:cubicBezTo>
                    <a:pt x="120856" y="55194"/>
                    <a:pt x="124662" y="53767"/>
                    <a:pt x="128231" y="51863"/>
                  </a:cubicBezTo>
                  <a:cubicBezTo>
                    <a:pt x="133227" y="62331"/>
                    <a:pt x="146311" y="69944"/>
                    <a:pt x="162013" y="71134"/>
                  </a:cubicBezTo>
                  <a:lnTo>
                    <a:pt x="175336" y="84694"/>
                  </a:lnTo>
                  <a:cubicBezTo>
                    <a:pt x="175336" y="84694"/>
                    <a:pt x="176763" y="85646"/>
                    <a:pt x="177715" y="85646"/>
                  </a:cubicBezTo>
                  <a:cubicBezTo>
                    <a:pt x="177953" y="85646"/>
                    <a:pt x="178429" y="85646"/>
                    <a:pt x="178666" y="85646"/>
                  </a:cubicBezTo>
                  <a:cubicBezTo>
                    <a:pt x="179856" y="85170"/>
                    <a:pt x="180807" y="84218"/>
                    <a:pt x="181046" y="83029"/>
                  </a:cubicBezTo>
                  <a:lnTo>
                    <a:pt x="184138" y="68754"/>
                  </a:lnTo>
                  <a:cubicBezTo>
                    <a:pt x="198413" y="63996"/>
                    <a:pt x="207453" y="54005"/>
                    <a:pt x="207453" y="42585"/>
                  </a:cubicBezTo>
                  <a:cubicBezTo>
                    <a:pt x="207453" y="26883"/>
                    <a:pt x="189134" y="13799"/>
                    <a:pt x="166771" y="13799"/>
                  </a:cubicBezTo>
                  <a:cubicBezTo>
                    <a:pt x="157731" y="13799"/>
                    <a:pt x="149404" y="15940"/>
                    <a:pt x="142267" y="19508"/>
                  </a:cubicBezTo>
                  <a:cubicBezTo>
                    <a:pt x="136795" y="7851"/>
                    <a:pt x="121569" y="0"/>
                    <a:pt x="103727" y="0"/>
                  </a:cubicBezTo>
                  <a:cubicBezTo>
                    <a:pt x="85884" y="0"/>
                    <a:pt x="70658" y="8089"/>
                    <a:pt x="65186" y="19508"/>
                  </a:cubicBezTo>
                  <a:cubicBezTo>
                    <a:pt x="58287" y="15702"/>
                    <a:pt x="49722" y="13799"/>
                    <a:pt x="40682" y="13799"/>
                  </a:cubicBezTo>
                  <a:cubicBezTo>
                    <a:pt x="18318" y="13799"/>
                    <a:pt x="0" y="26645"/>
                    <a:pt x="0" y="42585"/>
                  </a:cubicBezTo>
                  <a:cubicBezTo>
                    <a:pt x="0" y="54005"/>
                    <a:pt x="9040" y="63996"/>
                    <a:pt x="23315" y="68754"/>
                  </a:cubicBezTo>
                  <a:close/>
                  <a:moveTo>
                    <a:pt x="40682" y="20698"/>
                  </a:moveTo>
                  <a:cubicBezTo>
                    <a:pt x="49960" y="20698"/>
                    <a:pt x="58524" y="23077"/>
                    <a:pt x="64948" y="27597"/>
                  </a:cubicBezTo>
                  <a:cubicBezTo>
                    <a:pt x="65899" y="28311"/>
                    <a:pt x="67089" y="28311"/>
                    <a:pt x="68041" y="27835"/>
                  </a:cubicBezTo>
                  <a:cubicBezTo>
                    <a:pt x="69230" y="27359"/>
                    <a:pt x="69944" y="26407"/>
                    <a:pt x="70182" y="25456"/>
                  </a:cubicBezTo>
                  <a:cubicBezTo>
                    <a:pt x="72799" y="14750"/>
                    <a:pt x="87073" y="6899"/>
                    <a:pt x="103488" y="6899"/>
                  </a:cubicBezTo>
                  <a:cubicBezTo>
                    <a:pt x="119904" y="6899"/>
                    <a:pt x="134178" y="14988"/>
                    <a:pt x="136795" y="25456"/>
                  </a:cubicBezTo>
                  <a:cubicBezTo>
                    <a:pt x="137033" y="26645"/>
                    <a:pt x="137985" y="27359"/>
                    <a:pt x="138936" y="27835"/>
                  </a:cubicBezTo>
                  <a:cubicBezTo>
                    <a:pt x="140126" y="28311"/>
                    <a:pt x="141077" y="28073"/>
                    <a:pt x="142267" y="27597"/>
                  </a:cubicBezTo>
                  <a:cubicBezTo>
                    <a:pt x="148691" y="23077"/>
                    <a:pt x="157493" y="20698"/>
                    <a:pt x="166533" y="20698"/>
                  </a:cubicBezTo>
                  <a:cubicBezTo>
                    <a:pt x="185090" y="20698"/>
                    <a:pt x="200316" y="30452"/>
                    <a:pt x="200316" y="42585"/>
                  </a:cubicBezTo>
                  <a:cubicBezTo>
                    <a:pt x="200316" y="51388"/>
                    <a:pt x="192465" y="59238"/>
                    <a:pt x="180094" y="62569"/>
                  </a:cubicBezTo>
                  <a:cubicBezTo>
                    <a:pt x="178904" y="62807"/>
                    <a:pt x="177953" y="63996"/>
                    <a:pt x="177715" y="65186"/>
                  </a:cubicBezTo>
                  <a:lnTo>
                    <a:pt x="175574" y="75178"/>
                  </a:lnTo>
                  <a:lnTo>
                    <a:pt x="166057" y="65424"/>
                  </a:lnTo>
                  <a:cubicBezTo>
                    <a:pt x="166057" y="65424"/>
                    <a:pt x="164630" y="64472"/>
                    <a:pt x="163678" y="64472"/>
                  </a:cubicBezTo>
                  <a:cubicBezTo>
                    <a:pt x="148452" y="63521"/>
                    <a:pt x="135606" y="55670"/>
                    <a:pt x="133227" y="45916"/>
                  </a:cubicBezTo>
                  <a:cubicBezTo>
                    <a:pt x="132989" y="44964"/>
                    <a:pt x="132275" y="44013"/>
                    <a:pt x="131085" y="43537"/>
                  </a:cubicBezTo>
                  <a:cubicBezTo>
                    <a:pt x="130610" y="43537"/>
                    <a:pt x="130372" y="43537"/>
                    <a:pt x="129896" y="43537"/>
                  </a:cubicBezTo>
                  <a:cubicBezTo>
                    <a:pt x="129182" y="43537"/>
                    <a:pt x="128468" y="43537"/>
                    <a:pt x="127993" y="44250"/>
                  </a:cubicBezTo>
                  <a:cubicBezTo>
                    <a:pt x="123948" y="47105"/>
                    <a:pt x="118952" y="49009"/>
                    <a:pt x="113480" y="50198"/>
                  </a:cubicBezTo>
                  <a:cubicBezTo>
                    <a:pt x="112529" y="50198"/>
                    <a:pt x="111815" y="50912"/>
                    <a:pt x="111339" y="51625"/>
                  </a:cubicBezTo>
                  <a:lnTo>
                    <a:pt x="103488" y="63521"/>
                  </a:lnTo>
                  <a:lnTo>
                    <a:pt x="95637" y="51625"/>
                  </a:lnTo>
                  <a:cubicBezTo>
                    <a:pt x="95637" y="51625"/>
                    <a:pt x="94210" y="50198"/>
                    <a:pt x="93496" y="50198"/>
                  </a:cubicBezTo>
                  <a:cubicBezTo>
                    <a:pt x="88025" y="49246"/>
                    <a:pt x="83029" y="47105"/>
                    <a:pt x="79222" y="44250"/>
                  </a:cubicBezTo>
                  <a:cubicBezTo>
                    <a:pt x="78271" y="43537"/>
                    <a:pt x="77081" y="43537"/>
                    <a:pt x="75892" y="44013"/>
                  </a:cubicBezTo>
                  <a:cubicBezTo>
                    <a:pt x="74940" y="44488"/>
                    <a:pt x="73988" y="45440"/>
                    <a:pt x="73750" y="46392"/>
                  </a:cubicBezTo>
                  <a:cubicBezTo>
                    <a:pt x="71371" y="56146"/>
                    <a:pt x="58524" y="63996"/>
                    <a:pt x="43298" y="64948"/>
                  </a:cubicBezTo>
                  <a:cubicBezTo>
                    <a:pt x="42347" y="64948"/>
                    <a:pt x="41633" y="65424"/>
                    <a:pt x="41157" y="65900"/>
                  </a:cubicBezTo>
                  <a:lnTo>
                    <a:pt x="31403" y="75654"/>
                  </a:lnTo>
                  <a:lnTo>
                    <a:pt x="29262" y="65662"/>
                  </a:lnTo>
                  <a:cubicBezTo>
                    <a:pt x="29024" y="64472"/>
                    <a:pt x="28073" y="63521"/>
                    <a:pt x="26883" y="63045"/>
                  </a:cubicBezTo>
                  <a:cubicBezTo>
                    <a:pt x="14512" y="59476"/>
                    <a:pt x="6661" y="51625"/>
                    <a:pt x="6661" y="43061"/>
                  </a:cubicBezTo>
                  <a:cubicBezTo>
                    <a:pt x="6661" y="31166"/>
                    <a:pt x="21887" y="21174"/>
                    <a:pt x="40444" y="21174"/>
                  </a:cubicBezTo>
                  <a:close/>
                </a:path>
              </a:pathLst>
            </a:custGeom>
            <a:solidFill>
              <a:srgbClr val="C69F41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CAFFC3C5-7CF9-EFE0-B3AE-EE49C3FD5865}"/>
                </a:ext>
              </a:extLst>
            </p:cNvPr>
            <p:cNvSpPr/>
            <p:nvPr/>
          </p:nvSpPr>
          <p:spPr>
            <a:xfrm>
              <a:off x="5661165" y="5054898"/>
              <a:ext cx="24028" cy="24742"/>
            </a:xfrm>
            <a:custGeom>
              <a:avLst/>
              <a:gdLst>
                <a:gd name="connsiteX0" fmla="*/ 3331 w 24028"/>
                <a:gd name="connsiteY0" fmla="*/ 15940 h 24742"/>
                <a:gd name="connsiteX1" fmla="*/ 8565 w 24028"/>
                <a:gd name="connsiteY1" fmla="*/ 15940 h 24742"/>
                <a:gd name="connsiteX2" fmla="*/ 8565 w 24028"/>
                <a:gd name="connsiteY2" fmla="*/ 21174 h 24742"/>
                <a:gd name="connsiteX3" fmla="*/ 11895 w 24028"/>
                <a:gd name="connsiteY3" fmla="*/ 24742 h 24742"/>
                <a:gd name="connsiteX4" fmla="*/ 15226 w 24028"/>
                <a:gd name="connsiteY4" fmla="*/ 21174 h 24742"/>
                <a:gd name="connsiteX5" fmla="*/ 15226 w 24028"/>
                <a:gd name="connsiteY5" fmla="*/ 15940 h 24742"/>
                <a:gd name="connsiteX6" fmla="*/ 20460 w 24028"/>
                <a:gd name="connsiteY6" fmla="*/ 15940 h 24742"/>
                <a:gd name="connsiteX7" fmla="*/ 24029 w 24028"/>
                <a:gd name="connsiteY7" fmla="*/ 12371 h 24742"/>
                <a:gd name="connsiteX8" fmla="*/ 20460 w 24028"/>
                <a:gd name="connsiteY8" fmla="*/ 8803 h 24742"/>
                <a:gd name="connsiteX9" fmla="*/ 15226 w 24028"/>
                <a:gd name="connsiteY9" fmla="*/ 8803 h 24742"/>
                <a:gd name="connsiteX10" fmla="*/ 15226 w 24028"/>
                <a:gd name="connsiteY10" fmla="*/ 3569 h 24742"/>
                <a:gd name="connsiteX11" fmla="*/ 11895 w 24028"/>
                <a:gd name="connsiteY11" fmla="*/ 0 h 24742"/>
                <a:gd name="connsiteX12" fmla="*/ 8565 w 24028"/>
                <a:gd name="connsiteY12" fmla="*/ 3569 h 24742"/>
                <a:gd name="connsiteX13" fmla="*/ 8565 w 24028"/>
                <a:gd name="connsiteY13" fmla="*/ 8803 h 24742"/>
                <a:gd name="connsiteX14" fmla="*/ 3331 w 24028"/>
                <a:gd name="connsiteY14" fmla="*/ 8803 h 24742"/>
                <a:gd name="connsiteX15" fmla="*/ 0 w 24028"/>
                <a:gd name="connsiteY15" fmla="*/ 12371 h 24742"/>
                <a:gd name="connsiteX16" fmla="*/ 3331 w 24028"/>
                <a:gd name="connsiteY16" fmla="*/ 15940 h 24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028" h="24742">
                  <a:moveTo>
                    <a:pt x="3331" y="15940"/>
                  </a:moveTo>
                  <a:lnTo>
                    <a:pt x="8565" y="15940"/>
                  </a:lnTo>
                  <a:lnTo>
                    <a:pt x="8565" y="21174"/>
                  </a:lnTo>
                  <a:cubicBezTo>
                    <a:pt x="8565" y="23077"/>
                    <a:pt x="9992" y="24742"/>
                    <a:pt x="11895" y="24742"/>
                  </a:cubicBezTo>
                  <a:cubicBezTo>
                    <a:pt x="13799" y="24742"/>
                    <a:pt x="15226" y="23315"/>
                    <a:pt x="15226" y="21174"/>
                  </a:cubicBezTo>
                  <a:lnTo>
                    <a:pt x="15226" y="15940"/>
                  </a:lnTo>
                  <a:lnTo>
                    <a:pt x="20460" y="15940"/>
                  </a:lnTo>
                  <a:cubicBezTo>
                    <a:pt x="22363" y="15940"/>
                    <a:pt x="24029" y="14274"/>
                    <a:pt x="24029" y="12371"/>
                  </a:cubicBezTo>
                  <a:cubicBezTo>
                    <a:pt x="24029" y="10468"/>
                    <a:pt x="22601" y="8803"/>
                    <a:pt x="20460" y="8803"/>
                  </a:cubicBezTo>
                  <a:lnTo>
                    <a:pt x="15226" y="8803"/>
                  </a:lnTo>
                  <a:lnTo>
                    <a:pt x="15226" y="3569"/>
                  </a:lnTo>
                  <a:cubicBezTo>
                    <a:pt x="15226" y="1665"/>
                    <a:pt x="13799" y="0"/>
                    <a:pt x="11895" y="0"/>
                  </a:cubicBezTo>
                  <a:cubicBezTo>
                    <a:pt x="9992" y="0"/>
                    <a:pt x="8565" y="1428"/>
                    <a:pt x="8565" y="3569"/>
                  </a:cubicBezTo>
                  <a:lnTo>
                    <a:pt x="8565" y="8803"/>
                  </a:lnTo>
                  <a:lnTo>
                    <a:pt x="3331" y="8803"/>
                  </a:lnTo>
                  <a:cubicBezTo>
                    <a:pt x="1428" y="8803"/>
                    <a:pt x="0" y="10230"/>
                    <a:pt x="0" y="12371"/>
                  </a:cubicBezTo>
                  <a:cubicBezTo>
                    <a:pt x="0" y="14274"/>
                    <a:pt x="1428" y="15940"/>
                    <a:pt x="3331" y="15940"/>
                  </a:cubicBezTo>
                  <a:close/>
                </a:path>
              </a:pathLst>
            </a:custGeom>
            <a:solidFill>
              <a:srgbClr val="C69F41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4FFE8CC7-F7A3-17D0-9DC8-682D490833D2}"/>
                </a:ext>
              </a:extLst>
            </p:cNvPr>
            <p:cNvSpPr/>
            <p:nvPr/>
          </p:nvSpPr>
          <p:spPr>
            <a:xfrm>
              <a:off x="5790586" y="5054898"/>
              <a:ext cx="24266" cy="24742"/>
            </a:xfrm>
            <a:custGeom>
              <a:avLst/>
              <a:gdLst>
                <a:gd name="connsiteX0" fmla="*/ 3331 w 24266"/>
                <a:gd name="connsiteY0" fmla="*/ 15940 h 24742"/>
                <a:gd name="connsiteX1" fmla="*/ 8565 w 24266"/>
                <a:gd name="connsiteY1" fmla="*/ 15940 h 24742"/>
                <a:gd name="connsiteX2" fmla="*/ 8565 w 24266"/>
                <a:gd name="connsiteY2" fmla="*/ 21174 h 24742"/>
                <a:gd name="connsiteX3" fmla="*/ 12133 w 24266"/>
                <a:gd name="connsiteY3" fmla="*/ 24742 h 24742"/>
                <a:gd name="connsiteX4" fmla="*/ 15464 w 24266"/>
                <a:gd name="connsiteY4" fmla="*/ 21174 h 24742"/>
                <a:gd name="connsiteX5" fmla="*/ 15464 w 24266"/>
                <a:gd name="connsiteY5" fmla="*/ 15940 h 24742"/>
                <a:gd name="connsiteX6" fmla="*/ 20698 w 24266"/>
                <a:gd name="connsiteY6" fmla="*/ 15940 h 24742"/>
                <a:gd name="connsiteX7" fmla="*/ 24266 w 24266"/>
                <a:gd name="connsiteY7" fmla="*/ 12371 h 24742"/>
                <a:gd name="connsiteX8" fmla="*/ 20698 w 24266"/>
                <a:gd name="connsiteY8" fmla="*/ 8803 h 24742"/>
                <a:gd name="connsiteX9" fmla="*/ 15464 w 24266"/>
                <a:gd name="connsiteY9" fmla="*/ 8803 h 24742"/>
                <a:gd name="connsiteX10" fmla="*/ 15464 w 24266"/>
                <a:gd name="connsiteY10" fmla="*/ 3569 h 24742"/>
                <a:gd name="connsiteX11" fmla="*/ 12133 w 24266"/>
                <a:gd name="connsiteY11" fmla="*/ 0 h 24742"/>
                <a:gd name="connsiteX12" fmla="*/ 8565 w 24266"/>
                <a:gd name="connsiteY12" fmla="*/ 3569 h 24742"/>
                <a:gd name="connsiteX13" fmla="*/ 8565 w 24266"/>
                <a:gd name="connsiteY13" fmla="*/ 8803 h 24742"/>
                <a:gd name="connsiteX14" fmla="*/ 3331 w 24266"/>
                <a:gd name="connsiteY14" fmla="*/ 8803 h 24742"/>
                <a:gd name="connsiteX15" fmla="*/ 0 w 24266"/>
                <a:gd name="connsiteY15" fmla="*/ 12371 h 24742"/>
                <a:gd name="connsiteX16" fmla="*/ 3331 w 24266"/>
                <a:gd name="connsiteY16" fmla="*/ 15940 h 24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266" h="24742">
                  <a:moveTo>
                    <a:pt x="3331" y="15940"/>
                  </a:moveTo>
                  <a:lnTo>
                    <a:pt x="8565" y="15940"/>
                  </a:lnTo>
                  <a:lnTo>
                    <a:pt x="8565" y="21174"/>
                  </a:lnTo>
                  <a:cubicBezTo>
                    <a:pt x="8565" y="23077"/>
                    <a:pt x="10230" y="24742"/>
                    <a:pt x="12133" y="24742"/>
                  </a:cubicBezTo>
                  <a:cubicBezTo>
                    <a:pt x="14036" y="24742"/>
                    <a:pt x="15464" y="23315"/>
                    <a:pt x="15464" y="21174"/>
                  </a:cubicBezTo>
                  <a:lnTo>
                    <a:pt x="15464" y="15940"/>
                  </a:lnTo>
                  <a:lnTo>
                    <a:pt x="20698" y="15940"/>
                  </a:lnTo>
                  <a:cubicBezTo>
                    <a:pt x="22601" y="15940"/>
                    <a:pt x="24266" y="14274"/>
                    <a:pt x="24266" y="12371"/>
                  </a:cubicBezTo>
                  <a:cubicBezTo>
                    <a:pt x="24266" y="10468"/>
                    <a:pt x="22601" y="8803"/>
                    <a:pt x="20698" y="8803"/>
                  </a:cubicBezTo>
                  <a:lnTo>
                    <a:pt x="15464" y="8803"/>
                  </a:lnTo>
                  <a:lnTo>
                    <a:pt x="15464" y="3569"/>
                  </a:lnTo>
                  <a:cubicBezTo>
                    <a:pt x="15464" y="1665"/>
                    <a:pt x="14036" y="0"/>
                    <a:pt x="12133" y="0"/>
                  </a:cubicBezTo>
                  <a:cubicBezTo>
                    <a:pt x="10230" y="0"/>
                    <a:pt x="8565" y="1428"/>
                    <a:pt x="8565" y="3569"/>
                  </a:cubicBezTo>
                  <a:lnTo>
                    <a:pt x="8565" y="8803"/>
                  </a:lnTo>
                  <a:lnTo>
                    <a:pt x="3331" y="8803"/>
                  </a:lnTo>
                  <a:cubicBezTo>
                    <a:pt x="1427" y="8803"/>
                    <a:pt x="0" y="10230"/>
                    <a:pt x="0" y="12371"/>
                  </a:cubicBezTo>
                  <a:cubicBezTo>
                    <a:pt x="0" y="14274"/>
                    <a:pt x="1427" y="15940"/>
                    <a:pt x="3331" y="15940"/>
                  </a:cubicBezTo>
                  <a:close/>
                </a:path>
              </a:pathLst>
            </a:custGeom>
            <a:solidFill>
              <a:srgbClr val="C69F41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98FE79F9-F302-8A7E-B5F7-53FC29E12DA8}"/>
                </a:ext>
              </a:extLst>
            </p:cNvPr>
            <p:cNvSpPr/>
            <p:nvPr/>
          </p:nvSpPr>
          <p:spPr>
            <a:xfrm>
              <a:off x="5725875" y="5044192"/>
              <a:ext cx="24266" cy="24266"/>
            </a:xfrm>
            <a:custGeom>
              <a:avLst/>
              <a:gdLst>
                <a:gd name="connsiteX0" fmla="*/ 3331 w 24266"/>
                <a:gd name="connsiteY0" fmla="*/ 15464 h 24266"/>
                <a:gd name="connsiteX1" fmla="*/ 8565 w 24266"/>
                <a:gd name="connsiteY1" fmla="*/ 15464 h 24266"/>
                <a:gd name="connsiteX2" fmla="*/ 8565 w 24266"/>
                <a:gd name="connsiteY2" fmla="*/ 20698 h 24266"/>
                <a:gd name="connsiteX3" fmla="*/ 12133 w 24266"/>
                <a:gd name="connsiteY3" fmla="*/ 24266 h 24266"/>
                <a:gd name="connsiteX4" fmla="*/ 15464 w 24266"/>
                <a:gd name="connsiteY4" fmla="*/ 20698 h 24266"/>
                <a:gd name="connsiteX5" fmla="*/ 15464 w 24266"/>
                <a:gd name="connsiteY5" fmla="*/ 15464 h 24266"/>
                <a:gd name="connsiteX6" fmla="*/ 20698 w 24266"/>
                <a:gd name="connsiteY6" fmla="*/ 15464 h 24266"/>
                <a:gd name="connsiteX7" fmla="*/ 24266 w 24266"/>
                <a:gd name="connsiteY7" fmla="*/ 12133 h 24266"/>
                <a:gd name="connsiteX8" fmla="*/ 20698 w 24266"/>
                <a:gd name="connsiteY8" fmla="*/ 8565 h 24266"/>
                <a:gd name="connsiteX9" fmla="*/ 15464 w 24266"/>
                <a:gd name="connsiteY9" fmla="*/ 8565 h 24266"/>
                <a:gd name="connsiteX10" fmla="*/ 15464 w 24266"/>
                <a:gd name="connsiteY10" fmla="*/ 3331 h 24266"/>
                <a:gd name="connsiteX11" fmla="*/ 12133 w 24266"/>
                <a:gd name="connsiteY11" fmla="*/ 0 h 24266"/>
                <a:gd name="connsiteX12" fmla="*/ 8565 w 24266"/>
                <a:gd name="connsiteY12" fmla="*/ 3331 h 24266"/>
                <a:gd name="connsiteX13" fmla="*/ 8565 w 24266"/>
                <a:gd name="connsiteY13" fmla="*/ 8565 h 24266"/>
                <a:gd name="connsiteX14" fmla="*/ 3331 w 24266"/>
                <a:gd name="connsiteY14" fmla="*/ 8565 h 24266"/>
                <a:gd name="connsiteX15" fmla="*/ 0 w 24266"/>
                <a:gd name="connsiteY15" fmla="*/ 12133 h 24266"/>
                <a:gd name="connsiteX16" fmla="*/ 3331 w 24266"/>
                <a:gd name="connsiteY16" fmla="*/ 15464 h 24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266" h="24266">
                  <a:moveTo>
                    <a:pt x="3331" y="15464"/>
                  </a:moveTo>
                  <a:lnTo>
                    <a:pt x="8565" y="15464"/>
                  </a:lnTo>
                  <a:lnTo>
                    <a:pt x="8565" y="20698"/>
                  </a:lnTo>
                  <a:cubicBezTo>
                    <a:pt x="8565" y="22601"/>
                    <a:pt x="9992" y="24266"/>
                    <a:pt x="12133" y="24266"/>
                  </a:cubicBezTo>
                  <a:cubicBezTo>
                    <a:pt x="14274" y="24266"/>
                    <a:pt x="15464" y="22839"/>
                    <a:pt x="15464" y="20698"/>
                  </a:cubicBezTo>
                  <a:lnTo>
                    <a:pt x="15464" y="15464"/>
                  </a:lnTo>
                  <a:lnTo>
                    <a:pt x="20698" y="15464"/>
                  </a:lnTo>
                  <a:cubicBezTo>
                    <a:pt x="22601" y="15464"/>
                    <a:pt x="24266" y="14036"/>
                    <a:pt x="24266" y="12133"/>
                  </a:cubicBezTo>
                  <a:cubicBezTo>
                    <a:pt x="24266" y="10230"/>
                    <a:pt x="22839" y="8565"/>
                    <a:pt x="20698" y="8565"/>
                  </a:cubicBezTo>
                  <a:lnTo>
                    <a:pt x="15464" y="8565"/>
                  </a:lnTo>
                  <a:lnTo>
                    <a:pt x="15464" y="3331"/>
                  </a:lnTo>
                  <a:cubicBezTo>
                    <a:pt x="15464" y="1427"/>
                    <a:pt x="14037" y="0"/>
                    <a:pt x="12133" y="0"/>
                  </a:cubicBezTo>
                  <a:cubicBezTo>
                    <a:pt x="10230" y="0"/>
                    <a:pt x="8565" y="1427"/>
                    <a:pt x="8565" y="3331"/>
                  </a:cubicBezTo>
                  <a:lnTo>
                    <a:pt x="8565" y="8565"/>
                  </a:lnTo>
                  <a:lnTo>
                    <a:pt x="3331" y="8565"/>
                  </a:lnTo>
                  <a:cubicBezTo>
                    <a:pt x="1427" y="8565"/>
                    <a:pt x="0" y="9992"/>
                    <a:pt x="0" y="12133"/>
                  </a:cubicBezTo>
                  <a:cubicBezTo>
                    <a:pt x="0" y="14036"/>
                    <a:pt x="1427" y="15464"/>
                    <a:pt x="3331" y="15464"/>
                  </a:cubicBezTo>
                  <a:close/>
                </a:path>
              </a:pathLst>
            </a:custGeom>
            <a:solidFill>
              <a:srgbClr val="C69F41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79F5C00-891B-B51B-4296-FA4A230B84F5}"/>
              </a:ext>
            </a:extLst>
          </p:cNvPr>
          <p:cNvSpPr txBox="1"/>
          <p:nvPr/>
        </p:nvSpPr>
        <p:spPr>
          <a:xfrm>
            <a:off x="8147139" y="4780893"/>
            <a:ext cx="33065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600" b="1" dirty="0">
                <a:solidFill>
                  <a:srgbClr val="C49E4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¿Quiénes la conforman? </a:t>
            </a:r>
            <a:endParaRPr lang="es-CO" sz="3600" b="1" dirty="0">
              <a:solidFill>
                <a:srgbClr val="C49E4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E1E0A9D-8BE1-B7CD-ED6E-E30AB1E30EF2}"/>
              </a:ext>
            </a:extLst>
          </p:cNvPr>
          <p:cNvSpPr txBox="1"/>
          <p:nvPr/>
        </p:nvSpPr>
        <p:spPr>
          <a:xfrm>
            <a:off x="722320" y="4672788"/>
            <a:ext cx="6356824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dirty="0">
                <a:latin typeface="Arial Narrow" panose="020B0606020202030204" pitchFamily="34" charset="0"/>
              </a:rPr>
              <a:t>Producción Primaria con representación Nacional.</a:t>
            </a: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dirty="0">
                <a:latin typeface="Arial Narrow" panose="020B0606020202030204" pitchFamily="34" charset="0"/>
              </a:rPr>
              <a:t>Producción primaria con representación regional.</a:t>
            </a: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dirty="0">
                <a:latin typeface="Arial Narrow" panose="020B0606020202030204" pitchFamily="34" charset="0"/>
              </a:rPr>
              <a:t>Transformación.</a:t>
            </a: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dirty="0">
                <a:latin typeface="Arial Narrow" panose="020B0606020202030204" pitchFamily="34" charset="0"/>
              </a:rPr>
              <a:t>Comercialización.</a:t>
            </a: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dirty="0">
                <a:latin typeface="Arial Narrow" panose="020B0606020202030204" pitchFamily="34" charset="0"/>
              </a:rPr>
              <a:t>Servicios.</a:t>
            </a:r>
            <a:endParaRPr lang="es-CO" sz="2200" dirty="0">
              <a:latin typeface="Arial Narrow" panose="020B0606020202030204" pitchFamily="34" charset="0"/>
            </a:endParaRPr>
          </a:p>
        </p:txBody>
      </p:sp>
      <p:grpSp>
        <p:nvGrpSpPr>
          <p:cNvPr id="14" name="Gráfico 2">
            <a:extLst>
              <a:ext uri="{FF2B5EF4-FFF2-40B4-BE49-F238E27FC236}">
                <a16:creationId xmlns:a16="http://schemas.microsoft.com/office/drawing/2014/main" id="{3725620A-5613-6750-59C6-4F27FC9083C1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6789973" y="4934045"/>
            <a:ext cx="1319922" cy="1123588"/>
            <a:chOff x="8088259" y="4335966"/>
            <a:chExt cx="229759" cy="230239"/>
          </a:xfrm>
        </p:grpSpPr>
        <p:sp>
          <p:nvSpPr>
            <p:cNvPr id="15" name="Forma libre: forma 14">
              <a:extLst>
                <a:ext uri="{FF2B5EF4-FFF2-40B4-BE49-F238E27FC236}">
                  <a16:creationId xmlns:a16="http://schemas.microsoft.com/office/drawing/2014/main" id="{94E28735-77FD-D131-3C30-8C8D6C44F710}"/>
                </a:ext>
              </a:extLst>
            </p:cNvPr>
            <p:cNvSpPr/>
            <p:nvPr/>
          </p:nvSpPr>
          <p:spPr>
            <a:xfrm>
              <a:off x="8164847" y="4335966"/>
              <a:ext cx="146593" cy="80187"/>
            </a:xfrm>
            <a:custGeom>
              <a:avLst/>
              <a:gdLst>
                <a:gd name="connsiteX0" fmla="*/ 4320 w 146593"/>
                <a:gd name="connsiteY0" fmla="*/ 12244 h 80187"/>
                <a:gd name="connsiteX1" fmla="*/ 38172 w 146593"/>
                <a:gd name="connsiteY1" fmla="*/ 6962 h 80187"/>
                <a:gd name="connsiteX2" fmla="*/ 139727 w 146593"/>
                <a:gd name="connsiteY2" fmla="*/ 78027 h 80187"/>
                <a:gd name="connsiteX3" fmla="*/ 143088 w 146593"/>
                <a:gd name="connsiteY3" fmla="*/ 80188 h 80187"/>
                <a:gd name="connsiteX4" fmla="*/ 144289 w 146593"/>
                <a:gd name="connsiteY4" fmla="*/ 80188 h 80187"/>
                <a:gd name="connsiteX5" fmla="*/ 146449 w 146593"/>
                <a:gd name="connsiteY5" fmla="*/ 75866 h 80187"/>
                <a:gd name="connsiteX6" fmla="*/ 38412 w 146593"/>
                <a:gd name="connsiteY6" fmla="*/ 0 h 80187"/>
                <a:gd name="connsiteX7" fmla="*/ 2400 w 146593"/>
                <a:gd name="connsiteY7" fmla="*/ 5762 h 80187"/>
                <a:gd name="connsiteX8" fmla="*/ 239 w 146593"/>
                <a:gd name="connsiteY8" fmla="*/ 10083 h 80187"/>
                <a:gd name="connsiteX9" fmla="*/ 4560 w 146593"/>
                <a:gd name="connsiteY9" fmla="*/ 12244 h 80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6593" h="80187">
                  <a:moveTo>
                    <a:pt x="4320" y="12244"/>
                  </a:moveTo>
                  <a:cubicBezTo>
                    <a:pt x="15124" y="8643"/>
                    <a:pt x="26648" y="6962"/>
                    <a:pt x="38172" y="6962"/>
                  </a:cubicBezTo>
                  <a:cubicBezTo>
                    <a:pt x="83548" y="6962"/>
                    <a:pt x="124361" y="35532"/>
                    <a:pt x="139727" y="78027"/>
                  </a:cubicBezTo>
                  <a:cubicBezTo>
                    <a:pt x="140207" y="79467"/>
                    <a:pt x="141647" y="80188"/>
                    <a:pt x="143088" y="80188"/>
                  </a:cubicBezTo>
                  <a:cubicBezTo>
                    <a:pt x="143569" y="80188"/>
                    <a:pt x="143808" y="80188"/>
                    <a:pt x="144289" y="80188"/>
                  </a:cubicBezTo>
                  <a:cubicBezTo>
                    <a:pt x="146209" y="79467"/>
                    <a:pt x="146929" y="77547"/>
                    <a:pt x="146449" y="75866"/>
                  </a:cubicBezTo>
                  <a:cubicBezTo>
                    <a:pt x="130124" y="30490"/>
                    <a:pt x="86669" y="0"/>
                    <a:pt x="38412" y="0"/>
                  </a:cubicBezTo>
                  <a:cubicBezTo>
                    <a:pt x="26168" y="0"/>
                    <a:pt x="13924" y="1921"/>
                    <a:pt x="2400" y="5762"/>
                  </a:cubicBezTo>
                  <a:cubicBezTo>
                    <a:pt x="479" y="6482"/>
                    <a:pt x="-481" y="8403"/>
                    <a:pt x="239" y="10083"/>
                  </a:cubicBezTo>
                  <a:cubicBezTo>
                    <a:pt x="959" y="12004"/>
                    <a:pt x="2880" y="12964"/>
                    <a:pt x="4560" y="12244"/>
                  </a:cubicBezTo>
                  <a:close/>
                </a:path>
              </a:pathLst>
            </a:custGeom>
            <a:solidFill>
              <a:srgbClr val="4D4D4D"/>
            </a:solidFill>
            <a:ln w="240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27A38C8A-324D-ED66-1CD0-FDB8C3FDADFE}"/>
                </a:ext>
              </a:extLst>
            </p:cNvPr>
            <p:cNvSpPr/>
            <p:nvPr/>
          </p:nvSpPr>
          <p:spPr>
            <a:xfrm>
              <a:off x="8164873" y="4485508"/>
              <a:ext cx="146662" cy="80697"/>
            </a:xfrm>
            <a:custGeom>
              <a:avLst/>
              <a:gdLst>
                <a:gd name="connsiteX0" fmla="*/ 144263 w 146662"/>
                <a:gd name="connsiteY0" fmla="*/ 270 h 80697"/>
                <a:gd name="connsiteX1" fmla="*/ 139942 w 146662"/>
                <a:gd name="connsiteY1" fmla="*/ 2431 h 80697"/>
                <a:gd name="connsiteX2" fmla="*/ 38386 w 146662"/>
                <a:gd name="connsiteY2" fmla="*/ 73495 h 80697"/>
                <a:gd name="connsiteX3" fmla="*/ 4535 w 146662"/>
                <a:gd name="connsiteY3" fmla="*/ 68214 h 80697"/>
                <a:gd name="connsiteX4" fmla="*/ 213 w 146662"/>
                <a:gd name="connsiteY4" fmla="*/ 70374 h 80697"/>
                <a:gd name="connsiteX5" fmla="*/ 2374 w 146662"/>
                <a:gd name="connsiteY5" fmla="*/ 74936 h 80697"/>
                <a:gd name="connsiteX6" fmla="*/ 38386 w 146662"/>
                <a:gd name="connsiteY6" fmla="*/ 80698 h 80697"/>
                <a:gd name="connsiteX7" fmla="*/ 146423 w 146662"/>
                <a:gd name="connsiteY7" fmla="*/ 4832 h 80697"/>
                <a:gd name="connsiteX8" fmla="*/ 144263 w 146662"/>
                <a:gd name="connsiteY8" fmla="*/ 270 h 80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662" h="80697">
                  <a:moveTo>
                    <a:pt x="144263" y="270"/>
                  </a:moveTo>
                  <a:cubicBezTo>
                    <a:pt x="142342" y="-450"/>
                    <a:pt x="140421" y="270"/>
                    <a:pt x="139942" y="2431"/>
                  </a:cubicBezTo>
                  <a:cubicBezTo>
                    <a:pt x="124576" y="45165"/>
                    <a:pt x="83762" y="73495"/>
                    <a:pt x="38386" y="73495"/>
                  </a:cubicBezTo>
                  <a:cubicBezTo>
                    <a:pt x="26862" y="73495"/>
                    <a:pt x="15339" y="71815"/>
                    <a:pt x="4535" y="68214"/>
                  </a:cubicBezTo>
                  <a:cubicBezTo>
                    <a:pt x="2614" y="67493"/>
                    <a:pt x="693" y="68694"/>
                    <a:pt x="213" y="70374"/>
                  </a:cubicBezTo>
                  <a:cubicBezTo>
                    <a:pt x="-507" y="72295"/>
                    <a:pt x="693" y="74216"/>
                    <a:pt x="2374" y="74936"/>
                  </a:cubicBezTo>
                  <a:cubicBezTo>
                    <a:pt x="13898" y="78777"/>
                    <a:pt x="26142" y="80698"/>
                    <a:pt x="38386" y="80698"/>
                  </a:cubicBezTo>
                  <a:cubicBezTo>
                    <a:pt x="86643" y="80698"/>
                    <a:pt x="130098" y="50207"/>
                    <a:pt x="146423" y="4832"/>
                  </a:cubicBezTo>
                  <a:cubicBezTo>
                    <a:pt x="147144" y="2911"/>
                    <a:pt x="146183" y="990"/>
                    <a:pt x="144263" y="270"/>
                  </a:cubicBezTo>
                  <a:close/>
                </a:path>
              </a:pathLst>
            </a:custGeom>
            <a:solidFill>
              <a:srgbClr val="4D4D4D"/>
            </a:solidFill>
            <a:ln w="240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:a16="http://schemas.microsoft.com/office/drawing/2014/main" id="{B3096401-7A5F-24A1-BA49-82CE0EFB8E99}"/>
                </a:ext>
              </a:extLst>
            </p:cNvPr>
            <p:cNvSpPr/>
            <p:nvPr/>
          </p:nvSpPr>
          <p:spPr>
            <a:xfrm>
              <a:off x="8088259" y="4358595"/>
              <a:ext cx="229759" cy="184802"/>
            </a:xfrm>
            <a:custGeom>
              <a:avLst/>
              <a:gdLst>
                <a:gd name="connsiteX0" fmla="*/ 227839 w 229759"/>
                <a:gd name="connsiteY0" fmla="*/ 89249 h 184802"/>
                <a:gd name="connsiteX1" fmla="*/ 49697 w 229759"/>
                <a:gd name="connsiteY1" fmla="*/ 419 h 184802"/>
                <a:gd name="connsiteX2" fmla="*/ 45856 w 229759"/>
                <a:gd name="connsiteY2" fmla="*/ 899 h 184802"/>
                <a:gd name="connsiteX3" fmla="*/ 44895 w 229759"/>
                <a:gd name="connsiteY3" fmla="*/ 4740 h 184802"/>
                <a:gd name="connsiteX4" fmla="*/ 66743 w 229759"/>
                <a:gd name="connsiteY4" fmla="*/ 62840 h 184802"/>
                <a:gd name="connsiteX5" fmla="*/ 6483 w 229759"/>
                <a:gd name="connsiteY5" fmla="*/ 62840 h 184802"/>
                <a:gd name="connsiteX6" fmla="*/ 3121 w 229759"/>
                <a:gd name="connsiteY6" fmla="*/ 65481 h 184802"/>
                <a:gd name="connsiteX7" fmla="*/ 0 w 229759"/>
                <a:gd name="connsiteY7" fmla="*/ 92370 h 184802"/>
                <a:gd name="connsiteX8" fmla="*/ 3121 w 229759"/>
                <a:gd name="connsiteY8" fmla="*/ 119260 h 184802"/>
                <a:gd name="connsiteX9" fmla="*/ 6483 w 229759"/>
                <a:gd name="connsiteY9" fmla="*/ 121901 h 184802"/>
                <a:gd name="connsiteX10" fmla="*/ 66743 w 229759"/>
                <a:gd name="connsiteY10" fmla="*/ 121901 h 184802"/>
                <a:gd name="connsiteX11" fmla="*/ 44895 w 229759"/>
                <a:gd name="connsiteY11" fmla="*/ 180001 h 184802"/>
                <a:gd name="connsiteX12" fmla="*/ 45856 w 229759"/>
                <a:gd name="connsiteY12" fmla="*/ 183842 h 184802"/>
                <a:gd name="connsiteX13" fmla="*/ 48257 w 229759"/>
                <a:gd name="connsiteY13" fmla="*/ 184802 h 184802"/>
                <a:gd name="connsiteX14" fmla="*/ 49697 w 229759"/>
                <a:gd name="connsiteY14" fmla="*/ 184322 h 184802"/>
                <a:gd name="connsiteX15" fmla="*/ 227839 w 229759"/>
                <a:gd name="connsiteY15" fmla="*/ 95492 h 184802"/>
                <a:gd name="connsiteX16" fmla="*/ 229759 w 229759"/>
                <a:gd name="connsiteY16" fmla="*/ 92370 h 184802"/>
                <a:gd name="connsiteX17" fmla="*/ 227839 w 229759"/>
                <a:gd name="connsiteY17" fmla="*/ 89249 h 184802"/>
                <a:gd name="connsiteX18" fmla="*/ 54499 w 229759"/>
                <a:gd name="connsiteY18" fmla="*/ 174239 h 184802"/>
                <a:gd name="connsiteX19" fmla="*/ 75146 w 229759"/>
                <a:gd name="connsiteY19" fmla="*/ 119740 h 184802"/>
                <a:gd name="connsiteX20" fmla="*/ 74666 w 229759"/>
                <a:gd name="connsiteY20" fmla="*/ 116619 h 184802"/>
                <a:gd name="connsiteX21" fmla="*/ 71785 w 229759"/>
                <a:gd name="connsiteY21" fmla="*/ 115178 h 184802"/>
                <a:gd name="connsiteX22" fmla="*/ 9123 w 229759"/>
                <a:gd name="connsiteY22" fmla="*/ 115178 h 184802"/>
                <a:gd name="connsiteX23" fmla="*/ 6722 w 229759"/>
                <a:gd name="connsiteY23" fmla="*/ 92611 h 184802"/>
                <a:gd name="connsiteX24" fmla="*/ 9123 w 229759"/>
                <a:gd name="connsiteY24" fmla="*/ 70043 h 184802"/>
                <a:gd name="connsiteX25" fmla="*/ 71785 w 229759"/>
                <a:gd name="connsiteY25" fmla="*/ 70043 h 184802"/>
                <a:gd name="connsiteX26" fmla="*/ 74666 w 229759"/>
                <a:gd name="connsiteY26" fmla="*/ 68602 h 184802"/>
                <a:gd name="connsiteX27" fmla="*/ 75146 w 229759"/>
                <a:gd name="connsiteY27" fmla="*/ 65481 h 184802"/>
                <a:gd name="connsiteX28" fmla="*/ 54499 w 229759"/>
                <a:gd name="connsiteY28" fmla="*/ 10982 h 184802"/>
                <a:gd name="connsiteX29" fmla="*/ 218475 w 229759"/>
                <a:gd name="connsiteY29" fmla="*/ 92851 h 184802"/>
                <a:gd name="connsiteX30" fmla="*/ 54499 w 229759"/>
                <a:gd name="connsiteY30" fmla="*/ 174719 h 18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9759" h="184802">
                  <a:moveTo>
                    <a:pt x="227839" y="89249"/>
                  </a:moveTo>
                  <a:lnTo>
                    <a:pt x="49697" y="419"/>
                  </a:lnTo>
                  <a:cubicBezTo>
                    <a:pt x="48497" y="-302"/>
                    <a:pt x="46816" y="-61"/>
                    <a:pt x="45856" y="899"/>
                  </a:cubicBezTo>
                  <a:cubicBezTo>
                    <a:pt x="44656" y="1859"/>
                    <a:pt x="44415" y="3300"/>
                    <a:pt x="44895" y="4740"/>
                  </a:cubicBezTo>
                  <a:lnTo>
                    <a:pt x="66743" y="62840"/>
                  </a:lnTo>
                  <a:lnTo>
                    <a:pt x="6483" y="62840"/>
                  </a:lnTo>
                  <a:cubicBezTo>
                    <a:pt x="4802" y="62840"/>
                    <a:pt x="3362" y="63801"/>
                    <a:pt x="3121" y="65481"/>
                  </a:cubicBezTo>
                  <a:cubicBezTo>
                    <a:pt x="961" y="74364"/>
                    <a:pt x="0" y="83487"/>
                    <a:pt x="0" y="92370"/>
                  </a:cubicBezTo>
                  <a:cubicBezTo>
                    <a:pt x="0" y="101254"/>
                    <a:pt x="961" y="110377"/>
                    <a:pt x="3121" y="119260"/>
                  </a:cubicBezTo>
                  <a:cubicBezTo>
                    <a:pt x="3601" y="120700"/>
                    <a:pt x="4802" y="121901"/>
                    <a:pt x="6483" y="121901"/>
                  </a:cubicBezTo>
                  <a:lnTo>
                    <a:pt x="66743" y="121901"/>
                  </a:lnTo>
                  <a:lnTo>
                    <a:pt x="44895" y="180001"/>
                  </a:lnTo>
                  <a:cubicBezTo>
                    <a:pt x="44415" y="181441"/>
                    <a:pt x="44895" y="182882"/>
                    <a:pt x="45856" y="183842"/>
                  </a:cubicBezTo>
                  <a:cubicBezTo>
                    <a:pt x="46576" y="184562"/>
                    <a:pt x="47296" y="184802"/>
                    <a:pt x="48257" y="184802"/>
                  </a:cubicBezTo>
                  <a:cubicBezTo>
                    <a:pt x="48737" y="184802"/>
                    <a:pt x="49217" y="184802"/>
                    <a:pt x="49697" y="184322"/>
                  </a:cubicBezTo>
                  <a:lnTo>
                    <a:pt x="227839" y="95492"/>
                  </a:lnTo>
                  <a:cubicBezTo>
                    <a:pt x="227839" y="95492"/>
                    <a:pt x="229759" y="93811"/>
                    <a:pt x="229759" y="92370"/>
                  </a:cubicBezTo>
                  <a:cubicBezTo>
                    <a:pt x="229759" y="90930"/>
                    <a:pt x="229039" y="89970"/>
                    <a:pt x="227839" y="89249"/>
                  </a:cubicBezTo>
                  <a:close/>
                  <a:moveTo>
                    <a:pt x="54499" y="174239"/>
                  </a:moveTo>
                  <a:lnTo>
                    <a:pt x="75146" y="119740"/>
                  </a:lnTo>
                  <a:cubicBezTo>
                    <a:pt x="75146" y="119740"/>
                    <a:pt x="75146" y="117579"/>
                    <a:pt x="74666" y="116619"/>
                  </a:cubicBezTo>
                  <a:cubicBezTo>
                    <a:pt x="73946" y="115658"/>
                    <a:pt x="72985" y="115178"/>
                    <a:pt x="71785" y="115178"/>
                  </a:cubicBezTo>
                  <a:lnTo>
                    <a:pt x="9123" y="115178"/>
                  </a:lnTo>
                  <a:cubicBezTo>
                    <a:pt x="7443" y="107736"/>
                    <a:pt x="6722" y="100053"/>
                    <a:pt x="6722" y="92611"/>
                  </a:cubicBezTo>
                  <a:cubicBezTo>
                    <a:pt x="6722" y="85168"/>
                    <a:pt x="7443" y="77485"/>
                    <a:pt x="9123" y="70043"/>
                  </a:cubicBezTo>
                  <a:lnTo>
                    <a:pt x="71785" y="70043"/>
                  </a:lnTo>
                  <a:cubicBezTo>
                    <a:pt x="71785" y="70043"/>
                    <a:pt x="73946" y="69563"/>
                    <a:pt x="74666" y="68602"/>
                  </a:cubicBezTo>
                  <a:cubicBezTo>
                    <a:pt x="75386" y="67642"/>
                    <a:pt x="75386" y="66442"/>
                    <a:pt x="75146" y="65481"/>
                  </a:cubicBezTo>
                  <a:lnTo>
                    <a:pt x="54499" y="10982"/>
                  </a:lnTo>
                  <a:lnTo>
                    <a:pt x="218475" y="92851"/>
                  </a:lnTo>
                  <a:lnTo>
                    <a:pt x="54499" y="174719"/>
                  </a:lnTo>
                  <a:close/>
                </a:path>
              </a:pathLst>
            </a:custGeom>
            <a:solidFill>
              <a:srgbClr val="C69F41"/>
            </a:solidFill>
            <a:ln w="240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249B9B9-E527-E280-D99A-5796E2CF3481}"/>
              </a:ext>
            </a:extLst>
          </p:cNvPr>
          <p:cNvSpPr txBox="1"/>
          <p:nvPr/>
        </p:nvSpPr>
        <p:spPr>
          <a:xfrm>
            <a:off x="722320" y="3999961"/>
            <a:ext cx="78084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 Narrow" panose="020B0606020202030204" pitchFamily="34" charset="0"/>
              </a:rPr>
              <a:t>Actores que hacen parte de organizaciones y/o instituciones de: </a:t>
            </a:r>
          </a:p>
        </p:txBody>
      </p:sp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7A71DE24-33A4-5CFC-4A4B-824032F30F9D}"/>
              </a:ext>
            </a:extLst>
          </p:cNvPr>
          <p:cNvSpPr txBox="1">
            <a:spLocks/>
          </p:cNvSpPr>
          <p:nvPr/>
        </p:nvSpPr>
        <p:spPr>
          <a:xfrm>
            <a:off x="1781480" y="363894"/>
            <a:ext cx="8487317" cy="12352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3800" b="1" dirty="0">
                <a:solidFill>
                  <a:srgbClr val="C49E4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¿Cuáles con las funciones del Consejo Directivo? </a:t>
            </a:r>
            <a:endParaRPr lang="es-CO" sz="3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E6AE197-3270-569A-AADA-2E0E68D20822}"/>
              </a:ext>
            </a:extLst>
          </p:cNvPr>
          <p:cNvSpPr txBox="1"/>
          <p:nvPr/>
        </p:nvSpPr>
        <p:spPr>
          <a:xfrm>
            <a:off x="856145" y="1599190"/>
            <a:ext cx="1047971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ES" sz="22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Actuar como órgano asesor del Gobierno Nacional en materia de política de los subsectores y de la Cadena Ovino-Caprina. </a:t>
            </a:r>
          </a:p>
          <a:p>
            <a:pPr algn="just"/>
            <a:endParaRPr lang="es-ES" sz="22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Promover y verificar el cumplimiento de los compromisos contenidos en el Acuerdo Nacional de Competitividad de la Cadena Productiva Ovino-Caprina Nacional y en el Plan de Acción Anual; evaluar su desarrollo, proponer y realizar los ajustes que se requieran para su ejecución, así como promover el desarrollo integral de la Cadena Productiva Ovino-Caprina. </a:t>
            </a:r>
          </a:p>
          <a:p>
            <a:pPr algn="just"/>
            <a:endParaRPr lang="es-ES" sz="22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Recomendar al Gobierno Nacional acciones encaminadas al desarrollo de programas que velen por el fortalecimiento del sector Ovino y Caprino.</a:t>
            </a:r>
          </a:p>
          <a:p>
            <a:pPr algn="just"/>
            <a:endParaRPr lang="es-ES" sz="22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es-ES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Estudiar y aprobar los proyectos de reforma de Reglamento de la Organización de Cadena. </a:t>
            </a:r>
          </a:p>
        </p:txBody>
      </p:sp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áfico 750">
            <a:extLst>
              <a:ext uri="{FF2B5EF4-FFF2-40B4-BE49-F238E27FC236}">
                <a16:creationId xmlns:a16="http://schemas.microsoft.com/office/drawing/2014/main" id="{2FE4932B-DD94-CF56-86F8-86B184E83433}"/>
              </a:ext>
            </a:extLst>
          </p:cNvPr>
          <p:cNvGrpSpPr>
            <a:grpSpLocks noChangeAspect="1"/>
          </p:cNvGrpSpPr>
          <p:nvPr/>
        </p:nvGrpSpPr>
        <p:grpSpPr>
          <a:xfrm>
            <a:off x="2615590" y="344239"/>
            <a:ext cx="692018" cy="1046577"/>
            <a:chOff x="2665943" y="4504780"/>
            <a:chExt cx="151069" cy="228470"/>
          </a:xfrm>
        </p:grpSpPr>
        <p:sp>
          <p:nvSpPr>
            <p:cNvPr id="4" name="Forma libre: forma 3">
              <a:extLst>
                <a:ext uri="{FF2B5EF4-FFF2-40B4-BE49-F238E27FC236}">
                  <a16:creationId xmlns:a16="http://schemas.microsoft.com/office/drawing/2014/main" id="{D6B328E3-41A5-811E-56E3-2C8576FA4063}"/>
                </a:ext>
              </a:extLst>
            </p:cNvPr>
            <p:cNvSpPr/>
            <p:nvPr/>
          </p:nvSpPr>
          <p:spPr>
            <a:xfrm>
              <a:off x="2688544" y="4530794"/>
              <a:ext cx="109198" cy="99444"/>
            </a:xfrm>
            <a:custGeom>
              <a:avLst/>
              <a:gdLst>
                <a:gd name="connsiteX0" fmla="*/ 102299 w 109198"/>
                <a:gd name="connsiteY0" fmla="*/ 47105 h 99444"/>
                <a:gd name="connsiteX1" fmla="*/ 109198 w 109198"/>
                <a:gd name="connsiteY1" fmla="*/ 35924 h 99444"/>
                <a:gd name="connsiteX2" fmla="*/ 96352 w 109198"/>
                <a:gd name="connsiteY2" fmla="*/ 23077 h 99444"/>
                <a:gd name="connsiteX3" fmla="*/ 94448 w 109198"/>
                <a:gd name="connsiteY3" fmla="*/ 23077 h 99444"/>
                <a:gd name="connsiteX4" fmla="*/ 52577 w 109198"/>
                <a:gd name="connsiteY4" fmla="*/ 0 h 99444"/>
                <a:gd name="connsiteX5" fmla="*/ 2855 w 109198"/>
                <a:gd name="connsiteY5" fmla="*/ 49722 h 99444"/>
                <a:gd name="connsiteX6" fmla="*/ 4996 w 109198"/>
                <a:gd name="connsiteY6" fmla="*/ 63759 h 99444"/>
                <a:gd name="connsiteX7" fmla="*/ 0 w 109198"/>
                <a:gd name="connsiteY7" fmla="*/ 73750 h 99444"/>
                <a:gd name="connsiteX8" fmla="*/ 12847 w 109198"/>
                <a:gd name="connsiteY8" fmla="*/ 86597 h 99444"/>
                <a:gd name="connsiteX9" fmla="*/ 18081 w 109198"/>
                <a:gd name="connsiteY9" fmla="*/ 85408 h 99444"/>
                <a:gd name="connsiteX10" fmla="*/ 52577 w 109198"/>
                <a:gd name="connsiteY10" fmla="*/ 99444 h 99444"/>
                <a:gd name="connsiteX11" fmla="*/ 102299 w 109198"/>
                <a:gd name="connsiteY11" fmla="*/ 49722 h 99444"/>
                <a:gd name="connsiteX12" fmla="*/ 102299 w 109198"/>
                <a:gd name="connsiteY12" fmla="*/ 47105 h 99444"/>
                <a:gd name="connsiteX13" fmla="*/ 102299 w 109198"/>
                <a:gd name="connsiteY13" fmla="*/ 35924 h 99444"/>
                <a:gd name="connsiteX14" fmla="*/ 96352 w 109198"/>
                <a:gd name="connsiteY14" fmla="*/ 41871 h 99444"/>
                <a:gd name="connsiteX15" fmla="*/ 90404 w 109198"/>
                <a:gd name="connsiteY15" fmla="*/ 35924 h 99444"/>
                <a:gd name="connsiteX16" fmla="*/ 96352 w 109198"/>
                <a:gd name="connsiteY16" fmla="*/ 29976 h 99444"/>
                <a:gd name="connsiteX17" fmla="*/ 102299 w 109198"/>
                <a:gd name="connsiteY17" fmla="*/ 35924 h 99444"/>
                <a:gd name="connsiteX18" fmla="*/ 6661 w 109198"/>
                <a:gd name="connsiteY18" fmla="*/ 73988 h 99444"/>
                <a:gd name="connsiteX19" fmla="*/ 12609 w 109198"/>
                <a:gd name="connsiteY19" fmla="*/ 68041 h 99444"/>
                <a:gd name="connsiteX20" fmla="*/ 18557 w 109198"/>
                <a:gd name="connsiteY20" fmla="*/ 73988 h 99444"/>
                <a:gd name="connsiteX21" fmla="*/ 12609 w 109198"/>
                <a:gd name="connsiteY21" fmla="*/ 79936 h 99444"/>
                <a:gd name="connsiteX22" fmla="*/ 6661 w 109198"/>
                <a:gd name="connsiteY22" fmla="*/ 73988 h 99444"/>
                <a:gd name="connsiteX23" fmla="*/ 52577 w 109198"/>
                <a:gd name="connsiteY23" fmla="*/ 92783 h 99444"/>
                <a:gd name="connsiteX24" fmla="*/ 23315 w 109198"/>
                <a:gd name="connsiteY24" fmla="*/ 81126 h 99444"/>
                <a:gd name="connsiteX25" fmla="*/ 25456 w 109198"/>
                <a:gd name="connsiteY25" fmla="*/ 73750 h 99444"/>
                <a:gd name="connsiteX26" fmla="*/ 12609 w 109198"/>
                <a:gd name="connsiteY26" fmla="*/ 60904 h 99444"/>
                <a:gd name="connsiteX27" fmla="*/ 10944 w 109198"/>
                <a:gd name="connsiteY27" fmla="*/ 60904 h 99444"/>
                <a:gd name="connsiteX28" fmla="*/ 9278 w 109198"/>
                <a:gd name="connsiteY28" fmla="*/ 49484 h 99444"/>
                <a:gd name="connsiteX29" fmla="*/ 52101 w 109198"/>
                <a:gd name="connsiteY29" fmla="*/ 6424 h 99444"/>
                <a:gd name="connsiteX30" fmla="*/ 87787 w 109198"/>
                <a:gd name="connsiteY30" fmla="*/ 25456 h 99444"/>
                <a:gd name="connsiteX31" fmla="*/ 83029 w 109198"/>
                <a:gd name="connsiteY31" fmla="*/ 35448 h 99444"/>
                <a:gd name="connsiteX32" fmla="*/ 94924 w 109198"/>
                <a:gd name="connsiteY32" fmla="*/ 48057 h 99444"/>
                <a:gd name="connsiteX33" fmla="*/ 94924 w 109198"/>
                <a:gd name="connsiteY33" fmla="*/ 49246 h 99444"/>
                <a:gd name="connsiteX34" fmla="*/ 51863 w 109198"/>
                <a:gd name="connsiteY34" fmla="*/ 92307 h 9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9198" h="99444">
                  <a:moveTo>
                    <a:pt x="102299" y="47105"/>
                  </a:moveTo>
                  <a:cubicBezTo>
                    <a:pt x="106344" y="44964"/>
                    <a:pt x="109198" y="40682"/>
                    <a:pt x="109198" y="35924"/>
                  </a:cubicBezTo>
                  <a:cubicBezTo>
                    <a:pt x="109198" y="28786"/>
                    <a:pt x="103489" y="23077"/>
                    <a:pt x="96352" y="23077"/>
                  </a:cubicBezTo>
                  <a:cubicBezTo>
                    <a:pt x="95638" y="23077"/>
                    <a:pt x="95162" y="23077"/>
                    <a:pt x="94448" y="23077"/>
                  </a:cubicBezTo>
                  <a:cubicBezTo>
                    <a:pt x="85646" y="9041"/>
                    <a:pt x="70182" y="0"/>
                    <a:pt x="52577" y="0"/>
                  </a:cubicBezTo>
                  <a:cubicBezTo>
                    <a:pt x="25218" y="0"/>
                    <a:pt x="2855" y="22363"/>
                    <a:pt x="2855" y="49722"/>
                  </a:cubicBezTo>
                  <a:cubicBezTo>
                    <a:pt x="2855" y="54718"/>
                    <a:pt x="3569" y="59238"/>
                    <a:pt x="4996" y="63759"/>
                  </a:cubicBezTo>
                  <a:cubicBezTo>
                    <a:pt x="1903" y="66138"/>
                    <a:pt x="0" y="69706"/>
                    <a:pt x="0" y="73750"/>
                  </a:cubicBezTo>
                  <a:cubicBezTo>
                    <a:pt x="0" y="80888"/>
                    <a:pt x="5710" y="86597"/>
                    <a:pt x="12847" y="86597"/>
                  </a:cubicBezTo>
                  <a:cubicBezTo>
                    <a:pt x="14750" y="86597"/>
                    <a:pt x="16653" y="86122"/>
                    <a:pt x="18081" y="85408"/>
                  </a:cubicBezTo>
                  <a:cubicBezTo>
                    <a:pt x="27121" y="94210"/>
                    <a:pt x="39254" y="99444"/>
                    <a:pt x="52577" y="99444"/>
                  </a:cubicBezTo>
                  <a:cubicBezTo>
                    <a:pt x="80174" y="99444"/>
                    <a:pt x="102299" y="77081"/>
                    <a:pt x="102299" y="49722"/>
                  </a:cubicBezTo>
                  <a:cubicBezTo>
                    <a:pt x="102299" y="48771"/>
                    <a:pt x="102299" y="48057"/>
                    <a:pt x="102299" y="47105"/>
                  </a:cubicBezTo>
                  <a:close/>
                  <a:moveTo>
                    <a:pt x="102299" y="35924"/>
                  </a:moveTo>
                  <a:cubicBezTo>
                    <a:pt x="102299" y="39254"/>
                    <a:pt x="99682" y="41871"/>
                    <a:pt x="96352" y="41871"/>
                  </a:cubicBezTo>
                  <a:cubicBezTo>
                    <a:pt x="93021" y="41871"/>
                    <a:pt x="90404" y="39254"/>
                    <a:pt x="90404" y="35924"/>
                  </a:cubicBezTo>
                  <a:cubicBezTo>
                    <a:pt x="90404" y="32593"/>
                    <a:pt x="93021" y="29976"/>
                    <a:pt x="96352" y="29976"/>
                  </a:cubicBezTo>
                  <a:cubicBezTo>
                    <a:pt x="99682" y="29976"/>
                    <a:pt x="102299" y="32593"/>
                    <a:pt x="102299" y="35924"/>
                  </a:cubicBezTo>
                  <a:close/>
                  <a:moveTo>
                    <a:pt x="6661" y="73988"/>
                  </a:moveTo>
                  <a:cubicBezTo>
                    <a:pt x="6661" y="70658"/>
                    <a:pt x="9278" y="68041"/>
                    <a:pt x="12609" y="68041"/>
                  </a:cubicBezTo>
                  <a:cubicBezTo>
                    <a:pt x="15940" y="68041"/>
                    <a:pt x="18557" y="70896"/>
                    <a:pt x="18557" y="73988"/>
                  </a:cubicBezTo>
                  <a:cubicBezTo>
                    <a:pt x="18557" y="77081"/>
                    <a:pt x="15940" y="79936"/>
                    <a:pt x="12609" y="79936"/>
                  </a:cubicBezTo>
                  <a:cubicBezTo>
                    <a:pt x="9278" y="79936"/>
                    <a:pt x="6661" y="77319"/>
                    <a:pt x="6661" y="73988"/>
                  </a:cubicBezTo>
                  <a:close/>
                  <a:moveTo>
                    <a:pt x="52577" y="92783"/>
                  </a:moveTo>
                  <a:cubicBezTo>
                    <a:pt x="41396" y="92783"/>
                    <a:pt x="31166" y="88263"/>
                    <a:pt x="23315" y="81126"/>
                  </a:cubicBezTo>
                  <a:cubicBezTo>
                    <a:pt x="24742" y="78984"/>
                    <a:pt x="25456" y="76605"/>
                    <a:pt x="25456" y="73750"/>
                  </a:cubicBezTo>
                  <a:cubicBezTo>
                    <a:pt x="25456" y="66613"/>
                    <a:pt x="19746" y="60904"/>
                    <a:pt x="12609" y="60904"/>
                  </a:cubicBezTo>
                  <a:cubicBezTo>
                    <a:pt x="12133" y="60904"/>
                    <a:pt x="11420" y="60904"/>
                    <a:pt x="10944" y="60904"/>
                  </a:cubicBezTo>
                  <a:cubicBezTo>
                    <a:pt x="9992" y="57335"/>
                    <a:pt x="9278" y="53529"/>
                    <a:pt x="9278" y="49484"/>
                  </a:cubicBezTo>
                  <a:cubicBezTo>
                    <a:pt x="9278" y="25694"/>
                    <a:pt x="28549" y="6424"/>
                    <a:pt x="52101" y="6424"/>
                  </a:cubicBezTo>
                  <a:cubicBezTo>
                    <a:pt x="67089" y="6424"/>
                    <a:pt x="79936" y="14036"/>
                    <a:pt x="87787" y="25456"/>
                  </a:cubicBezTo>
                  <a:cubicBezTo>
                    <a:pt x="84932" y="27835"/>
                    <a:pt x="83029" y="31403"/>
                    <a:pt x="83029" y="35448"/>
                  </a:cubicBezTo>
                  <a:cubicBezTo>
                    <a:pt x="83029" y="42109"/>
                    <a:pt x="88263" y="47819"/>
                    <a:pt x="94924" y="48057"/>
                  </a:cubicBezTo>
                  <a:cubicBezTo>
                    <a:pt x="94924" y="48533"/>
                    <a:pt x="94924" y="48771"/>
                    <a:pt x="94924" y="49246"/>
                  </a:cubicBezTo>
                  <a:cubicBezTo>
                    <a:pt x="94924" y="73037"/>
                    <a:pt x="75654" y="92307"/>
                    <a:pt x="51863" y="92307"/>
                  </a:cubicBezTo>
                  <a:close/>
                </a:path>
              </a:pathLst>
            </a:custGeom>
            <a:solidFill>
              <a:srgbClr val="4D4D4D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  <p:sp>
          <p:nvSpPr>
            <p:cNvPr id="5" name="Forma libre: forma 4">
              <a:extLst>
                <a:ext uri="{FF2B5EF4-FFF2-40B4-BE49-F238E27FC236}">
                  <a16:creationId xmlns:a16="http://schemas.microsoft.com/office/drawing/2014/main" id="{E2510866-CC2B-ADED-E02C-1164E07108BF}"/>
                </a:ext>
              </a:extLst>
            </p:cNvPr>
            <p:cNvSpPr/>
            <p:nvPr/>
          </p:nvSpPr>
          <p:spPr>
            <a:xfrm>
              <a:off x="2717331" y="4548875"/>
              <a:ext cx="48056" cy="55907"/>
            </a:xfrm>
            <a:custGeom>
              <a:avLst/>
              <a:gdLst>
                <a:gd name="connsiteX0" fmla="*/ 29500 w 48056"/>
                <a:gd name="connsiteY0" fmla="*/ 8327 h 55907"/>
                <a:gd name="connsiteX1" fmla="*/ 17605 w 48056"/>
                <a:gd name="connsiteY1" fmla="*/ 0 h 55907"/>
                <a:gd name="connsiteX2" fmla="*/ 4758 w 48056"/>
                <a:gd name="connsiteY2" fmla="*/ 12847 h 55907"/>
                <a:gd name="connsiteX3" fmla="*/ 5472 w 48056"/>
                <a:gd name="connsiteY3" fmla="*/ 16653 h 55907"/>
                <a:gd name="connsiteX4" fmla="*/ 0 w 48056"/>
                <a:gd name="connsiteY4" fmla="*/ 31879 h 55907"/>
                <a:gd name="connsiteX5" fmla="*/ 24028 w 48056"/>
                <a:gd name="connsiteY5" fmla="*/ 55908 h 55907"/>
                <a:gd name="connsiteX6" fmla="*/ 48057 w 48056"/>
                <a:gd name="connsiteY6" fmla="*/ 31879 h 55907"/>
                <a:gd name="connsiteX7" fmla="*/ 29500 w 48056"/>
                <a:gd name="connsiteY7" fmla="*/ 8565 h 55907"/>
                <a:gd name="connsiteX8" fmla="*/ 17605 w 48056"/>
                <a:gd name="connsiteY8" fmla="*/ 6899 h 55907"/>
                <a:gd name="connsiteX9" fmla="*/ 23553 w 48056"/>
                <a:gd name="connsiteY9" fmla="*/ 12847 h 55907"/>
                <a:gd name="connsiteX10" fmla="*/ 17605 w 48056"/>
                <a:gd name="connsiteY10" fmla="*/ 18795 h 55907"/>
                <a:gd name="connsiteX11" fmla="*/ 11657 w 48056"/>
                <a:gd name="connsiteY11" fmla="*/ 12847 h 55907"/>
                <a:gd name="connsiteX12" fmla="*/ 17605 w 48056"/>
                <a:gd name="connsiteY12" fmla="*/ 6899 h 55907"/>
                <a:gd name="connsiteX13" fmla="*/ 24028 w 48056"/>
                <a:gd name="connsiteY13" fmla="*/ 49008 h 55907"/>
                <a:gd name="connsiteX14" fmla="*/ 6899 w 48056"/>
                <a:gd name="connsiteY14" fmla="*/ 31879 h 55907"/>
                <a:gd name="connsiteX15" fmla="*/ 9516 w 48056"/>
                <a:gd name="connsiteY15" fmla="*/ 22839 h 55907"/>
                <a:gd name="connsiteX16" fmla="*/ 17605 w 48056"/>
                <a:gd name="connsiteY16" fmla="*/ 25932 h 55907"/>
                <a:gd name="connsiteX17" fmla="*/ 30214 w 48056"/>
                <a:gd name="connsiteY17" fmla="*/ 15940 h 55907"/>
                <a:gd name="connsiteX18" fmla="*/ 41157 w 48056"/>
                <a:gd name="connsiteY18" fmla="*/ 31879 h 55907"/>
                <a:gd name="connsiteX19" fmla="*/ 24028 w 48056"/>
                <a:gd name="connsiteY19" fmla="*/ 49008 h 55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8056" h="55907">
                  <a:moveTo>
                    <a:pt x="29500" y="8327"/>
                  </a:moveTo>
                  <a:cubicBezTo>
                    <a:pt x="27597" y="3569"/>
                    <a:pt x="23077" y="0"/>
                    <a:pt x="17605" y="0"/>
                  </a:cubicBezTo>
                  <a:cubicBezTo>
                    <a:pt x="10468" y="0"/>
                    <a:pt x="4758" y="5948"/>
                    <a:pt x="4758" y="12847"/>
                  </a:cubicBezTo>
                  <a:cubicBezTo>
                    <a:pt x="4758" y="14274"/>
                    <a:pt x="4996" y="15464"/>
                    <a:pt x="5472" y="16653"/>
                  </a:cubicBezTo>
                  <a:cubicBezTo>
                    <a:pt x="2141" y="20936"/>
                    <a:pt x="0" y="26169"/>
                    <a:pt x="0" y="31879"/>
                  </a:cubicBezTo>
                  <a:cubicBezTo>
                    <a:pt x="0" y="45202"/>
                    <a:pt x="10706" y="55908"/>
                    <a:pt x="24028" y="55908"/>
                  </a:cubicBezTo>
                  <a:cubicBezTo>
                    <a:pt x="37351" y="55908"/>
                    <a:pt x="48057" y="44964"/>
                    <a:pt x="48057" y="31879"/>
                  </a:cubicBezTo>
                  <a:cubicBezTo>
                    <a:pt x="48057" y="20698"/>
                    <a:pt x="40206" y="11182"/>
                    <a:pt x="29500" y="8565"/>
                  </a:cubicBezTo>
                  <a:close/>
                  <a:moveTo>
                    <a:pt x="17605" y="6899"/>
                  </a:moveTo>
                  <a:cubicBezTo>
                    <a:pt x="20936" y="6899"/>
                    <a:pt x="23553" y="9754"/>
                    <a:pt x="23553" y="12847"/>
                  </a:cubicBezTo>
                  <a:cubicBezTo>
                    <a:pt x="23553" y="15940"/>
                    <a:pt x="20936" y="18795"/>
                    <a:pt x="17605" y="18795"/>
                  </a:cubicBezTo>
                  <a:cubicBezTo>
                    <a:pt x="14274" y="18795"/>
                    <a:pt x="11657" y="15940"/>
                    <a:pt x="11657" y="12847"/>
                  </a:cubicBezTo>
                  <a:cubicBezTo>
                    <a:pt x="11657" y="9754"/>
                    <a:pt x="14274" y="6899"/>
                    <a:pt x="17605" y="6899"/>
                  </a:cubicBezTo>
                  <a:close/>
                  <a:moveTo>
                    <a:pt x="24028" y="49008"/>
                  </a:moveTo>
                  <a:cubicBezTo>
                    <a:pt x="14512" y="49008"/>
                    <a:pt x="6899" y="41158"/>
                    <a:pt x="6899" y="31879"/>
                  </a:cubicBezTo>
                  <a:cubicBezTo>
                    <a:pt x="6899" y="28549"/>
                    <a:pt x="7851" y="25456"/>
                    <a:pt x="9516" y="22839"/>
                  </a:cubicBezTo>
                  <a:cubicBezTo>
                    <a:pt x="11657" y="24742"/>
                    <a:pt x="14512" y="25932"/>
                    <a:pt x="17605" y="25932"/>
                  </a:cubicBezTo>
                  <a:cubicBezTo>
                    <a:pt x="23790" y="25932"/>
                    <a:pt x="28786" y="21649"/>
                    <a:pt x="30214" y="15940"/>
                  </a:cubicBezTo>
                  <a:cubicBezTo>
                    <a:pt x="36637" y="18319"/>
                    <a:pt x="41157" y="24504"/>
                    <a:pt x="41157" y="31879"/>
                  </a:cubicBezTo>
                  <a:cubicBezTo>
                    <a:pt x="41157" y="41395"/>
                    <a:pt x="33544" y="49008"/>
                    <a:pt x="24028" y="49008"/>
                  </a:cubicBezTo>
                  <a:close/>
                </a:path>
              </a:pathLst>
            </a:custGeom>
            <a:solidFill>
              <a:srgbClr val="C69F41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C9F873C6-5653-3A2A-EADD-8E4F0F0F326B}"/>
                </a:ext>
              </a:extLst>
            </p:cNvPr>
            <p:cNvSpPr/>
            <p:nvPr/>
          </p:nvSpPr>
          <p:spPr>
            <a:xfrm>
              <a:off x="2665943" y="4504780"/>
              <a:ext cx="151069" cy="228470"/>
            </a:xfrm>
            <a:custGeom>
              <a:avLst/>
              <a:gdLst>
                <a:gd name="connsiteX0" fmla="*/ 145836 w 151069"/>
                <a:gd name="connsiteY0" fmla="*/ 103095 h 228470"/>
                <a:gd name="connsiteX1" fmla="*/ 151070 w 151069"/>
                <a:gd name="connsiteY1" fmla="*/ 75736 h 228470"/>
                <a:gd name="connsiteX2" fmla="*/ 127517 w 151069"/>
                <a:gd name="connsiteY2" fmla="*/ 20779 h 228470"/>
                <a:gd name="connsiteX3" fmla="*/ 71371 w 151069"/>
                <a:gd name="connsiteY3" fmla="*/ 82 h 228470"/>
                <a:gd name="connsiteX4" fmla="*/ 19508 w 151069"/>
                <a:gd name="connsiteY4" fmla="*/ 25300 h 228470"/>
                <a:gd name="connsiteX5" fmla="*/ 14512 w 151069"/>
                <a:gd name="connsiteY5" fmla="*/ 24348 h 228470"/>
                <a:gd name="connsiteX6" fmla="*/ 1665 w 151069"/>
                <a:gd name="connsiteY6" fmla="*/ 37195 h 228470"/>
                <a:gd name="connsiteX7" fmla="*/ 5948 w 151069"/>
                <a:gd name="connsiteY7" fmla="*/ 46711 h 228470"/>
                <a:gd name="connsiteX8" fmla="*/ 0 w 151069"/>
                <a:gd name="connsiteY8" fmla="*/ 75498 h 228470"/>
                <a:gd name="connsiteX9" fmla="*/ 16653 w 151069"/>
                <a:gd name="connsiteY9" fmla="*/ 123079 h 228470"/>
                <a:gd name="connsiteX10" fmla="*/ 30928 w 151069"/>
                <a:gd name="connsiteY10" fmla="*/ 165188 h 228470"/>
                <a:gd name="connsiteX11" fmla="*/ 30928 w 151069"/>
                <a:gd name="connsiteY11" fmla="*/ 166377 h 228470"/>
                <a:gd name="connsiteX12" fmla="*/ 29024 w 151069"/>
                <a:gd name="connsiteY12" fmla="*/ 166377 h 228470"/>
                <a:gd name="connsiteX13" fmla="*/ 25456 w 151069"/>
                <a:gd name="connsiteY13" fmla="*/ 169708 h 228470"/>
                <a:gd name="connsiteX14" fmla="*/ 29024 w 151069"/>
                <a:gd name="connsiteY14" fmla="*/ 173277 h 228470"/>
                <a:gd name="connsiteX15" fmla="*/ 32593 w 151069"/>
                <a:gd name="connsiteY15" fmla="*/ 173277 h 228470"/>
                <a:gd name="connsiteX16" fmla="*/ 32593 w 151069"/>
                <a:gd name="connsiteY16" fmla="*/ 185648 h 228470"/>
                <a:gd name="connsiteX17" fmla="*/ 29024 w 151069"/>
                <a:gd name="connsiteY17" fmla="*/ 185648 h 228470"/>
                <a:gd name="connsiteX18" fmla="*/ 25456 w 151069"/>
                <a:gd name="connsiteY18" fmla="*/ 189216 h 228470"/>
                <a:gd name="connsiteX19" fmla="*/ 29024 w 151069"/>
                <a:gd name="connsiteY19" fmla="*/ 192785 h 228470"/>
                <a:gd name="connsiteX20" fmla="*/ 32593 w 151069"/>
                <a:gd name="connsiteY20" fmla="*/ 192785 h 228470"/>
                <a:gd name="connsiteX21" fmla="*/ 32593 w 151069"/>
                <a:gd name="connsiteY21" fmla="*/ 205156 h 228470"/>
                <a:gd name="connsiteX22" fmla="*/ 29024 w 151069"/>
                <a:gd name="connsiteY22" fmla="*/ 205156 h 228470"/>
                <a:gd name="connsiteX23" fmla="*/ 25456 w 151069"/>
                <a:gd name="connsiteY23" fmla="*/ 208724 h 228470"/>
                <a:gd name="connsiteX24" fmla="*/ 29024 w 151069"/>
                <a:gd name="connsiteY24" fmla="*/ 212055 h 228470"/>
                <a:gd name="connsiteX25" fmla="*/ 39492 w 151069"/>
                <a:gd name="connsiteY25" fmla="*/ 212055 h 228470"/>
                <a:gd name="connsiteX26" fmla="*/ 55908 w 151069"/>
                <a:gd name="connsiteY26" fmla="*/ 228470 h 228470"/>
                <a:gd name="connsiteX27" fmla="*/ 94924 w 151069"/>
                <a:gd name="connsiteY27" fmla="*/ 228470 h 228470"/>
                <a:gd name="connsiteX28" fmla="*/ 111339 w 151069"/>
                <a:gd name="connsiteY28" fmla="*/ 212055 h 228470"/>
                <a:gd name="connsiteX29" fmla="*/ 121331 w 151069"/>
                <a:gd name="connsiteY29" fmla="*/ 212055 h 228470"/>
                <a:gd name="connsiteX30" fmla="*/ 124900 w 151069"/>
                <a:gd name="connsiteY30" fmla="*/ 208724 h 228470"/>
                <a:gd name="connsiteX31" fmla="*/ 121331 w 151069"/>
                <a:gd name="connsiteY31" fmla="*/ 205156 h 228470"/>
                <a:gd name="connsiteX32" fmla="*/ 118001 w 151069"/>
                <a:gd name="connsiteY32" fmla="*/ 205156 h 228470"/>
                <a:gd name="connsiteX33" fmla="*/ 118001 w 151069"/>
                <a:gd name="connsiteY33" fmla="*/ 192785 h 228470"/>
                <a:gd name="connsiteX34" fmla="*/ 121331 w 151069"/>
                <a:gd name="connsiteY34" fmla="*/ 192785 h 228470"/>
                <a:gd name="connsiteX35" fmla="*/ 124900 w 151069"/>
                <a:gd name="connsiteY35" fmla="*/ 189216 h 228470"/>
                <a:gd name="connsiteX36" fmla="*/ 121331 w 151069"/>
                <a:gd name="connsiteY36" fmla="*/ 185648 h 228470"/>
                <a:gd name="connsiteX37" fmla="*/ 118001 w 151069"/>
                <a:gd name="connsiteY37" fmla="*/ 185648 h 228470"/>
                <a:gd name="connsiteX38" fmla="*/ 118001 w 151069"/>
                <a:gd name="connsiteY38" fmla="*/ 173277 h 228470"/>
                <a:gd name="connsiteX39" fmla="*/ 121331 w 151069"/>
                <a:gd name="connsiteY39" fmla="*/ 173277 h 228470"/>
                <a:gd name="connsiteX40" fmla="*/ 124900 w 151069"/>
                <a:gd name="connsiteY40" fmla="*/ 169708 h 228470"/>
                <a:gd name="connsiteX41" fmla="*/ 121331 w 151069"/>
                <a:gd name="connsiteY41" fmla="*/ 166377 h 228470"/>
                <a:gd name="connsiteX42" fmla="*/ 119904 w 151069"/>
                <a:gd name="connsiteY42" fmla="*/ 166377 h 228470"/>
                <a:gd name="connsiteX43" fmla="*/ 119904 w 151069"/>
                <a:gd name="connsiteY43" fmla="*/ 163522 h 228470"/>
                <a:gd name="connsiteX44" fmla="*/ 132989 w 151069"/>
                <a:gd name="connsiteY44" fmla="*/ 124506 h 228470"/>
                <a:gd name="connsiteX45" fmla="*/ 137509 w 151069"/>
                <a:gd name="connsiteY45" fmla="*/ 125220 h 228470"/>
                <a:gd name="connsiteX46" fmla="*/ 150356 w 151069"/>
                <a:gd name="connsiteY46" fmla="*/ 112373 h 228470"/>
                <a:gd name="connsiteX47" fmla="*/ 145836 w 151069"/>
                <a:gd name="connsiteY47" fmla="*/ 102619 h 228470"/>
                <a:gd name="connsiteX48" fmla="*/ 14512 w 151069"/>
                <a:gd name="connsiteY48" fmla="*/ 31247 h 228470"/>
                <a:gd name="connsiteX49" fmla="*/ 20460 w 151069"/>
                <a:gd name="connsiteY49" fmla="*/ 37195 h 228470"/>
                <a:gd name="connsiteX50" fmla="*/ 14512 w 151069"/>
                <a:gd name="connsiteY50" fmla="*/ 43143 h 228470"/>
                <a:gd name="connsiteX51" fmla="*/ 8565 w 151069"/>
                <a:gd name="connsiteY51" fmla="*/ 37195 h 228470"/>
                <a:gd name="connsiteX52" fmla="*/ 14512 w 151069"/>
                <a:gd name="connsiteY52" fmla="*/ 31247 h 228470"/>
                <a:gd name="connsiteX53" fmla="*/ 94924 w 151069"/>
                <a:gd name="connsiteY53" fmla="*/ 221095 h 228470"/>
                <a:gd name="connsiteX54" fmla="*/ 55908 w 151069"/>
                <a:gd name="connsiteY54" fmla="*/ 221095 h 228470"/>
                <a:gd name="connsiteX55" fmla="*/ 46154 w 151069"/>
                <a:gd name="connsiteY55" fmla="*/ 211579 h 228470"/>
                <a:gd name="connsiteX56" fmla="*/ 104678 w 151069"/>
                <a:gd name="connsiteY56" fmla="*/ 211579 h 228470"/>
                <a:gd name="connsiteX57" fmla="*/ 94924 w 151069"/>
                <a:gd name="connsiteY57" fmla="*/ 221095 h 228470"/>
                <a:gd name="connsiteX58" fmla="*/ 110388 w 151069"/>
                <a:gd name="connsiteY58" fmla="*/ 204680 h 228470"/>
                <a:gd name="connsiteX59" fmla="*/ 40444 w 151069"/>
                <a:gd name="connsiteY59" fmla="*/ 204680 h 228470"/>
                <a:gd name="connsiteX60" fmla="*/ 40444 w 151069"/>
                <a:gd name="connsiteY60" fmla="*/ 192309 h 228470"/>
                <a:gd name="connsiteX61" fmla="*/ 110388 w 151069"/>
                <a:gd name="connsiteY61" fmla="*/ 192309 h 228470"/>
                <a:gd name="connsiteX62" fmla="*/ 110388 w 151069"/>
                <a:gd name="connsiteY62" fmla="*/ 204680 h 228470"/>
                <a:gd name="connsiteX63" fmla="*/ 40444 w 151069"/>
                <a:gd name="connsiteY63" fmla="*/ 185410 h 228470"/>
                <a:gd name="connsiteX64" fmla="*/ 40444 w 151069"/>
                <a:gd name="connsiteY64" fmla="*/ 173039 h 228470"/>
                <a:gd name="connsiteX65" fmla="*/ 110388 w 151069"/>
                <a:gd name="connsiteY65" fmla="*/ 173039 h 228470"/>
                <a:gd name="connsiteX66" fmla="*/ 110388 w 151069"/>
                <a:gd name="connsiteY66" fmla="*/ 185410 h 228470"/>
                <a:gd name="connsiteX67" fmla="*/ 40444 w 151069"/>
                <a:gd name="connsiteY67" fmla="*/ 185410 h 228470"/>
                <a:gd name="connsiteX68" fmla="*/ 61855 w 151069"/>
                <a:gd name="connsiteY68" fmla="*/ 141159 h 228470"/>
                <a:gd name="connsiteX69" fmla="*/ 89214 w 151069"/>
                <a:gd name="connsiteY69" fmla="*/ 141159 h 228470"/>
                <a:gd name="connsiteX70" fmla="*/ 87787 w 151069"/>
                <a:gd name="connsiteY70" fmla="*/ 163285 h 228470"/>
                <a:gd name="connsiteX71" fmla="*/ 87787 w 151069"/>
                <a:gd name="connsiteY71" fmla="*/ 166139 h 228470"/>
                <a:gd name="connsiteX72" fmla="*/ 63283 w 151069"/>
                <a:gd name="connsiteY72" fmla="*/ 166139 h 228470"/>
                <a:gd name="connsiteX73" fmla="*/ 63283 w 151069"/>
                <a:gd name="connsiteY73" fmla="*/ 164950 h 228470"/>
                <a:gd name="connsiteX74" fmla="*/ 61855 w 151069"/>
                <a:gd name="connsiteY74" fmla="*/ 141159 h 228470"/>
                <a:gd name="connsiteX75" fmla="*/ 113243 w 151069"/>
                <a:gd name="connsiteY75" fmla="*/ 163285 h 228470"/>
                <a:gd name="connsiteX76" fmla="*/ 113243 w 151069"/>
                <a:gd name="connsiteY76" fmla="*/ 166139 h 228470"/>
                <a:gd name="connsiteX77" fmla="*/ 94686 w 151069"/>
                <a:gd name="connsiteY77" fmla="*/ 166139 h 228470"/>
                <a:gd name="connsiteX78" fmla="*/ 94686 w 151069"/>
                <a:gd name="connsiteY78" fmla="*/ 163285 h 228470"/>
                <a:gd name="connsiteX79" fmla="*/ 96827 w 151069"/>
                <a:gd name="connsiteY79" fmla="*/ 137115 h 228470"/>
                <a:gd name="connsiteX80" fmla="*/ 95638 w 151069"/>
                <a:gd name="connsiteY80" fmla="*/ 134022 h 228470"/>
                <a:gd name="connsiteX81" fmla="*/ 92307 w 151069"/>
                <a:gd name="connsiteY81" fmla="*/ 133309 h 228470"/>
                <a:gd name="connsiteX82" fmla="*/ 58525 w 151069"/>
                <a:gd name="connsiteY82" fmla="*/ 133309 h 228470"/>
                <a:gd name="connsiteX83" fmla="*/ 55194 w 151069"/>
                <a:gd name="connsiteY83" fmla="*/ 134022 h 228470"/>
                <a:gd name="connsiteX84" fmla="*/ 54004 w 151069"/>
                <a:gd name="connsiteY84" fmla="*/ 137115 h 228470"/>
                <a:gd name="connsiteX85" fmla="*/ 56146 w 151069"/>
                <a:gd name="connsiteY85" fmla="*/ 165188 h 228470"/>
                <a:gd name="connsiteX86" fmla="*/ 56146 w 151069"/>
                <a:gd name="connsiteY86" fmla="*/ 166377 h 228470"/>
                <a:gd name="connsiteX87" fmla="*/ 37589 w 151069"/>
                <a:gd name="connsiteY87" fmla="*/ 166377 h 228470"/>
                <a:gd name="connsiteX88" fmla="*/ 37589 w 151069"/>
                <a:gd name="connsiteY88" fmla="*/ 165188 h 228470"/>
                <a:gd name="connsiteX89" fmla="*/ 21887 w 151069"/>
                <a:gd name="connsiteY89" fmla="*/ 118558 h 228470"/>
                <a:gd name="connsiteX90" fmla="*/ 6661 w 151069"/>
                <a:gd name="connsiteY90" fmla="*/ 75260 h 228470"/>
                <a:gd name="connsiteX91" fmla="*/ 11895 w 151069"/>
                <a:gd name="connsiteY91" fmla="*/ 49566 h 228470"/>
                <a:gd name="connsiteX92" fmla="*/ 14512 w 151069"/>
                <a:gd name="connsiteY92" fmla="*/ 49566 h 228470"/>
                <a:gd name="connsiteX93" fmla="*/ 27359 w 151069"/>
                <a:gd name="connsiteY93" fmla="*/ 36719 h 228470"/>
                <a:gd name="connsiteX94" fmla="*/ 24742 w 151069"/>
                <a:gd name="connsiteY94" fmla="*/ 29106 h 228470"/>
                <a:gd name="connsiteX95" fmla="*/ 71371 w 151069"/>
                <a:gd name="connsiteY95" fmla="*/ 6505 h 228470"/>
                <a:gd name="connsiteX96" fmla="*/ 122521 w 151069"/>
                <a:gd name="connsiteY96" fmla="*/ 25300 h 228470"/>
                <a:gd name="connsiteX97" fmla="*/ 143933 w 151069"/>
                <a:gd name="connsiteY97" fmla="*/ 75260 h 228470"/>
                <a:gd name="connsiteX98" fmla="*/ 139412 w 151069"/>
                <a:gd name="connsiteY98" fmla="*/ 99526 h 228470"/>
                <a:gd name="connsiteX99" fmla="*/ 137271 w 151069"/>
                <a:gd name="connsiteY99" fmla="*/ 99526 h 228470"/>
                <a:gd name="connsiteX100" fmla="*/ 124424 w 151069"/>
                <a:gd name="connsiteY100" fmla="*/ 112373 h 228470"/>
                <a:gd name="connsiteX101" fmla="*/ 127279 w 151069"/>
                <a:gd name="connsiteY101" fmla="*/ 120462 h 228470"/>
                <a:gd name="connsiteX102" fmla="*/ 113005 w 151069"/>
                <a:gd name="connsiteY102" fmla="*/ 163522 h 228470"/>
                <a:gd name="connsiteX103" fmla="*/ 137747 w 151069"/>
                <a:gd name="connsiteY103" fmla="*/ 118321 h 228470"/>
                <a:gd name="connsiteX104" fmla="*/ 131799 w 151069"/>
                <a:gd name="connsiteY104" fmla="*/ 112373 h 228470"/>
                <a:gd name="connsiteX105" fmla="*/ 137747 w 151069"/>
                <a:gd name="connsiteY105" fmla="*/ 106425 h 228470"/>
                <a:gd name="connsiteX106" fmla="*/ 143695 w 151069"/>
                <a:gd name="connsiteY106" fmla="*/ 112373 h 228470"/>
                <a:gd name="connsiteX107" fmla="*/ 137747 w 151069"/>
                <a:gd name="connsiteY107" fmla="*/ 118321 h 228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151069" h="228470">
                  <a:moveTo>
                    <a:pt x="145836" y="103095"/>
                  </a:moveTo>
                  <a:cubicBezTo>
                    <a:pt x="149166" y="94530"/>
                    <a:pt x="151070" y="85252"/>
                    <a:pt x="151070" y="75736"/>
                  </a:cubicBezTo>
                  <a:cubicBezTo>
                    <a:pt x="151070" y="54800"/>
                    <a:pt x="142743" y="35292"/>
                    <a:pt x="127517" y="20779"/>
                  </a:cubicBezTo>
                  <a:cubicBezTo>
                    <a:pt x="112291" y="6505"/>
                    <a:pt x="92307" y="-870"/>
                    <a:pt x="71371" y="82"/>
                  </a:cubicBezTo>
                  <a:cubicBezTo>
                    <a:pt x="50912" y="1271"/>
                    <a:pt x="32593" y="10787"/>
                    <a:pt x="19508" y="25300"/>
                  </a:cubicBezTo>
                  <a:cubicBezTo>
                    <a:pt x="18081" y="24586"/>
                    <a:pt x="16178" y="24348"/>
                    <a:pt x="14512" y="24348"/>
                  </a:cubicBezTo>
                  <a:cubicBezTo>
                    <a:pt x="7375" y="24348"/>
                    <a:pt x="1665" y="30296"/>
                    <a:pt x="1665" y="37195"/>
                  </a:cubicBezTo>
                  <a:cubicBezTo>
                    <a:pt x="1665" y="41002"/>
                    <a:pt x="3331" y="44332"/>
                    <a:pt x="5948" y="46711"/>
                  </a:cubicBezTo>
                  <a:cubicBezTo>
                    <a:pt x="2141" y="55751"/>
                    <a:pt x="0" y="65268"/>
                    <a:pt x="0" y="75498"/>
                  </a:cubicBezTo>
                  <a:cubicBezTo>
                    <a:pt x="0" y="92627"/>
                    <a:pt x="5948" y="109518"/>
                    <a:pt x="16653" y="123079"/>
                  </a:cubicBezTo>
                  <a:cubicBezTo>
                    <a:pt x="25932" y="134498"/>
                    <a:pt x="30928" y="149486"/>
                    <a:pt x="30928" y="165188"/>
                  </a:cubicBezTo>
                  <a:lnTo>
                    <a:pt x="30928" y="166377"/>
                  </a:lnTo>
                  <a:lnTo>
                    <a:pt x="29024" y="166377"/>
                  </a:lnTo>
                  <a:cubicBezTo>
                    <a:pt x="27121" y="166377"/>
                    <a:pt x="25456" y="167805"/>
                    <a:pt x="25456" y="169708"/>
                  </a:cubicBezTo>
                  <a:cubicBezTo>
                    <a:pt x="25456" y="171611"/>
                    <a:pt x="26883" y="173277"/>
                    <a:pt x="29024" y="173277"/>
                  </a:cubicBezTo>
                  <a:lnTo>
                    <a:pt x="32593" y="173277"/>
                  </a:lnTo>
                  <a:cubicBezTo>
                    <a:pt x="35448" y="176845"/>
                    <a:pt x="35448" y="182079"/>
                    <a:pt x="32593" y="185648"/>
                  </a:cubicBezTo>
                  <a:lnTo>
                    <a:pt x="29024" y="185648"/>
                  </a:lnTo>
                  <a:cubicBezTo>
                    <a:pt x="27121" y="185648"/>
                    <a:pt x="25456" y="187075"/>
                    <a:pt x="25456" y="189216"/>
                  </a:cubicBezTo>
                  <a:cubicBezTo>
                    <a:pt x="25456" y="191119"/>
                    <a:pt x="26883" y="192785"/>
                    <a:pt x="29024" y="192785"/>
                  </a:cubicBezTo>
                  <a:lnTo>
                    <a:pt x="32593" y="192785"/>
                  </a:lnTo>
                  <a:cubicBezTo>
                    <a:pt x="35448" y="196353"/>
                    <a:pt x="35448" y="201349"/>
                    <a:pt x="32593" y="205156"/>
                  </a:cubicBezTo>
                  <a:lnTo>
                    <a:pt x="29024" y="205156"/>
                  </a:lnTo>
                  <a:cubicBezTo>
                    <a:pt x="27121" y="205156"/>
                    <a:pt x="25456" y="206583"/>
                    <a:pt x="25456" y="208724"/>
                  </a:cubicBezTo>
                  <a:cubicBezTo>
                    <a:pt x="25456" y="210628"/>
                    <a:pt x="26883" y="212055"/>
                    <a:pt x="29024" y="212055"/>
                  </a:cubicBezTo>
                  <a:lnTo>
                    <a:pt x="39492" y="212055"/>
                  </a:lnTo>
                  <a:cubicBezTo>
                    <a:pt x="39492" y="221095"/>
                    <a:pt x="46867" y="228470"/>
                    <a:pt x="55908" y="228470"/>
                  </a:cubicBezTo>
                  <a:lnTo>
                    <a:pt x="94924" y="228470"/>
                  </a:lnTo>
                  <a:cubicBezTo>
                    <a:pt x="103964" y="228470"/>
                    <a:pt x="111339" y="221095"/>
                    <a:pt x="111339" y="212055"/>
                  </a:cubicBezTo>
                  <a:lnTo>
                    <a:pt x="121331" y="212055"/>
                  </a:lnTo>
                  <a:cubicBezTo>
                    <a:pt x="123235" y="212055"/>
                    <a:pt x="124900" y="210628"/>
                    <a:pt x="124900" y="208724"/>
                  </a:cubicBezTo>
                  <a:cubicBezTo>
                    <a:pt x="124900" y="206821"/>
                    <a:pt x="123473" y="205156"/>
                    <a:pt x="121331" y="205156"/>
                  </a:cubicBezTo>
                  <a:lnTo>
                    <a:pt x="118001" y="205156"/>
                  </a:lnTo>
                  <a:cubicBezTo>
                    <a:pt x="115146" y="201349"/>
                    <a:pt x="115146" y="196353"/>
                    <a:pt x="118001" y="192785"/>
                  </a:cubicBezTo>
                  <a:lnTo>
                    <a:pt x="121331" y="192785"/>
                  </a:lnTo>
                  <a:cubicBezTo>
                    <a:pt x="123235" y="192785"/>
                    <a:pt x="124900" y="191119"/>
                    <a:pt x="124900" y="189216"/>
                  </a:cubicBezTo>
                  <a:cubicBezTo>
                    <a:pt x="124900" y="187313"/>
                    <a:pt x="123473" y="185648"/>
                    <a:pt x="121331" y="185648"/>
                  </a:cubicBezTo>
                  <a:lnTo>
                    <a:pt x="118001" y="185648"/>
                  </a:lnTo>
                  <a:cubicBezTo>
                    <a:pt x="115146" y="182079"/>
                    <a:pt x="115146" y="176845"/>
                    <a:pt x="118001" y="173277"/>
                  </a:cubicBezTo>
                  <a:lnTo>
                    <a:pt x="121331" y="173277"/>
                  </a:lnTo>
                  <a:cubicBezTo>
                    <a:pt x="123235" y="173277"/>
                    <a:pt x="124900" y="171849"/>
                    <a:pt x="124900" y="169708"/>
                  </a:cubicBezTo>
                  <a:cubicBezTo>
                    <a:pt x="124900" y="167805"/>
                    <a:pt x="123473" y="166377"/>
                    <a:pt x="121331" y="166377"/>
                  </a:cubicBezTo>
                  <a:lnTo>
                    <a:pt x="119904" y="166377"/>
                  </a:lnTo>
                  <a:lnTo>
                    <a:pt x="119904" y="163522"/>
                  </a:lnTo>
                  <a:cubicBezTo>
                    <a:pt x="119904" y="149486"/>
                    <a:pt x="124424" y="135925"/>
                    <a:pt x="132989" y="124506"/>
                  </a:cubicBezTo>
                  <a:cubicBezTo>
                    <a:pt x="134416" y="125220"/>
                    <a:pt x="135844" y="125220"/>
                    <a:pt x="137509" y="125220"/>
                  </a:cubicBezTo>
                  <a:cubicBezTo>
                    <a:pt x="144646" y="125220"/>
                    <a:pt x="150356" y="119510"/>
                    <a:pt x="150356" y="112373"/>
                  </a:cubicBezTo>
                  <a:cubicBezTo>
                    <a:pt x="150356" y="108566"/>
                    <a:pt x="148453" y="104998"/>
                    <a:pt x="145836" y="102619"/>
                  </a:cubicBezTo>
                  <a:close/>
                  <a:moveTo>
                    <a:pt x="14512" y="31247"/>
                  </a:moveTo>
                  <a:cubicBezTo>
                    <a:pt x="17843" y="31247"/>
                    <a:pt x="20460" y="33864"/>
                    <a:pt x="20460" y="37195"/>
                  </a:cubicBezTo>
                  <a:cubicBezTo>
                    <a:pt x="20460" y="40526"/>
                    <a:pt x="17843" y="43143"/>
                    <a:pt x="14512" y="43143"/>
                  </a:cubicBezTo>
                  <a:cubicBezTo>
                    <a:pt x="11182" y="43143"/>
                    <a:pt x="8565" y="40526"/>
                    <a:pt x="8565" y="37195"/>
                  </a:cubicBezTo>
                  <a:cubicBezTo>
                    <a:pt x="8565" y="33864"/>
                    <a:pt x="11182" y="31247"/>
                    <a:pt x="14512" y="31247"/>
                  </a:cubicBezTo>
                  <a:close/>
                  <a:moveTo>
                    <a:pt x="94924" y="221095"/>
                  </a:moveTo>
                  <a:lnTo>
                    <a:pt x="55908" y="221095"/>
                  </a:lnTo>
                  <a:cubicBezTo>
                    <a:pt x="50674" y="221095"/>
                    <a:pt x="46391" y="216813"/>
                    <a:pt x="46154" y="211579"/>
                  </a:cubicBezTo>
                  <a:lnTo>
                    <a:pt x="104678" y="211579"/>
                  </a:lnTo>
                  <a:cubicBezTo>
                    <a:pt x="104678" y="216813"/>
                    <a:pt x="100158" y="221095"/>
                    <a:pt x="94924" y="221095"/>
                  </a:cubicBezTo>
                  <a:close/>
                  <a:moveTo>
                    <a:pt x="110388" y="204680"/>
                  </a:moveTo>
                  <a:lnTo>
                    <a:pt x="40444" y="204680"/>
                  </a:lnTo>
                  <a:cubicBezTo>
                    <a:pt x="41871" y="200636"/>
                    <a:pt x="41871" y="196353"/>
                    <a:pt x="40444" y="192309"/>
                  </a:cubicBezTo>
                  <a:lnTo>
                    <a:pt x="110388" y="192309"/>
                  </a:lnTo>
                  <a:cubicBezTo>
                    <a:pt x="108960" y="196115"/>
                    <a:pt x="108960" y="200636"/>
                    <a:pt x="110388" y="204680"/>
                  </a:cubicBezTo>
                  <a:close/>
                  <a:moveTo>
                    <a:pt x="40444" y="185410"/>
                  </a:moveTo>
                  <a:cubicBezTo>
                    <a:pt x="41871" y="181603"/>
                    <a:pt x="42109" y="177083"/>
                    <a:pt x="40444" y="173039"/>
                  </a:cubicBezTo>
                  <a:lnTo>
                    <a:pt x="110388" y="173039"/>
                  </a:lnTo>
                  <a:cubicBezTo>
                    <a:pt x="108960" y="176845"/>
                    <a:pt x="108960" y="181365"/>
                    <a:pt x="110388" y="185410"/>
                  </a:cubicBezTo>
                  <a:lnTo>
                    <a:pt x="40444" y="185410"/>
                  </a:lnTo>
                  <a:close/>
                  <a:moveTo>
                    <a:pt x="61855" y="141159"/>
                  </a:moveTo>
                  <a:cubicBezTo>
                    <a:pt x="70896" y="143063"/>
                    <a:pt x="80174" y="143063"/>
                    <a:pt x="89214" y="141159"/>
                  </a:cubicBezTo>
                  <a:cubicBezTo>
                    <a:pt x="88263" y="148534"/>
                    <a:pt x="87787" y="155909"/>
                    <a:pt x="87787" y="163285"/>
                  </a:cubicBezTo>
                  <a:lnTo>
                    <a:pt x="87787" y="166139"/>
                  </a:lnTo>
                  <a:lnTo>
                    <a:pt x="63283" y="166139"/>
                  </a:lnTo>
                  <a:lnTo>
                    <a:pt x="63283" y="164950"/>
                  </a:lnTo>
                  <a:cubicBezTo>
                    <a:pt x="63283" y="156623"/>
                    <a:pt x="62807" y="148772"/>
                    <a:pt x="61855" y="141159"/>
                  </a:cubicBezTo>
                  <a:close/>
                  <a:moveTo>
                    <a:pt x="113243" y="163285"/>
                  </a:moveTo>
                  <a:lnTo>
                    <a:pt x="113243" y="166139"/>
                  </a:lnTo>
                  <a:lnTo>
                    <a:pt x="94686" y="166139"/>
                  </a:lnTo>
                  <a:lnTo>
                    <a:pt x="94686" y="163285"/>
                  </a:lnTo>
                  <a:cubicBezTo>
                    <a:pt x="94686" y="154244"/>
                    <a:pt x="95400" y="145442"/>
                    <a:pt x="96827" y="137115"/>
                  </a:cubicBezTo>
                  <a:cubicBezTo>
                    <a:pt x="96827" y="135925"/>
                    <a:pt x="96589" y="134736"/>
                    <a:pt x="95638" y="134022"/>
                  </a:cubicBezTo>
                  <a:cubicBezTo>
                    <a:pt x="94686" y="133309"/>
                    <a:pt x="93497" y="133071"/>
                    <a:pt x="92307" y="133309"/>
                  </a:cubicBezTo>
                  <a:cubicBezTo>
                    <a:pt x="81126" y="136639"/>
                    <a:pt x="69706" y="136639"/>
                    <a:pt x="58525" y="133309"/>
                  </a:cubicBezTo>
                  <a:cubicBezTo>
                    <a:pt x="57335" y="133071"/>
                    <a:pt x="56146" y="133309"/>
                    <a:pt x="55194" y="134022"/>
                  </a:cubicBezTo>
                  <a:cubicBezTo>
                    <a:pt x="54242" y="134736"/>
                    <a:pt x="53767" y="135925"/>
                    <a:pt x="54004" y="137115"/>
                  </a:cubicBezTo>
                  <a:cubicBezTo>
                    <a:pt x="55432" y="145917"/>
                    <a:pt x="56146" y="155434"/>
                    <a:pt x="56146" y="165188"/>
                  </a:cubicBezTo>
                  <a:lnTo>
                    <a:pt x="56146" y="166377"/>
                  </a:lnTo>
                  <a:lnTo>
                    <a:pt x="37589" y="166377"/>
                  </a:lnTo>
                  <a:lnTo>
                    <a:pt x="37589" y="165188"/>
                  </a:lnTo>
                  <a:cubicBezTo>
                    <a:pt x="37589" y="147821"/>
                    <a:pt x="32117" y="131167"/>
                    <a:pt x="21887" y="118558"/>
                  </a:cubicBezTo>
                  <a:cubicBezTo>
                    <a:pt x="11895" y="106187"/>
                    <a:pt x="6661" y="91199"/>
                    <a:pt x="6661" y="75260"/>
                  </a:cubicBezTo>
                  <a:cubicBezTo>
                    <a:pt x="6661" y="66219"/>
                    <a:pt x="8565" y="57655"/>
                    <a:pt x="11895" y="49566"/>
                  </a:cubicBezTo>
                  <a:cubicBezTo>
                    <a:pt x="12609" y="49566"/>
                    <a:pt x="13561" y="49566"/>
                    <a:pt x="14512" y="49566"/>
                  </a:cubicBezTo>
                  <a:cubicBezTo>
                    <a:pt x="21649" y="49566"/>
                    <a:pt x="27359" y="43856"/>
                    <a:pt x="27359" y="36719"/>
                  </a:cubicBezTo>
                  <a:cubicBezTo>
                    <a:pt x="27359" y="33864"/>
                    <a:pt x="26407" y="31247"/>
                    <a:pt x="24742" y="29106"/>
                  </a:cubicBezTo>
                  <a:cubicBezTo>
                    <a:pt x="36637" y="16021"/>
                    <a:pt x="53053" y="7457"/>
                    <a:pt x="71371" y="6505"/>
                  </a:cubicBezTo>
                  <a:cubicBezTo>
                    <a:pt x="90404" y="5554"/>
                    <a:pt x="108723" y="12215"/>
                    <a:pt x="122521" y="25300"/>
                  </a:cubicBezTo>
                  <a:cubicBezTo>
                    <a:pt x="136320" y="38385"/>
                    <a:pt x="143933" y="56227"/>
                    <a:pt x="143933" y="75260"/>
                  </a:cubicBezTo>
                  <a:cubicBezTo>
                    <a:pt x="143933" y="83824"/>
                    <a:pt x="142505" y="91913"/>
                    <a:pt x="139412" y="99526"/>
                  </a:cubicBezTo>
                  <a:cubicBezTo>
                    <a:pt x="138699" y="99526"/>
                    <a:pt x="137985" y="99526"/>
                    <a:pt x="137271" y="99526"/>
                  </a:cubicBezTo>
                  <a:cubicBezTo>
                    <a:pt x="130134" y="99526"/>
                    <a:pt x="124424" y="105474"/>
                    <a:pt x="124424" y="112373"/>
                  </a:cubicBezTo>
                  <a:cubicBezTo>
                    <a:pt x="124424" y="115228"/>
                    <a:pt x="125614" y="118083"/>
                    <a:pt x="127279" y="120462"/>
                  </a:cubicBezTo>
                  <a:cubicBezTo>
                    <a:pt x="118001" y="132833"/>
                    <a:pt x="113005" y="148059"/>
                    <a:pt x="113005" y="163522"/>
                  </a:cubicBezTo>
                  <a:close/>
                  <a:moveTo>
                    <a:pt x="137747" y="118321"/>
                  </a:moveTo>
                  <a:cubicBezTo>
                    <a:pt x="134416" y="118321"/>
                    <a:pt x="131799" y="115466"/>
                    <a:pt x="131799" y="112373"/>
                  </a:cubicBezTo>
                  <a:cubicBezTo>
                    <a:pt x="131799" y="109280"/>
                    <a:pt x="134416" y="106425"/>
                    <a:pt x="137747" y="106425"/>
                  </a:cubicBezTo>
                  <a:cubicBezTo>
                    <a:pt x="141078" y="106425"/>
                    <a:pt x="143695" y="109042"/>
                    <a:pt x="143695" y="112373"/>
                  </a:cubicBezTo>
                  <a:cubicBezTo>
                    <a:pt x="143695" y="115704"/>
                    <a:pt x="141078" y="118321"/>
                    <a:pt x="137747" y="118321"/>
                  </a:cubicBezTo>
                  <a:close/>
                </a:path>
              </a:pathLst>
            </a:custGeom>
            <a:solidFill>
              <a:srgbClr val="4D4D4D"/>
            </a:solidFill>
            <a:ln w="237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/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7ED53E4E-D518-E13D-7FB7-A5291E13D1A9}"/>
              </a:ext>
            </a:extLst>
          </p:cNvPr>
          <p:cNvSpPr txBox="1"/>
          <p:nvPr/>
        </p:nvSpPr>
        <p:spPr>
          <a:xfrm>
            <a:off x="3071124" y="722819"/>
            <a:ext cx="6770018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" sz="3800" b="1" dirty="0">
                <a:solidFill>
                  <a:srgbClr val="C49E4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PASOS PARA POSTULARSE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2F9CB7D-8DAB-3238-B5B4-6A4EAE21E578}"/>
              </a:ext>
            </a:extLst>
          </p:cNvPr>
          <p:cNvSpPr txBox="1"/>
          <p:nvPr/>
        </p:nvSpPr>
        <p:spPr>
          <a:xfrm>
            <a:off x="744893" y="1399927"/>
            <a:ext cx="10702213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accent4">
                  <a:lumMod val="75000"/>
                </a:schemeClr>
              </a:buClr>
              <a:buSzPct val="120000"/>
            </a:pPr>
            <a:endParaRPr lang="es-CO" sz="2300" b="1" i="1" dirty="0">
              <a:solidFill>
                <a:srgbClr val="FF0000"/>
              </a:solidFill>
              <a:latin typeface="Arial Narrow" panose="020B0606020202030204" pitchFamily="34" charset="0"/>
              <a:cs typeface="Times New Roman"/>
            </a:endParaRPr>
          </a:p>
          <a:p>
            <a:pPr marL="457200" indent="-457200" algn="just">
              <a:buClr>
                <a:schemeClr val="accent4">
                  <a:lumMod val="75000"/>
                </a:schemeClr>
              </a:buClr>
              <a:buSzPct val="120000"/>
              <a:buFontTx/>
              <a:buAutoNum type="arabicPeriod"/>
            </a:pPr>
            <a:r>
              <a:rPr lang="es-ES" sz="2300" b="1" dirty="0">
                <a:latin typeface="Arial Narrow" panose="020B0606020202030204" pitchFamily="34" charset="0"/>
                <a:cs typeface="Times New Roman"/>
              </a:rPr>
              <a:t>Leer los términos de referencia “</a:t>
            </a:r>
            <a:r>
              <a:rPr lang="es-CO" sz="2300" b="1" kern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CONVOCATORIA PARA LA DESIGNACION DE MIEMBROS DEL CONSEJO DIRECTIVO CADENA OVINO – CAPRINA NACIONAL 2024 – 2026</a:t>
            </a:r>
          </a:p>
          <a:p>
            <a:pPr marL="457200" indent="-457200" algn="just">
              <a:buClr>
                <a:schemeClr val="accent4">
                  <a:lumMod val="75000"/>
                </a:schemeClr>
              </a:buClr>
              <a:buSzPct val="120000"/>
              <a:buFontTx/>
              <a:buAutoNum type="arabicPeriod"/>
            </a:pPr>
            <a:endParaRPr lang="es-CO" sz="2300" b="1" i="1" dirty="0">
              <a:solidFill>
                <a:srgbClr val="FF0000"/>
              </a:solidFill>
              <a:latin typeface="Arial Narrow" panose="020B0606020202030204" pitchFamily="34" charset="0"/>
              <a:cs typeface="Times New Roman"/>
            </a:endParaRPr>
          </a:p>
          <a:p>
            <a:pPr marL="457200" indent="-457200" algn="just">
              <a:buClr>
                <a:schemeClr val="accent4">
                  <a:lumMod val="75000"/>
                </a:schemeClr>
              </a:buClr>
              <a:buSzPct val="120000"/>
              <a:buFontTx/>
              <a:buAutoNum type="arabicPeriod"/>
            </a:pPr>
            <a:r>
              <a:rPr lang="es-CO" sz="2300" b="1" dirty="0">
                <a:effectLst/>
                <a:latin typeface="Arial Narrow" panose="020B0606020202030204" pitchFamily="34" charset="0"/>
                <a:ea typeface="Calibri"/>
                <a:cs typeface="Times New Roman"/>
              </a:rPr>
              <a:t>Diligenciar la </a:t>
            </a:r>
            <a:r>
              <a:rPr lang="es-CO" sz="2300" b="1" dirty="0">
                <a:latin typeface="Arial Narrow" panose="020B0606020202030204" pitchFamily="34" charset="0"/>
                <a:cs typeface="Times New Roman"/>
              </a:rPr>
              <a:t>información solicitada en el siguiente formulario para el pre-   registro </a:t>
            </a:r>
            <a:r>
              <a:rPr lang="es-CO" sz="2300" b="1" i="1" dirty="0">
                <a:solidFill>
                  <a:srgbClr val="FF0000"/>
                </a:solidFill>
                <a:latin typeface="Arial Narrow" panose="020B0606020202030204" pitchFamily="34" charset="0"/>
                <a:cs typeface="Times New Roman"/>
                <a:hlinkClick r:id="rId2"/>
              </a:rPr>
              <a:t>https://bit.ly/</a:t>
            </a:r>
            <a:r>
              <a:rPr lang="es-CO" sz="2300" b="1" i="1" dirty="0" err="1">
                <a:solidFill>
                  <a:srgbClr val="FF0000"/>
                </a:solidFill>
                <a:latin typeface="Arial Narrow" panose="020B0606020202030204" pitchFamily="34" charset="0"/>
                <a:cs typeface="Times New Roman"/>
                <a:hlinkClick r:id="rId2"/>
              </a:rPr>
              <a:t>Preinscripción</a:t>
            </a:r>
            <a:r>
              <a:rPr lang="es-CO" sz="2300" b="1" i="1" err="1">
                <a:solidFill>
                  <a:srgbClr val="FF0000"/>
                </a:solidFill>
                <a:latin typeface="Arial Narrow" panose="020B0606020202030204" pitchFamily="34" charset="0"/>
                <a:cs typeface="Times New Roman"/>
                <a:hlinkClick r:id="rId2"/>
              </a:rPr>
              <a:t>_</a:t>
            </a:r>
            <a:r>
              <a:rPr lang="es-CO" sz="2300" b="1" i="1">
                <a:solidFill>
                  <a:srgbClr val="FF0000"/>
                </a:solidFill>
                <a:latin typeface="Arial Narrow" panose="020B0606020202030204" pitchFamily="34" charset="0"/>
                <a:cs typeface="Times New Roman"/>
                <a:hlinkClick r:id="rId2"/>
              </a:rPr>
              <a:t>ConvocatoriaCOC</a:t>
            </a:r>
            <a:endParaRPr lang="es-CO" sz="2300" b="1" i="1" dirty="0">
              <a:solidFill>
                <a:srgbClr val="FF0000"/>
              </a:solidFill>
              <a:latin typeface="Arial Narrow" panose="020B0606020202030204" pitchFamily="34" charset="0"/>
              <a:cs typeface="Times New Roman"/>
            </a:endParaRPr>
          </a:p>
          <a:p>
            <a:pPr marL="457200" indent="-457200" algn="just">
              <a:buClr>
                <a:schemeClr val="accent4">
                  <a:lumMod val="75000"/>
                </a:schemeClr>
              </a:buClr>
              <a:buSzPct val="120000"/>
              <a:buFontTx/>
              <a:buAutoNum type="arabicPeriod"/>
            </a:pPr>
            <a:endParaRPr lang="es-CO" sz="2300" b="1" i="1" dirty="0">
              <a:solidFill>
                <a:srgbClr val="FF0000"/>
              </a:solidFill>
              <a:effectLst/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marL="457200" indent="-457200" algn="just">
              <a:buClr>
                <a:schemeClr val="accent4">
                  <a:lumMod val="75000"/>
                </a:schemeClr>
              </a:buClr>
              <a:buSzPct val="120000"/>
              <a:buFontTx/>
              <a:buAutoNum type="arabicPeriod"/>
            </a:pPr>
            <a:r>
              <a:rPr lang="es-CO" sz="2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/>
                <a:cs typeface="Times New Roman"/>
              </a:rPr>
              <a:t>Enviar vía correo electrónico los documentos adjuntos que se solicitan en esta convocatoria, indicando en el asunto </a:t>
            </a:r>
            <a:r>
              <a:rPr lang="es-CO" sz="2300" b="1" i="1" u="sng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“convocatoria designación miembros del consejo Directivo”.</a:t>
            </a:r>
            <a:r>
              <a:rPr lang="es-CO" sz="2300" b="1" i="1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/>
                <a:cs typeface="Times New Roman"/>
              </a:rPr>
              <a:t>Se debe adjuntar la totalidad de los documentos requeridos en un (1) solo correo electrónico. El correo electrónico aquí mencionado debe enviarse EXCLUSIVAMENTE al buzón </a:t>
            </a:r>
            <a:r>
              <a:rPr lang="es-CO" sz="23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/>
                <a:cs typeface="Times New Roman"/>
                <a:hlinkClick r:id="rId3"/>
              </a:rPr>
              <a:t>la</a:t>
            </a:r>
            <a:r>
              <a:rPr lang="es-CO" sz="2300" b="1" u="sng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  <a:hlinkClick r:id="rId3"/>
              </a:rPr>
              <a:t>ura.robles</a:t>
            </a:r>
            <a:r>
              <a:rPr lang="es-CO" sz="2300" b="1" u="sng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hlinkClick r:id="rId3"/>
              </a:rPr>
              <a:t>@minagricultura.gov.c</a:t>
            </a:r>
            <a:r>
              <a:rPr lang="es-CO" sz="2300" b="1" u="sng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  <a:hlinkClick r:id="rId3"/>
              </a:rPr>
              <a:t>o</a:t>
            </a:r>
            <a:r>
              <a:rPr lang="es-CO" sz="2300" b="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 </a:t>
            </a:r>
            <a:r>
              <a:rPr lang="es-CO" sz="2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/>
                <a:cs typeface="Times New Roman"/>
              </a:rPr>
              <a:t>con copia a </a:t>
            </a:r>
            <a:r>
              <a:rPr lang="es-CO" sz="2300" b="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  <a:hlinkClick r:id="rId4"/>
              </a:rPr>
              <a:t>J</a:t>
            </a:r>
            <a:r>
              <a:rPr lang="es-CO" sz="2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/>
                <a:cs typeface="Times New Roman"/>
                <a:hlinkClick r:id="rId4"/>
              </a:rPr>
              <a:t>enny.hidalgo</a:t>
            </a:r>
            <a:r>
              <a:rPr lang="es-CO" sz="2300" b="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hlinkClick r:id="rId4"/>
              </a:rPr>
              <a:t>@minagricultura.gov.c</a:t>
            </a:r>
            <a:r>
              <a:rPr lang="es-CO" sz="2300" b="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  <a:hlinkClick r:id="rId4"/>
              </a:rPr>
              <a:t>o</a:t>
            </a:r>
            <a:r>
              <a:rPr lang="es-CO" sz="2300" b="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557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286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482DF6745978641A94FB75C47709F92" ma:contentTypeVersion="0" ma:contentTypeDescription="Crear nuevo documento." ma:contentTypeScope="" ma:versionID="d19a3dd7229fdd3cb9960da11485c80a">
  <xsd:schema xmlns:xsd="http://www.w3.org/2001/XMLSchema" xmlns:xs="http://www.w3.org/2001/XMLSchema" xmlns:p="http://schemas.microsoft.com/office/2006/metadata/properties" xmlns:ns2="182591e6-0f8c-49be-857d-34c2e2210ef9" targetNamespace="http://schemas.microsoft.com/office/2006/metadata/properties" ma:root="true" ma:fieldsID="ba1ddfa8042ae0c4f4748fd6ac01585f" ns2:_="">
    <xsd:import namespace="182591e6-0f8c-49be-857d-34c2e2210ef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591e6-0f8c-49be-857d-34c2e2210ef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82591e6-0f8c-49be-857d-34c2e2210ef9">C6HDPSSWJME2-1881248637-69</_dlc_DocId>
    <_dlc_DocIdUrl xmlns="182591e6-0f8c-49be-857d-34c2e2210ef9">
      <Url>https://www.minagricultura.gov.co/noticias/_layouts/15/DocIdRedir.aspx?ID=C6HDPSSWJME2-1881248637-69</Url>
      <Description>C6HDPSSWJME2-1881248637-69</Description>
    </_dlc_DocIdUrl>
  </documentManagement>
</p:properties>
</file>

<file path=customXml/itemProps1.xml><?xml version="1.0" encoding="utf-8"?>
<ds:datastoreItem xmlns:ds="http://schemas.openxmlformats.org/officeDocument/2006/customXml" ds:itemID="{FF7D7DE8-3BD0-46CA-986B-D4F852F77220}"/>
</file>

<file path=customXml/itemProps2.xml><?xml version="1.0" encoding="utf-8"?>
<ds:datastoreItem xmlns:ds="http://schemas.openxmlformats.org/officeDocument/2006/customXml" ds:itemID="{3F149EDD-FAFD-4BED-9C3C-961F04D8212F}"/>
</file>

<file path=customXml/itemProps3.xml><?xml version="1.0" encoding="utf-8"?>
<ds:datastoreItem xmlns:ds="http://schemas.openxmlformats.org/officeDocument/2006/customXml" ds:itemID="{F0C05A7B-8C7E-40DA-BC55-05FB3279D9A7}"/>
</file>

<file path=customXml/itemProps4.xml><?xml version="1.0" encoding="utf-8"?>
<ds:datastoreItem xmlns:ds="http://schemas.openxmlformats.org/officeDocument/2006/customXml" ds:itemID="{BDD2D15C-8186-4622-92E8-B3B446DA9688}"/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406</Words>
  <Application>Microsoft Office PowerPoint</Application>
  <PresentationFormat>Panorámica</PresentationFormat>
  <Paragraphs>30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ADLaM Display</vt:lpstr>
      <vt:lpstr>Arial</vt:lpstr>
      <vt:lpstr>Arial Narrow</vt:lpstr>
      <vt:lpstr>Calibri</vt:lpstr>
      <vt:lpstr>Calibri Light</vt:lpstr>
      <vt:lpstr>Gotham</vt:lpstr>
      <vt:lpstr>Gotham Light</vt:lpstr>
      <vt:lpstr>Helvetica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Laura Carolina Robles Neira</cp:lastModifiedBy>
  <cp:revision>10</cp:revision>
  <dcterms:created xsi:type="dcterms:W3CDTF">2023-05-08T00:34:42Z</dcterms:created>
  <dcterms:modified xsi:type="dcterms:W3CDTF">2024-07-08T14:32:06Z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0x0101007482DF6745978641A94FB75C47709F92</vt:lpwstr>
  </property>
  <property fmtid="{D5CDD505-2E9C-101B-9397-08002B2CF9AE}" pid="3" name="_dlc_DocIdItemGuid">
    <vt:lpwstr>471a9019-cb1a-4393-b7b3-f3629605b362</vt:lpwstr>
  </property>
</Properties>
</file>