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52" r:id="rId6"/>
    <p:sldId id="458" r:id="rId7"/>
    <p:sldId id="421" r:id="rId8"/>
    <p:sldId id="451" r:id="rId9"/>
    <p:sldId id="454" r:id="rId10"/>
    <p:sldId id="455" r:id="rId11"/>
    <p:sldId id="456" r:id="rId12"/>
    <p:sldId id="441" r:id="rId13"/>
    <p:sldId id="431" r:id="rId14"/>
    <p:sldId id="450" r:id="rId15"/>
    <p:sldId id="438" r:id="rId16"/>
    <p:sldId id="439" r:id="rId17"/>
    <p:sldId id="432" r:id="rId18"/>
    <p:sldId id="437" r:id="rId19"/>
    <p:sldId id="440" r:id="rId20"/>
    <p:sldId id="423" r:id="rId21"/>
    <p:sldId id="457" r:id="rId22"/>
    <p:sldId id="424" r:id="rId23"/>
    <p:sldId id="379" r:id="rId24"/>
    <p:sldId id="353" r:id="rId2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688"/>
    <a:srgbClr val="CBD7EA"/>
    <a:srgbClr val="2E8867"/>
    <a:srgbClr val="239368"/>
    <a:srgbClr val="2C6F5A"/>
    <a:srgbClr val="395F9B"/>
    <a:srgbClr val="5D89D7"/>
    <a:srgbClr val="309370"/>
    <a:srgbClr val="368D75"/>
    <a:srgbClr val="439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1066" autoAdjust="0"/>
  </p:normalViewPr>
  <p:slideViewPr>
    <p:cSldViewPr snapToGrid="0" snapToObjects="1">
      <p:cViewPr varScale="1">
        <p:scale>
          <a:sx n="118" d="100"/>
          <a:sy n="118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4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571384626071081E-3"/>
          <c:y val="3.5872643284990957E-2"/>
          <c:w val="0.83425879066628961"/>
          <c:h val="0.9304895751494574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63A537">
                  <a:lumMod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4-4913-B6E8-450A406977EE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4-4913-B6E8-450A406977EE}"/>
              </c:ext>
            </c:extLst>
          </c:dPt>
          <c:dPt>
            <c:idx val="2"/>
            <c:bubble3D val="0"/>
            <c:spPr>
              <a:solidFill>
                <a:srgbClr val="99CB38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4-4913-B6E8-450A406977EE}"/>
              </c:ext>
            </c:extLst>
          </c:dPt>
          <c:dPt>
            <c:idx val="3"/>
            <c:bubble3D val="0"/>
            <c:spPr>
              <a:solidFill>
                <a:srgbClr val="FFCC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4-4913-B6E8-450A406977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4-4913-B6E8-450A406977E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sap" panose="020F050403010206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'Resumen de cronogramas'!$B$1:$B$4</c:f>
              <c:strCache>
                <c:ptCount val="4"/>
                <c:pt idx="0">
                  <c:v>Con PDEA</c:v>
                </c:pt>
                <c:pt idx="1">
                  <c:v>Sin Cronograma</c:v>
                </c:pt>
                <c:pt idx="2">
                  <c:v>Hasta el 15 de Julio de 2019</c:v>
                </c:pt>
                <c:pt idx="3">
                  <c:v>Después del 15 de Julio de 2019</c:v>
                </c:pt>
              </c:strCache>
            </c:strRef>
          </c:cat>
          <c:val>
            <c:numRef>
              <c:f>'Resumen de cronogramas'!$C$1:$C$4</c:f>
              <c:numCache>
                <c:formatCode>General</c:formatCode>
                <c:ptCount val="4"/>
                <c:pt idx="0">
                  <c:v>1</c:v>
                </c:pt>
                <c:pt idx="1">
                  <c:v>18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14-4913-B6E8-450A406977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53382055976467"/>
          <c:y val="0.22565516049887946"/>
          <c:w val="0.15669575941561523"/>
          <c:h val="0.508700682800915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sap" panose="020F050403010206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sap" panose="020F0504030102060203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E71F7-B961-49FC-B828-6EAFE6A0C2B6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B2E04F0-618D-4BAC-9792-83452837E4F4}">
      <dgm:prSet phldrT="[Texto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Consejo Superior del SNIA</a:t>
          </a:r>
          <a:endParaRPr lang="es-CO" sz="1200" b="1" dirty="0">
            <a:latin typeface="Century Gothic" panose="020B0502020202020204" pitchFamily="34" charset="0"/>
          </a:endParaRPr>
        </a:p>
      </dgm:t>
    </dgm:pt>
    <dgm:pt modelId="{CE426281-8795-45CF-B53D-A9714911BA7B}" type="parTrans" cxnId="{E0C0E549-5904-43AA-A59A-A366F7D07589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C8FC7CEB-EF8F-4F4B-9D1E-32213BD5AE20}" type="sibTrans" cxnId="{E0C0E549-5904-43AA-A59A-A366F7D07589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7F15ACC2-500E-4C39-8200-014D8B53A81A}">
      <dgm:prSet custT="1"/>
      <dgm:spPr/>
      <dgm:t>
        <a:bodyPr/>
        <a:lstStyle/>
        <a:p>
          <a:r>
            <a:rPr lang="es-CO" sz="1200" b="1" dirty="0">
              <a:latin typeface="Century Gothic" panose="020B0502020202020204" pitchFamily="34" charset="0"/>
            </a:rPr>
            <a:t>Reuniones de concertación de Cronograma  y apoyo en los Departamentos</a:t>
          </a:r>
        </a:p>
      </dgm:t>
    </dgm:pt>
    <dgm:pt modelId="{89C98A14-D605-4CE2-9E96-459A9C99F352}" type="parTrans" cxnId="{BF9461FE-FCFF-46ED-9124-5D42FBFF5FE7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E821B4AA-8413-4298-9DA2-C1C63AD20B37}" type="sibTrans" cxnId="{BF9461FE-FCFF-46ED-9124-5D42FBFF5FE7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D545AD51-7046-486E-97C8-A02250C8CDC3}">
      <dgm:prSet phldrT="[Texto]" custT="1"/>
      <dgm:spPr/>
      <dgm:t>
        <a:bodyPr/>
        <a:lstStyle/>
        <a:p>
          <a:r>
            <a:rPr lang="es-ES" sz="1200" b="1" dirty="0">
              <a:latin typeface="Century Gothic" panose="020B0502020202020204" pitchFamily="34" charset="0"/>
            </a:rPr>
            <a:t>Comité Técnico Subsistema de Extensión Agropecuaria </a:t>
          </a:r>
          <a:endParaRPr lang="es-CO" sz="1200" b="1" dirty="0">
            <a:latin typeface="Century Gothic" panose="020B0502020202020204" pitchFamily="34" charset="0"/>
          </a:endParaRPr>
        </a:p>
      </dgm:t>
    </dgm:pt>
    <dgm:pt modelId="{305C83B2-35F3-4C0A-8B16-B680B578D395}" type="sibTrans" cxnId="{CF0D5AA7-EA01-48CA-8FE2-AA5A3F379E81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49C780FE-5E92-46E7-B59B-E643A392DFB6}" type="parTrans" cxnId="{CF0D5AA7-EA01-48CA-8FE2-AA5A3F379E81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6BBF5418-84DB-4154-B0AF-E7BDA8389362}">
      <dgm:prSet phldrT="[Texto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Comunicación</a:t>
          </a:r>
          <a:r>
            <a:rPr lang="es-MX" sz="1400" b="1" dirty="0">
              <a:latin typeface="Century Gothic" panose="020B0502020202020204" pitchFamily="34" charset="0"/>
            </a:rPr>
            <a:t> D</a:t>
          </a:r>
          <a:r>
            <a:rPr lang="es-MX" sz="1200" b="1" dirty="0">
              <a:latin typeface="Century Gothic" panose="020B0502020202020204" pitchFamily="34" charset="0"/>
            </a:rPr>
            <a:t>epartamentos</a:t>
          </a:r>
          <a:r>
            <a:rPr lang="es-MX" sz="1400" b="1" dirty="0">
              <a:latin typeface="Century Gothic" panose="020B0502020202020204" pitchFamily="34" charset="0"/>
            </a:rPr>
            <a:t> </a:t>
          </a:r>
          <a:endParaRPr lang="es-CO" sz="1400" dirty="0">
            <a:latin typeface="Century Gothic" panose="020B0502020202020204" pitchFamily="34" charset="0"/>
          </a:endParaRPr>
        </a:p>
      </dgm:t>
    </dgm:pt>
    <dgm:pt modelId="{6A2FEA57-95DE-4B00-8FD9-37B785FEA613}" type="sibTrans" cxnId="{689F455E-81E5-4E93-89E3-77490ED38797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2C8F183B-849D-48C6-83AE-7EA008F3C9F6}" type="parTrans" cxnId="{689F455E-81E5-4E93-89E3-77490ED38797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EC395D18-EF20-486C-BE27-E3D5A918859C}">
      <dgm:prSet custT="1"/>
      <dgm:spPr/>
      <dgm:t>
        <a:bodyPr/>
        <a:lstStyle/>
        <a:p>
          <a:r>
            <a:rPr lang="es-CO" sz="1200" b="1" dirty="0">
              <a:latin typeface="Century Gothic" panose="020B0502020202020204" pitchFamily="34" charset="0"/>
            </a:rPr>
            <a:t>Reunión</a:t>
          </a:r>
          <a:r>
            <a:rPr lang="es-CO" sz="1400" b="1" dirty="0">
              <a:latin typeface="Century Gothic" panose="020B0502020202020204" pitchFamily="34" charset="0"/>
            </a:rPr>
            <a:t> </a:t>
          </a:r>
          <a:r>
            <a:rPr lang="es-CO" sz="1200" b="1" dirty="0">
              <a:latin typeface="Century Gothic" panose="020B0502020202020204" pitchFamily="34" charset="0"/>
            </a:rPr>
            <a:t>CONSA</a:t>
          </a:r>
          <a:r>
            <a:rPr lang="es-CO" sz="1400" b="1" dirty="0">
              <a:latin typeface="Century Gothic" panose="020B0502020202020204" pitchFamily="34" charset="0"/>
            </a:rPr>
            <a:t> </a:t>
          </a:r>
        </a:p>
      </dgm:t>
    </dgm:pt>
    <dgm:pt modelId="{07D2D92B-73E2-4E94-9CC4-4B1F1ED76289}" type="parTrans" cxnId="{C0F2A73A-7A3C-45E9-8FBB-8C6AEFE24237}">
      <dgm:prSet/>
      <dgm:spPr/>
      <dgm:t>
        <a:bodyPr/>
        <a:lstStyle/>
        <a:p>
          <a:endParaRPr lang="es-419" sz="1400"/>
        </a:p>
      </dgm:t>
    </dgm:pt>
    <dgm:pt modelId="{DD6707FE-A6D9-4C9D-B993-F6E58BC7B34C}" type="sibTrans" cxnId="{C0F2A73A-7A3C-45E9-8FBB-8C6AEFE24237}">
      <dgm:prSet/>
      <dgm:spPr/>
      <dgm:t>
        <a:bodyPr/>
        <a:lstStyle/>
        <a:p>
          <a:endParaRPr lang="es-419" sz="1400"/>
        </a:p>
      </dgm:t>
    </dgm:pt>
    <dgm:pt modelId="{E358F11B-AD32-4F99-9CC2-C17466B65F20}">
      <dgm:prSet custT="1"/>
      <dgm:spPr/>
      <dgm:t>
        <a:bodyPr/>
        <a:lstStyle/>
        <a:p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Reunión actores estratégicos (Gremios FNC – FEDEGAN – Secretarios de cadenas Pecuarios)</a:t>
          </a:r>
          <a:endParaRPr lang="es-419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1B3B69A-414D-4AF9-846F-1F9D1058EB71}" type="parTrans" cxnId="{66C3BE77-3B54-4FB1-870D-3D2C3AED9CB2}">
      <dgm:prSet/>
      <dgm:spPr/>
      <dgm:t>
        <a:bodyPr/>
        <a:lstStyle/>
        <a:p>
          <a:endParaRPr lang="es-419" sz="1400"/>
        </a:p>
      </dgm:t>
    </dgm:pt>
    <dgm:pt modelId="{B3A99992-7BC4-4C37-8A4E-23A23FE50665}" type="sibTrans" cxnId="{66C3BE77-3B54-4FB1-870D-3D2C3AED9CB2}">
      <dgm:prSet/>
      <dgm:spPr/>
      <dgm:t>
        <a:bodyPr/>
        <a:lstStyle/>
        <a:p>
          <a:endParaRPr lang="es-419" sz="1400"/>
        </a:p>
      </dgm:t>
    </dgm:pt>
    <dgm:pt modelId="{2BADB31B-BEF5-44AB-9FB5-3314DC5267C6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Manual para el registro y  la clasificación de Usuarios </a:t>
          </a:r>
          <a:endParaRPr lang="es-419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0D50DB2-D6FA-4B2D-A755-2BBA98FC5435}" type="parTrans" cxnId="{63006C47-E992-4FC4-A4D9-514B1CC69B9E}">
      <dgm:prSet/>
      <dgm:spPr/>
      <dgm:t>
        <a:bodyPr/>
        <a:lstStyle/>
        <a:p>
          <a:endParaRPr lang="es-419"/>
        </a:p>
      </dgm:t>
    </dgm:pt>
    <dgm:pt modelId="{61925263-5A76-4BFB-A115-F7B5773E018D}" type="sibTrans" cxnId="{63006C47-E992-4FC4-A4D9-514B1CC69B9E}">
      <dgm:prSet/>
      <dgm:spPr/>
      <dgm:t>
        <a:bodyPr/>
        <a:lstStyle/>
        <a:p>
          <a:endParaRPr lang="es-419"/>
        </a:p>
      </dgm:t>
    </dgm:pt>
    <dgm:pt modelId="{6E06A7C4-A8B2-410C-8810-673582BA1D8F}">
      <dgm:prSet custT="1"/>
      <dgm:spPr/>
      <dgm:t>
        <a:bodyPr/>
        <a:lstStyle/>
        <a:p>
          <a:r>
            <a:rPr lang="es-MX" sz="1200" b="1" dirty="0"/>
            <a:t>Herramienta de Registro de usuarios </a:t>
          </a:r>
          <a:endParaRPr lang="es-419" sz="1200" b="1" dirty="0"/>
        </a:p>
      </dgm:t>
    </dgm:pt>
    <dgm:pt modelId="{75452858-7284-496A-8C64-8C928C6C6E5F}" type="parTrans" cxnId="{9DDC50CC-833F-43E7-AF25-A707B74C7530}">
      <dgm:prSet/>
      <dgm:spPr/>
      <dgm:t>
        <a:bodyPr/>
        <a:lstStyle/>
        <a:p>
          <a:endParaRPr lang="es-419"/>
        </a:p>
      </dgm:t>
    </dgm:pt>
    <dgm:pt modelId="{CAC4258B-D610-4FE9-B912-435156D3A2F7}" type="sibTrans" cxnId="{9DDC50CC-833F-43E7-AF25-A707B74C7530}">
      <dgm:prSet/>
      <dgm:spPr/>
      <dgm:t>
        <a:bodyPr/>
        <a:lstStyle/>
        <a:p>
          <a:endParaRPr lang="es-419"/>
        </a:p>
      </dgm:t>
    </dgm:pt>
    <dgm:pt modelId="{E4E958A2-F866-488B-AEAB-0DEB725BCBDD}" type="pres">
      <dgm:prSet presAssocID="{B6DE71F7-B961-49FC-B828-6EAFE6A0C2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22BEB2D-81FE-41D5-AA1F-3A9C072903B1}" type="pres">
      <dgm:prSet presAssocID="{B6DE71F7-B961-49FC-B828-6EAFE6A0C2B6}" presName="arrow" presStyleLbl="bgShp" presStyleIdx="0" presStyleCnt="1" custLinFactNeighborX="395" custLinFactNeighborY="899"/>
      <dgm:spPr/>
    </dgm:pt>
    <dgm:pt modelId="{81D20C15-75B1-48F1-8AEC-160338EA4047}" type="pres">
      <dgm:prSet presAssocID="{B6DE71F7-B961-49FC-B828-6EAFE6A0C2B6}" presName="points" presStyleCnt="0"/>
      <dgm:spPr/>
    </dgm:pt>
    <dgm:pt modelId="{69EA3B09-12A0-4046-AE99-D9E7E735B0BB}" type="pres">
      <dgm:prSet presAssocID="{BB2E04F0-618D-4BAC-9792-83452837E4F4}" presName="compositeA" presStyleCnt="0"/>
      <dgm:spPr/>
    </dgm:pt>
    <dgm:pt modelId="{759CF956-1B64-4CAA-A908-DAAB8B3C62DF}" type="pres">
      <dgm:prSet presAssocID="{BB2E04F0-618D-4BAC-9792-83452837E4F4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37F754-4944-47CE-8529-049FECF144AE}" type="pres">
      <dgm:prSet presAssocID="{BB2E04F0-618D-4BAC-9792-83452837E4F4}" presName="circleA" presStyleLbl="node1" presStyleIdx="0" presStyleCnt="8"/>
      <dgm:spPr>
        <a:prstGeom prst="star5">
          <a:avLst/>
        </a:prstGeom>
      </dgm:spPr>
    </dgm:pt>
    <dgm:pt modelId="{F277F79F-5D12-4BEA-9DDF-009D7E27B725}" type="pres">
      <dgm:prSet presAssocID="{BB2E04F0-618D-4BAC-9792-83452837E4F4}" presName="spaceA" presStyleCnt="0"/>
      <dgm:spPr/>
    </dgm:pt>
    <dgm:pt modelId="{5524573F-07C6-4000-9FB0-2A20F2A18091}" type="pres">
      <dgm:prSet presAssocID="{C8FC7CEB-EF8F-4F4B-9D1E-32213BD5AE20}" presName="space" presStyleCnt="0"/>
      <dgm:spPr/>
    </dgm:pt>
    <dgm:pt modelId="{434FF4D8-73B2-4E54-AD55-602C7D5B9A31}" type="pres">
      <dgm:prSet presAssocID="{D545AD51-7046-486E-97C8-A02250C8CDC3}" presName="compositeB" presStyleCnt="0"/>
      <dgm:spPr/>
    </dgm:pt>
    <dgm:pt modelId="{90CFF2B8-4F3D-47AB-9029-16BBD4705B9D}" type="pres">
      <dgm:prSet presAssocID="{D545AD51-7046-486E-97C8-A02250C8CDC3}" presName="textB" presStyleLbl="revTx" presStyleIdx="1" presStyleCnt="8" custScaleX="12790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366FDA-86B8-413F-BCFD-CB6DBCF89C78}" type="pres">
      <dgm:prSet presAssocID="{D545AD51-7046-486E-97C8-A02250C8CDC3}" presName="circleB" presStyleLbl="node1" presStyleIdx="1" presStyleCnt="8"/>
      <dgm:spPr>
        <a:prstGeom prst="star5">
          <a:avLst/>
        </a:prstGeom>
      </dgm:spPr>
    </dgm:pt>
    <dgm:pt modelId="{F230F1EF-D86D-435F-9A84-2C982FC66EF3}" type="pres">
      <dgm:prSet presAssocID="{D545AD51-7046-486E-97C8-A02250C8CDC3}" presName="spaceB" presStyleCnt="0"/>
      <dgm:spPr/>
    </dgm:pt>
    <dgm:pt modelId="{51820847-0B71-404F-BAD9-498A3C32E835}" type="pres">
      <dgm:prSet presAssocID="{305C83B2-35F3-4C0A-8B16-B680B578D395}" presName="space" presStyleCnt="0"/>
      <dgm:spPr/>
    </dgm:pt>
    <dgm:pt modelId="{75298B4A-8F70-457F-A714-168417F9D745}" type="pres">
      <dgm:prSet presAssocID="{6BBF5418-84DB-4154-B0AF-E7BDA8389362}" presName="compositeA" presStyleCnt="0"/>
      <dgm:spPr/>
    </dgm:pt>
    <dgm:pt modelId="{323C36A6-C666-4258-A81C-354FA5B7437B}" type="pres">
      <dgm:prSet presAssocID="{6BBF5418-84DB-4154-B0AF-E7BDA8389362}" presName="textA" presStyleLbl="revTx" presStyleIdx="2" presStyleCnt="8" custScaleX="1538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AA328A-F298-463B-935C-6BDAA79AE70A}" type="pres">
      <dgm:prSet presAssocID="{6BBF5418-84DB-4154-B0AF-E7BDA8389362}" presName="circleA" presStyleLbl="node1" presStyleIdx="2" presStyleCnt="8"/>
      <dgm:spPr>
        <a:prstGeom prst="star5">
          <a:avLst/>
        </a:prstGeom>
      </dgm:spPr>
    </dgm:pt>
    <dgm:pt modelId="{D05F5CDB-D647-4110-B3F9-72E07A0C1105}" type="pres">
      <dgm:prSet presAssocID="{6BBF5418-84DB-4154-B0AF-E7BDA8389362}" presName="spaceA" presStyleCnt="0"/>
      <dgm:spPr/>
    </dgm:pt>
    <dgm:pt modelId="{BE9CBE4C-24D8-481B-9545-4CCA7875E631}" type="pres">
      <dgm:prSet presAssocID="{6A2FEA57-95DE-4B00-8FD9-37B785FEA613}" presName="space" presStyleCnt="0"/>
      <dgm:spPr/>
    </dgm:pt>
    <dgm:pt modelId="{42106C3E-883E-4013-A533-B63E5765D949}" type="pres">
      <dgm:prSet presAssocID="{7F15ACC2-500E-4C39-8200-014D8B53A81A}" presName="compositeB" presStyleCnt="0"/>
      <dgm:spPr/>
    </dgm:pt>
    <dgm:pt modelId="{F503355F-55F1-4FDA-96C9-EF918A069023}" type="pres">
      <dgm:prSet presAssocID="{7F15ACC2-500E-4C39-8200-014D8B53A81A}" presName="textB" presStyleLbl="revTx" presStyleIdx="3" presStyleCnt="8" custScaleX="145244" custScaleY="781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D320A9-2235-4651-BC4B-245310E13DD4}" type="pres">
      <dgm:prSet presAssocID="{7F15ACC2-500E-4C39-8200-014D8B53A81A}" presName="circleB" presStyleLbl="node1" presStyleIdx="3" presStyleCnt="8"/>
      <dgm:spPr>
        <a:prstGeom prst="star5">
          <a:avLst/>
        </a:prstGeom>
      </dgm:spPr>
    </dgm:pt>
    <dgm:pt modelId="{62E03B17-CFE1-4376-9D6D-DC72B273F1F0}" type="pres">
      <dgm:prSet presAssocID="{7F15ACC2-500E-4C39-8200-014D8B53A81A}" presName="spaceB" presStyleCnt="0"/>
      <dgm:spPr/>
    </dgm:pt>
    <dgm:pt modelId="{6BC32C5F-9C60-4F53-978C-C9E79B779380}" type="pres">
      <dgm:prSet presAssocID="{E821B4AA-8413-4298-9DA2-C1C63AD20B37}" presName="space" presStyleCnt="0"/>
      <dgm:spPr/>
    </dgm:pt>
    <dgm:pt modelId="{47EF4DAA-8D25-4CDF-9D0A-E20882AA903C}" type="pres">
      <dgm:prSet presAssocID="{EC395D18-EF20-486C-BE27-E3D5A918859C}" presName="compositeA" presStyleCnt="0"/>
      <dgm:spPr/>
    </dgm:pt>
    <dgm:pt modelId="{57D18338-862E-4F24-8246-059F64621293}" type="pres">
      <dgm:prSet presAssocID="{EC395D18-EF20-486C-BE27-E3D5A918859C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5AE1C2-8C45-4C5C-9DD8-DF27D52CA01C}" type="pres">
      <dgm:prSet presAssocID="{EC395D18-EF20-486C-BE27-E3D5A918859C}" presName="circleA" presStyleLbl="node1" presStyleIdx="4" presStyleCnt="8"/>
      <dgm:spPr>
        <a:prstGeom prst="star5">
          <a:avLst/>
        </a:prstGeom>
      </dgm:spPr>
    </dgm:pt>
    <dgm:pt modelId="{0FD5E054-EFC7-4C30-BDAE-C44235F52D5B}" type="pres">
      <dgm:prSet presAssocID="{EC395D18-EF20-486C-BE27-E3D5A918859C}" presName="spaceA" presStyleCnt="0"/>
      <dgm:spPr/>
    </dgm:pt>
    <dgm:pt modelId="{E32D820D-F2FA-4E9C-BBB9-E5F2B69A7D8D}" type="pres">
      <dgm:prSet presAssocID="{DD6707FE-A6D9-4C9D-B993-F6E58BC7B34C}" presName="space" presStyleCnt="0"/>
      <dgm:spPr/>
    </dgm:pt>
    <dgm:pt modelId="{3B4E9CD7-C0A5-4F2F-9D79-D991FD2B9F7E}" type="pres">
      <dgm:prSet presAssocID="{E358F11B-AD32-4F99-9CC2-C17466B65F20}" presName="compositeB" presStyleCnt="0"/>
      <dgm:spPr/>
    </dgm:pt>
    <dgm:pt modelId="{7C4EC55C-8567-46AE-9EB0-A16411F4B21B}" type="pres">
      <dgm:prSet presAssocID="{E358F11B-AD32-4F99-9CC2-C17466B65F20}" presName="textB" presStyleLbl="revTx" presStyleIdx="5" presStyleCnt="8" custScaleX="1355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004917-0DD4-4092-9D70-1FD13467D59E}" type="pres">
      <dgm:prSet presAssocID="{E358F11B-AD32-4F99-9CC2-C17466B65F20}" presName="circleB" presStyleLbl="node1" presStyleIdx="5" presStyleCnt="8"/>
      <dgm:spPr>
        <a:prstGeom prst="star5">
          <a:avLst/>
        </a:prstGeom>
      </dgm:spPr>
    </dgm:pt>
    <dgm:pt modelId="{D55AD6F7-659E-46C4-9239-2AE63AE58F10}" type="pres">
      <dgm:prSet presAssocID="{E358F11B-AD32-4F99-9CC2-C17466B65F20}" presName="spaceB" presStyleCnt="0"/>
      <dgm:spPr/>
    </dgm:pt>
    <dgm:pt modelId="{7345E2F5-BB78-4D26-9570-FCC6BBEE30F6}" type="pres">
      <dgm:prSet presAssocID="{B3A99992-7BC4-4C37-8A4E-23A23FE50665}" presName="space" presStyleCnt="0"/>
      <dgm:spPr/>
    </dgm:pt>
    <dgm:pt modelId="{18946A86-9028-4C63-80FE-DB2FA2FACABF}" type="pres">
      <dgm:prSet presAssocID="{2BADB31B-BEF5-44AB-9FB5-3314DC5267C6}" presName="compositeA" presStyleCnt="0"/>
      <dgm:spPr/>
    </dgm:pt>
    <dgm:pt modelId="{8CDD63EF-9CA0-46B3-8EF3-200E96188D3A}" type="pres">
      <dgm:prSet presAssocID="{2BADB31B-BEF5-44AB-9FB5-3314DC5267C6}" presName="textA" presStyleLbl="revTx" presStyleIdx="6" presStyleCnt="8" custScaleX="1472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203537-1C6D-4267-B785-0F92BB22B058}" type="pres">
      <dgm:prSet presAssocID="{2BADB31B-BEF5-44AB-9FB5-3314DC5267C6}" presName="circleA" presStyleLbl="node1" presStyleIdx="6" presStyleCnt="8"/>
      <dgm:spPr>
        <a:prstGeom prst="star5">
          <a:avLst/>
        </a:prstGeom>
      </dgm:spPr>
    </dgm:pt>
    <dgm:pt modelId="{3BA748EE-48E5-4825-AEC6-E1AFBD8F3D17}" type="pres">
      <dgm:prSet presAssocID="{2BADB31B-BEF5-44AB-9FB5-3314DC5267C6}" presName="spaceA" presStyleCnt="0"/>
      <dgm:spPr/>
    </dgm:pt>
    <dgm:pt modelId="{875983C7-05F9-45DC-8CFB-DD634A8CEFE8}" type="pres">
      <dgm:prSet presAssocID="{61925263-5A76-4BFB-A115-F7B5773E018D}" presName="space" presStyleCnt="0"/>
      <dgm:spPr/>
    </dgm:pt>
    <dgm:pt modelId="{BE89DA1D-A0C7-4308-87B0-25199A645629}" type="pres">
      <dgm:prSet presAssocID="{6E06A7C4-A8B2-410C-8810-673582BA1D8F}" presName="compositeB" presStyleCnt="0"/>
      <dgm:spPr/>
    </dgm:pt>
    <dgm:pt modelId="{2DEB4809-F350-43FB-92D5-8E6B1342008C}" type="pres">
      <dgm:prSet presAssocID="{6E06A7C4-A8B2-410C-8810-673582BA1D8F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A2D186-04DC-4D62-9275-B284B44A8EC3}" type="pres">
      <dgm:prSet presAssocID="{6E06A7C4-A8B2-410C-8810-673582BA1D8F}" presName="circleB" presStyleLbl="node1" presStyleIdx="7" presStyleCnt="8"/>
      <dgm:spPr>
        <a:prstGeom prst="star5">
          <a:avLst/>
        </a:prstGeom>
      </dgm:spPr>
    </dgm:pt>
    <dgm:pt modelId="{FF85B8DD-5879-4185-8F64-37F251206068}" type="pres">
      <dgm:prSet presAssocID="{6E06A7C4-A8B2-410C-8810-673582BA1D8F}" presName="spaceB" presStyleCnt="0"/>
      <dgm:spPr/>
    </dgm:pt>
  </dgm:ptLst>
  <dgm:cxnLst>
    <dgm:cxn modelId="{C0F2A73A-7A3C-45E9-8FBB-8C6AEFE24237}" srcId="{B6DE71F7-B961-49FC-B828-6EAFE6A0C2B6}" destId="{EC395D18-EF20-486C-BE27-E3D5A918859C}" srcOrd="4" destOrd="0" parTransId="{07D2D92B-73E2-4E94-9CC4-4B1F1ED76289}" sibTransId="{DD6707FE-A6D9-4C9D-B993-F6E58BC7B34C}"/>
    <dgm:cxn modelId="{347C499B-839F-49DA-B4C4-CCE5928E9E9A}" type="presOf" srcId="{7F15ACC2-500E-4C39-8200-014D8B53A81A}" destId="{F503355F-55F1-4FDA-96C9-EF918A069023}" srcOrd="0" destOrd="0" presId="urn:microsoft.com/office/officeart/2005/8/layout/hProcess11"/>
    <dgm:cxn modelId="{2BA1871E-383E-443D-905A-6BD7FBB8F650}" type="presOf" srcId="{2BADB31B-BEF5-44AB-9FB5-3314DC5267C6}" destId="{8CDD63EF-9CA0-46B3-8EF3-200E96188D3A}" srcOrd="0" destOrd="0" presId="urn:microsoft.com/office/officeart/2005/8/layout/hProcess11"/>
    <dgm:cxn modelId="{F9AAD5B9-0048-4276-9209-DFBBBA5F0D61}" type="presOf" srcId="{D545AD51-7046-486E-97C8-A02250C8CDC3}" destId="{90CFF2B8-4F3D-47AB-9029-16BBD4705B9D}" srcOrd="0" destOrd="0" presId="urn:microsoft.com/office/officeart/2005/8/layout/hProcess11"/>
    <dgm:cxn modelId="{63006C47-E992-4FC4-A4D9-514B1CC69B9E}" srcId="{B6DE71F7-B961-49FC-B828-6EAFE6A0C2B6}" destId="{2BADB31B-BEF5-44AB-9FB5-3314DC5267C6}" srcOrd="6" destOrd="0" parTransId="{70D50DB2-D6FA-4B2D-A755-2BBA98FC5435}" sibTransId="{61925263-5A76-4BFB-A115-F7B5773E018D}"/>
    <dgm:cxn modelId="{66C3BE77-3B54-4FB1-870D-3D2C3AED9CB2}" srcId="{B6DE71F7-B961-49FC-B828-6EAFE6A0C2B6}" destId="{E358F11B-AD32-4F99-9CC2-C17466B65F20}" srcOrd="5" destOrd="0" parTransId="{91B3B69A-414D-4AF9-846F-1F9D1058EB71}" sibTransId="{B3A99992-7BC4-4C37-8A4E-23A23FE50665}"/>
    <dgm:cxn modelId="{87BD9848-C120-4EE7-8988-41B9DD302BB0}" type="presOf" srcId="{6E06A7C4-A8B2-410C-8810-673582BA1D8F}" destId="{2DEB4809-F350-43FB-92D5-8E6B1342008C}" srcOrd="0" destOrd="0" presId="urn:microsoft.com/office/officeart/2005/8/layout/hProcess11"/>
    <dgm:cxn modelId="{4A3E6559-04EA-47D4-BF7F-6F70AEB3171F}" type="presOf" srcId="{B6DE71F7-B961-49FC-B828-6EAFE6A0C2B6}" destId="{E4E958A2-F866-488B-AEAB-0DEB725BCBDD}" srcOrd="0" destOrd="0" presId="urn:microsoft.com/office/officeart/2005/8/layout/hProcess11"/>
    <dgm:cxn modelId="{CF0D5AA7-EA01-48CA-8FE2-AA5A3F379E81}" srcId="{B6DE71F7-B961-49FC-B828-6EAFE6A0C2B6}" destId="{D545AD51-7046-486E-97C8-A02250C8CDC3}" srcOrd="1" destOrd="0" parTransId="{49C780FE-5E92-46E7-B59B-E643A392DFB6}" sibTransId="{305C83B2-35F3-4C0A-8B16-B680B578D395}"/>
    <dgm:cxn modelId="{2EFC0D1E-52B0-4C7F-A959-19EC6181BFCE}" type="presOf" srcId="{BB2E04F0-618D-4BAC-9792-83452837E4F4}" destId="{759CF956-1B64-4CAA-A908-DAAB8B3C62DF}" srcOrd="0" destOrd="0" presId="urn:microsoft.com/office/officeart/2005/8/layout/hProcess11"/>
    <dgm:cxn modelId="{9C9BA383-4EE0-49AF-A4A3-058CAC1F2109}" type="presOf" srcId="{6BBF5418-84DB-4154-B0AF-E7BDA8389362}" destId="{323C36A6-C666-4258-A81C-354FA5B7437B}" srcOrd="0" destOrd="0" presId="urn:microsoft.com/office/officeart/2005/8/layout/hProcess11"/>
    <dgm:cxn modelId="{BF9461FE-FCFF-46ED-9124-5D42FBFF5FE7}" srcId="{B6DE71F7-B961-49FC-B828-6EAFE6A0C2B6}" destId="{7F15ACC2-500E-4C39-8200-014D8B53A81A}" srcOrd="3" destOrd="0" parTransId="{89C98A14-D605-4CE2-9E96-459A9C99F352}" sibTransId="{E821B4AA-8413-4298-9DA2-C1C63AD20B37}"/>
    <dgm:cxn modelId="{689F455E-81E5-4E93-89E3-77490ED38797}" srcId="{B6DE71F7-B961-49FC-B828-6EAFE6A0C2B6}" destId="{6BBF5418-84DB-4154-B0AF-E7BDA8389362}" srcOrd="2" destOrd="0" parTransId="{2C8F183B-849D-48C6-83AE-7EA008F3C9F6}" sibTransId="{6A2FEA57-95DE-4B00-8FD9-37B785FEA613}"/>
    <dgm:cxn modelId="{E0C0E549-5904-43AA-A59A-A366F7D07589}" srcId="{B6DE71F7-B961-49FC-B828-6EAFE6A0C2B6}" destId="{BB2E04F0-618D-4BAC-9792-83452837E4F4}" srcOrd="0" destOrd="0" parTransId="{CE426281-8795-45CF-B53D-A9714911BA7B}" sibTransId="{C8FC7CEB-EF8F-4F4B-9D1E-32213BD5AE20}"/>
    <dgm:cxn modelId="{A70510B3-6929-4910-BB42-C13E0C63FA78}" type="presOf" srcId="{EC395D18-EF20-486C-BE27-E3D5A918859C}" destId="{57D18338-862E-4F24-8246-059F64621293}" srcOrd="0" destOrd="0" presId="urn:microsoft.com/office/officeart/2005/8/layout/hProcess11"/>
    <dgm:cxn modelId="{9DDC50CC-833F-43E7-AF25-A707B74C7530}" srcId="{B6DE71F7-B961-49FC-B828-6EAFE6A0C2B6}" destId="{6E06A7C4-A8B2-410C-8810-673582BA1D8F}" srcOrd="7" destOrd="0" parTransId="{75452858-7284-496A-8C64-8C928C6C6E5F}" sibTransId="{CAC4258B-D610-4FE9-B912-435156D3A2F7}"/>
    <dgm:cxn modelId="{809A92AA-B4B2-435D-BDB3-FFF4BA0FF259}" type="presOf" srcId="{E358F11B-AD32-4F99-9CC2-C17466B65F20}" destId="{7C4EC55C-8567-46AE-9EB0-A16411F4B21B}" srcOrd="0" destOrd="0" presId="urn:microsoft.com/office/officeart/2005/8/layout/hProcess11"/>
    <dgm:cxn modelId="{E621DCD1-7C6A-4AEC-9830-7E650B84D07C}" type="presParOf" srcId="{E4E958A2-F866-488B-AEAB-0DEB725BCBDD}" destId="{322BEB2D-81FE-41D5-AA1F-3A9C072903B1}" srcOrd="0" destOrd="0" presId="urn:microsoft.com/office/officeart/2005/8/layout/hProcess11"/>
    <dgm:cxn modelId="{41438D9A-0750-443A-A793-36BC943BC452}" type="presParOf" srcId="{E4E958A2-F866-488B-AEAB-0DEB725BCBDD}" destId="{81D20C15-75B1-48F1-8AEC-160338EA4047}" srcOrd="1" destOrd="0" presId="urn:microsoft.com/office/officeart/2005/8/layout/hProcess11"/>
    <dgm:cxn modelId="{37305677-762D-4E1B-8C6B-20839A0E2827}" type="presParOf" srcId="{81D20C15-75B1-48F1-8AEC-160338EA4047}" destId="{69EA3B09-12A0-4046-AE99-D9E7E735B0BB}" srcOrd="0" destOrd="0" presId="urn:microsoft.com/office/officeart/2005/8/layout/hProcess11"/>
    <dgm:cxn modelId="{8A5046AC-534B-4109-9738-FB7984E55524}" type="presParOf" srcId="{69EA3B09-12A0-4046-AE99-D9E7E735B0BB}" destId="{759CF956-1B64-4CAA-A908-DAAB8B3C62DF}" srcOrd="0" destOrd="0" presId="urn:microsoft.com/office/officeart/2005/8/layout/hProcess11"/>
    <dgm:cxn modelId="{86B9708A-9F6F-4E45-AC0B-06E76ED6E2C2}" type="presParOf" srcId="{69EA3B09-12A0-4046-AE99-D9E7E735B0BB}" destId="{D037F754-4944-47CE-8529-049FECF144AE}" srcOrd="1" destOrd="0" presId="urn:microsoft.com/office/officeart/2005/8/layout/hProcess11"/>
    <dgm:cxn modelId="{767986B1-55DA-46E8-B2BC-7F6E8DF1FF1B}" type="presParOf" srcId="{69EA3B09-12A0-4046-AE99-D9E7E735B0BB}" destId="{F277F79F-5D12-4BEA-9DDF-009D7E27B725}" srcOrd="2" destOrd="0" presId="urn:microsoft.com/office/officeart/2005/8/layout/hProcess11"/>
    <dgm:cxn modelId="{E09624F9-A85D-48E8-B36B-04CED2605359}" type="presParOf" srcId="{81D20C15-75B1-48F1-8AEC-160338EA4047}" destId="{5524573F-07C6-4000-9FB0-2A20F2A18091}" srcOrd="1" destOrd="0" presId="urn:microsoft.com/office/officeart/2005/8/layout/hProcess11"/>
    <dgm:cxn modelId="{6F76CB5D-1DB2-4288-9029-E98FBBB380D8}" type="presParOf" srcId="{81D20C15-75B1-48F1-8AEC-160338EA4047}" destId="{434FF4D8-73B2-4E54-AD55-602C7D5B9A31}" srcOrd="2" destOrd="0" presId="urn:microsoft.com/office/officeart/2005/8/layout/hProcess11"/>
    <dgm:cxn modelId="{567861A8-5469-4C12-B878-FD0EBD109C35}" type="presParOf" srcId="{434FF4D8-73B2-4E54-AD55-602C7D5B9A31}" destId="{90CFF2B8-4F3D-47AB-9029-16BBD4705B9D}" srcOrd="0" destOrd="0" presId="urn:microsoft.com/office/officeart/2005/8/layout/hProcess11"/>
    <dgm:cxn modelId="{C3F01107-E619-4869-A6D4-1A612FF06C11}" type="presParOf" srcId="{434FF4D8-73B2-4E54-AD55-602C7D5B9A31}" destId="{10366FDA-86B8-413F-BCFD-CB6DBCF89C78}" srcOrd="1" destOrd="0" presId="urn:microsoft.com/office/officeart/2005/8/layout/hProcess11"/>
    <dgm:cxn modelId="{7A602B83-5B4B-4742-8333-DE4C4520C052}" type="presParOf" srcId="{434FF4D8-73B2-4E54-AD55-602C7D5B9A31}" destId="{F230F1EF-D86D-435F-9A84-2C982FC66EF3}" srcOrd="2" destOrd="0" presId="urn:microsoft.com/office/officeart/2005/8/layout/hProcess11"/>
    <dgm:cxn modelId="{B47E12FF-FC0F-4183-A7D8-1CC777FD1425}" type="presParOf" srcId="{81D20C15-75B1-48F1-8AEC-160338EA4047}" destId="{51820847-0B71-404F-BAD9-498A3C32E835}" srcOrd="3" destOrd="0" presId="urn:microsoft.com/office/officeart/2005/8/layout/hProcess11"/>
    <dgm:cxn modelId="{ECEAF937-6B4A-4FD4-82D6-974A4D347075}" type="presParOf" srcId="{81D20C15-75B1-48F1-8AEC-160338EA4047}" destId="{75298B4A-8F70-457F-A714-168417F9D745}" srcOrd="4" destOrd="0" presId="urn:microsoft.com/office/officeart/2005/8/layout/hProcess11"/>
    <dgm:cxn modelId="{827EAD34-DCD2-46AC-A674-C8504EE83AA0}" type="presParOf" srcId="{75298B4A-8F70-457F-A714-168417F9D745}" destId="{323C36A6-C666-4258-A81C-354FA5B7437B}" srcOrd="0" destOrd="0" presId="urn:microsoft.com/office/officeart/2005/8/layout/hProcess11"/>
    <dgm:cxn modelId="{76ABC10B-5AA5-47EF-A26E-BD7D8150FCDF}" type="presParOf" srcId="{75298B4A-8F70-457F-A714-168417F9D745}" destId="{71AA328A-F298-463B-935C-6BDAA79AE70A}" srcOrd="1" destOrd="0" presId="urn:microsoft.com/office/officeart/2005/8/layout/hProcess11"/>
    <dgm:cxn modelId="{5CF686FC-998E-435C-A954-D7A8AE9EDF42}" type="presParOf" srcId="{75298B4A-8F70-457F-A714-168417F9D745}" destId="{D05F5CDB-D647-4110-B3F9-72E07A0C1105}" srcOrd="2" destOrd="0" presId="urn:microsoft.com/office/officeart/2005/8/layout/hProcess11"/>
    <dgm:cxn modelId="{FBE1792B-3BC3-4B58-823E-9549F9353945}" type="presParOf" srcId="{81D20C15-75B1-48F1-8AEC-160338EA4047}" destId="{BE9CBE4C-24D8-481B-9545-4CCA7875E631}" srcOrd="5" destOrd="0" presId="urn:microsoft.com/office/officeart/2005/8/layout/hProcess11"/>
    <dgm:cxn modelId="{415A3E01-BF51-47C5-AF7F-CB9E74AA9C1C}" type="presParOf" srcId="{81D20C15-75B1-48F1-8AEC-160338EA4047}" destId="{42106C3E-883E-4013-A533-B63E5765D949}" srcOrd="6" destOrd="0" presId="urn:microsoft.com/office/officeart/2005/8/layout/hProcess11"/>
    <dgm:cxn modelId="{0FD5E8AB-2E03-48C2-9C51-A9C8E576FC1A}" type="presParOf" srcId="{42106C3E-883E-4013-A533-B63E5765D949}" destId="{F503355F-55F1-4FDA-96C9-EF918A069023}" srcOrd="0" destOrd="0" presId="urn:microsoft.com/office/officeart/2005/8/layout/hProcess11"/>
    <dgm:cxn modelId="{0B405F55-230B-4FB7-A599-4462F93CC6F4}" type="presParOf" srcId="{42106C3E-883E-4013-A533-B63E5765D949}" destId="{FAD320A9-2235-4651-BC4B-245310E13DD4}" srcOrd="1" destOrd="0" presId="urn:microsoft.com/office/officeart/2005/8/layout/hProcess11"/>
    <dgm:cxn modelId="{2FBFEE80-8288-4000-947B-EE3D77762D18}" type="presParOf" srcId="{42106C3E-883E-4013-A533-B63E5765D949}" destId="{62E03B17-CFE1-4376-9D6D-DC72B273F1F0}" srcOrd="2" destOrd="0" presId="urn:microsoft.com/office/officeart/2005/8/layout/hProcess11"/>
    <dgm:cxn modelId="{AEF5FF32-6B79-4CBA-9774-D5F589527221}" type="presParOf" srcId="{81D20C15-75B1-48F1-8AEC-160338EA4047}" destId="{6BC32C5F-9C60-4F53-978C-C9E79B779380}" srcOrd="7" destOrd="0" presId="urn:microsoft.com/office/officeart/2005/8/layout/hProcess11"/>
    <dgm:cxn modelId="{F8450672-A1E7-42AB-A4DC-7CF0C5F84BFA}" type="presParOf" srcId="{81D20C15-75B1-48F1-8AEC-160338EA4047}" destId="{47EF4DAA-8D25-4CDF-9D0A-E20882AA903C}" srcOrd="8" destOrd="0" presId="urn:microsoft.com/office/officeart/2005/8/layout/hProcess11"/>
    <dgm:cxn modelId="{3DE93020-1875-43C2-BD87-2E1126224F21}" type="presParOf" srcId="{47EF4DAA-8D25-4CDF-9D0A-E20882AA903C}" destId="{57D18338-862E-4F24-8246-059F64621293}" srcOrd="0" destOrd="0" presId="urn:microsoft.com/office/officeart/2005/8/layout/hProcess11"/>
    <dgm:cxn modelId="{6EDC6CA7-1AAA-46E9-8011-441B3712FD77}" type="presParOf" srcId="{47EF4DAA-8D25-4CDF-9D0A-E20882AA903C}" destId="{D65AE1C2-8C45-4C5C-9DD8-DF27D52CA01C}" srcOrd="1" destOrd="0" presId="urn:microsoft.com/office/officeart/2005/8/layout/hProcess11"/>
    <dgm:cxn modelId="{57566663-6F0B-4856-BE64-E70B0840D10F}" type="presParOf" srcId="{47EF4DAA-8D25-4CDF-9D0A-E20882AA903C}" destId="{0FD5E054-EFC7-4C30-BDAE-C44235F52D5B}" srcOrd="2" destOrd="0" presId="urn:microsoft.com/office/officeart/2005/8/layout/hProcess11"/>
    <dgm:cxn modelId="{30F3E0B3-C599-4674-A82E-27504CFEB4F4}" type="presParOf" srcId="{81D20C15-75B1-48F1-8AEC-160338EA4047}" destId="{E32D820D-F2FA-4E9C-BBB9-E5F2B69A7D8D}" srcOrd="9" destOrd="0" presId="urn:microsoft.com/office/officeart/2005/8/layout/hProcess11"/>
    <dgm:cxn modelId="{E61ADE41-5638-4191-8318-08A3702E3FD0}" type="presParOf" srcId="{81D20C15-75B1-48F1-8AEC-160338EA4047}" destId="{3B4E9CD7-C0A5-4F2F-9D79-D991FD2B9F7E}" srcOrd="10" destOrd="0" presId="urn:microsoft.com/office/officeart/2005/8/layout/hProcess11"/>
    <dgm:cxn modelId="{8021813E-0D84-4A2E-96AE-B194E17C3097}" type="presParOf" srcId="{3B4E9CD7-C0A5-4F2F-9D79-D991FD2B9F7E}" destId="{7C4EC55C-8567-46AE-9EB0-A16411F4B21B}" srcOrd="0" destOrd="0" presId="urn:microsoft.com/office/officeart/2005/8/layout/hProcess11"/>
    <dgm:cxn modelId="{DD1000CE-6702-433C-99CE-3D6A01453043}" type="presParOf" srcId="{3B4E9CD7-C0A5-4F2F-9D79-D991FD2B9F7E}" destId="{A0004917-0DD4-4092-9D70-1FD13467D59E}" srcOrd="1" destOrd="0" presId="urn:microsoft.com/office/officeart/2005/8/layout/hProcess11"/>
    <dgm:cxn modelId="{BD13CFD0-3091-4EA1-80BD-3A6C7A6DA3A8}" type="presParOf" srcId="{3B4E9CD7-C0A5-4F2F-9D79-D991FD2B9F7E}" destId="{D55AD6F7-659E-46C4-9239-2AE63AE58F10}" srcOrd="2" destOrd="0" presId="urn:microsoft.com/office/officeart/2005/8/layout/hProcess11"/>
    <dgm:cxn modelId="{4118E4E5-B043-44D5-8669-60497F5BF555}" type="presParOf" srcId="{81D20C15-75B1-48F1-8AEC-160338EA4047}" destId="{7345E2F5-BB78-4D26-9570-FCC6BBEE30F6}" srcOrd="11" destOrd="0" presId="urn:microsoft.com/office/officeart/2005/8/layout/hProcess11"/>
    <dgm:cxn modelId="{760C5C2A-2AF6-4E85-AE2D-963863A77B4D}" type="presParOf" srcId="{81D20C15-75B1-48F1-8AEC-160338EA4047}" destId="{18946A86-9028-4C63-80FE-DB2FA2FACABF}" srcOrd="12" destOrd="0" presId="urn:microsoft.com/office/officeart/2005/8/layout/hProcess11"/>
    <dgm:cxn modelId="{2DCCA74F-657A-4774-87D8-2741070E77F0}" type="presParOf" srcId="{18946A86-9028-4C63-80FE-DB2FA2FACABF}" destId="{8CDD63EF-9CA0-46B3-8EF3-200E96188D3A}" srcOrd="0" destOrd="0" presId="urn:microsoft.com/office/officeart/2005/8/layout/hProcess11"/>
    <dgm:cxn modelId="{348D95EB-C278-4A26-B338-251F85B9035B}" type="presParOf" srcId="{18946A86-9028-4C63-80FE-DB2FA2FACABF}" destId="{35203537-1C6D-4267-B785-0F92BB22B058}" srcOrd="1" destOrd="0" presId="urn:microsoft.com/office/officeart/2005/8/layout/hProcess11"/>
    <dgm:cxn modelId="{B4A5B0C3-CD87-4B08-9710-948926C9C912}" type="presParOf" srcId="{18946A86-9028-4C63-80FE-DB2FA2FACABF}" destId="{3BA748EE-48E5-4825-AEC6-E1AFBD8F3D17}" srcOrd="2" destOrd="0" presId="urn:microsoft.com/office/officeart/2005/8/layout/hProcess11"/>
    <dgm:cxn modelId="{2A36A9D2-1CBE-4CDC-8FC7-99BA42849E10}" type="presParOf" srcId="{81D20C15-75B1-48F1-8AEC-160338EA4047}" destId="{875983C7-05F9-45DC-8CFB-DD634A8CEFE8}" srcOrd="13" destOrd="0" presId="urn:microsoft.com/office/officeart/2005/8/layout/hProcess11"/>
    <dgm:cxn modelId="{D4C0CDB8-C312-4A80-8DE6-67DE76A22149}" type="presParOf" srcId="{81D20C15-75B1-48F1-8AEC-160338EA4047}" destId="{BE89DA1D-A0C7-4308-87B0-25199A645629}" srcOrd="14" destOrd="0" presId="urn:microsoft.com/office/officeart/2005/8/layout/hProcess11"/>
    <dgm:cxn modelId="{1AE7498D-DF03-46CE-8D53-112FC4179286}" type="presParOf" srcId="{BE89DA1D-A0C7-4308-87B0-25199A645629}" destId="{2DEB4809-F350-43FB-92D5-8E6B1342008C}" srcOrd="0" destOrd="0" presId="urn:microsoft.com/office/officeart/2005/8/layout/hProcess11"/>
    <dgm:cxn modelId="{7E98B575-CB0D-4536-87C1-0491A1DC803C}" type="presParOf" srcId="{BE89DA1D-A0C7-4308-87B0-25199A645629}" destId="{A2A2D186-04DC-4D62-9275-B284B44A8EC3}" srcOrd="1" destOrd="0" presId="urn:microsoft.com/office/officeart/2005/8/layout/hProcess11"/>
    <dgm:cxn modelId="{3E9C71DE-49EF-4EF3-B902-D542DC0EA47D}" type="presParOf" srcId="{BE89DA1D-A0C7-4308-87B0-25199A645629}" destId="{FF85B8DD-5879-4185-8F64-37F2512060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33FC3-4AD4-475B-8FF6-EAAAD77B73DF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3698CBAB-D158-432D-B3C0-F3988ECF5F0B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Comunicación a Departamentos </a:t>
          </a:r>
          <a:r>
            <a:rPr lang="es-MX" dirty="0">
              <a:solidFill>
                <a:schemeClr val="tx1"/>
              </a:solidFill>
            </a:rPr>
            <a:t>9 de Mayo </a:t>
          </a:r>
          <a:endParaRPr lang="es-419" dirty="0">
            <a:solidFill>
              <a:schemeClr val="tx1"/>
            </a:solidFill>
          </a:endParaRPr>
        </a:p>
      </dgm:t>
    </dgm:pt>
    <dgm:pt modelId="{2AC8081A-38A6-4FBD-82AF-70FAEDA80DE9}" type="parTrans" cxnId="{45F96947-1D4B-43C5-818D-A5ACE56E534D}">
      <dgm:prSet/>
      <dgm:spPr/>
      <dgm:t>
        <a:bodyPr/>
        <a:lstStyle/>
        <a:p>
          <a:endParaRPr lang="es-419"/>
        </a:p>
      </dgm:t>
    </dgm:pt>
    <dgm:pt modelId="{F408E3D2-D337-469C-AB1C-555A3AC74266}" type="sibTrans" cxnId="{45F96947-1D4B-43C5-818D-A5ACE56E534D}">
      <dgm:prSet/>
      <dgm:spPr/>
      <dgm:t>
        <a:bodyPr/>
        <a:lstStyle/>
        <a:p>
          <a:endParaRPr lang="es-419"/>
        </a:p>
      </dgm:t>
    </dgm:pt>
    <dgm:pt modelId="{C128058C-D434-4E56-AE9F-71AD504A48D4}">
      <dgm:prSet phldrT="[Texto]"/>
      <dgm:spPr/>
      <dgm:t>
        <a:bodyPr/>
        <a:lstStyle/>
        <a:p>
          <a:r>
            <a:rPr lang="es-MX" b="1" dirty="0"/>
            <a:t>Presentación Plan de Trabajo </a:t>
          </a:r>
          <a:r>
            <a:rPr lang="es-MX" dirty="0"/>
            <a:t>24 de Mayo </a:t>
          </a:r>
          <a:endParaRPr lang="es-419" dirty="0"/>
        </a:p>
      </dgm:t>
    </dgm:pt>
    <dgm:pt modelId="{6BEB212F-13E4-4737-9827-495600E89371}" type="parTrans" cxnId="{158F3257-5A39-4918-8AD2-4185FFFFC43E}">
      <dgm:prSet/>
      <dgm:spPr/>
      <dgm:t>
        <a:bodyPr/>
        <a:lstStyle/>
        <a:p>
          <a:endParaRPr lang="es-419"/>
        </a:p>
      </dgm:t>
    </dgm:pt>
    <dgm:pt modelId="{06F9E129-50B4-461E-A649-66FAA168552C}" type="sibTrans" cxnId="{158F3257-5A39-4918-8AD2-4185FFFFC43E}">
      <dgm:prSet/>
      <dgm:spPr/>
      <dgm:t>
        <a:bodyPr/>
        <a:lstStyle/>
        <a:p>
          <a:endParaRPr lang="es-419"/>
        </a:p>
      </dgm:t>
    </dgm:pt>
    <dgm:pt modelId="{68A78FF4-8DE8-4A47-8DDF-120546CBA8C5}">
      <dgm:prSet phldrT="[Texto]"/>
      <dgm:spPr/>
      <dgm:t>
        <a:bodyPr/>
        <a:lstStyle/>
        <a:p>
          <a:r>
            <a:rPr lang="es-MX" b="1" dirty="0"/>
            <a:t>Presentación PDEA </a:t>
          </a:r>
        </a:p>
        <a:p>
          <a:r>
            <a:rPr lang="es-MX" dirty="0"/>
            <a:t>15 de Julio </a:t>
          </a:r>
          <a:endParaRPr lang="es-419" dirty="0"/>
        </a:p>
      </dgm:t>
    </dgm:pt>
    <dgm:pt modelId="{B3181A8E-E519-4A53-9114-42BAB2BBDDC1}" type="parTrans" cxnId="{06F25967-5BB5-417C-B1E0-71727215249B}">
      <dgm:prSet/>
      <dgm:spPr/>
      <dgm:t>
        <a:bodyPr/>
        <a:lstStyle/>
        <a:p>
          <a:endParaRPr lang="es-419"/>
        </a:p>
      </dgm:t>
    </dgm:pt>
    <dgm:pt modelId="{F4C0355B-C9FB-4E61-A8F8-612EB57F3FFC}" type="sibTrans" cxnId="{06F25967-5BB5-417C-B1E0-71727215249B}">
      <dgm:prSet/>
      <dgm:spPr/>
      <dgm:t>
        <a:bodyPr/>
        <a:lstStyle/>
        <a:p>
          <a:endParaRPr lang="es-419"/>
        </a:p>
      </dgm:t>
    </dgm:pt>
    <dgm:pt modelId="{049BA886-07C6-46EA-AAE8-24FAA08F25B8}" type="pres">
      <dgm:prSet presAssocID="{C9333FC3-4AD4-475B-8FF6-EAAAD77B73DF}" presName="Name0" presStyleCnt="0">
        <dgm:presLayoutVars>
          <dgm:dir/>
          <dgm:resizeHandles val="exact"/>
        </dgm:presLayoutVars>
      </dgm:prSet>
      <dgm:spPr/>
    </dgm:pt>
    <dgm:pt modelId="{7F6F700D-D064-4014-A5FD-9EDB1DB53F94}" type="pres">
      <dgm:prSet presAssocID="{3698CBAB-D158-432D-B3C0-F3988ECF5F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D469A9-A0D9-4FF6-843C-B7C8B212A17B}" type="pres">
      <dgm:prSet presAssocID="{F408E3D2-D337-469C-AB1C-555A3AC74266}" presName="sibTrans" presStyleLbl="sibTrans2D1" presStyleIdx="0" presStyleCnt="2"/>
      <dgm:spPr/>
      <dgm:t>
        <a:bodyPr/>
        <a:lstStyle/>
        <a:p>
          <a:endParaRPr lang="es-CO"/>
        </a:p>
      </dgm:t>
    </dgm:pt>
    <dgm:pt modelId="{C533FBE2-8DDF-4861-9EBF-AE0CE47DBC62}" type="pres">
      <dgm:prSet presAssocID="{F408E3D2-D337-469C-AB1C-555A3AC74266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D0AEA84E-0D6D-4A3D-839E-CE615CC9E76A}" type="pres">
      <dgm:prSet presAssocID="{C128058C-D434-4E56-AE9F-71AD504A48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302724-15B5-49CD-B5FE-232C7F4BC7C1}" type="pres">
      <dgm:prSet presAssocID="{06F9E129-50B4-461E-A649-66FAA168552C}" presName="sibTrans" presStyleLbl="sibTrans2D1" presStyleIdx="1" presStyleCnt="2"/>
      <dgm:spPr/>
      <dgm:t>
        <a:bodyPr/>
        <a:lstStyle/>
        <a:p>
          <a:endParaRPr lang="es-CO"/>
        </a:p>
      </dgm:t>
    </dgm:pt>
    <dgm:pt modelId="{53D6794E-6F6A-4211-8F63-7AF77442E8D4}" type="pres">
      <dgm:prSet presAssocID="{06F9E129-50B4-461E-A649-66FAA168552C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2FEB822C-4417-4E3B-97A9-596543015465}" type="pres">
      <dgm:prSet presAssocID="{68A78FF4-8DE8-4A47-8DDF-120546CBA8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8F3257-5A39-4918-8AD2-4185FFFFC43E}" srcId="{C9333FC3-4AD4-475B-8FF6-EAAAD77B73DF}" destId="{C128058C-D434-4E56-AE9F-71AD504A48D4}" srcOrd="1" destOrd="0" parTransId="{6BEB212F-13E4-4737-9827-495600E89371}" sibTransId="{06F9E129-50B4-461E-A649-66FAA168552C}"/>
    <dgm:cxn modelId="{45F96947-1D4B-43C5-818D-A5ACE56E534D}" srcId="{C9333FC3-4AD4-475B-8FF6-EAAAD77B73DF}" destId="{3698CBAB-D158-432D-B3C0-F3988ECF5F0B}" srcOrd="0" destOrd="0" parTransId="{2AC8081A-38A6-4FBD-82AF-70FAEDA80DE9}" sibTransId="{F408E3D2-D337-469C-AB1C-555A3AC74266}"/>
    <dgm:cxn modelId="{42830CFA-8501-401A-B984-DDD8E6D329AF}" type="presOf" srcId="{C128058C-D434-4E56-AE9F-71AD504A48D4}" destId="{D0AEA84E-0D6D-4A3D-839E-CE615CC9E76A}" srcOrd="0" destOrd="0" presId="urn:microsoft.com/office/officeart/2005/8/layout/process1"/>
    <dgm:cxn modelId="{9FEFB185-A652-41E5-909C-7F95974A84C3}" type="presOf" srcId="{68A78FF4-8DE8-4A47-8DDF-120546CBA8C5}" destId="{2FEB822C-4417-4E3B-97A9-596543015465}" srcOrd="0" destOrd="0" presId="urn:microsoft.com/office/officeart/2005/8/layout/process1"/>
    <dgm:cxn modelId="{63C29BDD-1B2A-4456-8F49-9FC63EAD175F}" type="presOf" srcId="{3698CBAB-D158-432D-B3C0-F3988ECF5F0B}" destId="{7F6F700D-D064-4014-A5FD-9EDB1DB53F94}" srcOrd="0" destOrd="0" presId="urn:microsoft.com/office/officeart/2005/8/layout/process1"/>
    <dgm:cxn modelId="{E00B8695-35E1-4545-9213-372C329E54A5}" type="presOf" srcId="{F408E3D2-D337-469C-AB1C-555A3AC74266}" destId="{C533FBE2-8DDF-4861-9EBF-AE0CE47DBC62}" srcOrd="1" destOrd="0" presId="urn:microsoft.com/office/officeart/2005/8/layout/process1"/>
    <dgm:cxn modelId="{06F25967-5BB5-417C-B1E0-71727215249B}" srcId="{C9333FC3-4AD4-475B-8FF6-EAAAD77B73DF}" destId="{68A78FF4-8DE8-4A47-8DDF-120546CBA8C5}" srcOrd="2" destOrd="0" parTransId="{B3181A8E-E519-4A53-9114-42BAB2BBDDC1}" sibTransId="{F4C0355B-C9FB-4E61-A8F8-612EB57F3FFC}"/>
    <dgm:cxn modelId="{1FE82BA7-BC09-444A-9AE4-24CC2A6E642C}" type="presOf" srcId="{06F9E129-50B4-461E-A649-66FAA168552C}" destId="{53D6794E-6F6A-4211-8F63-7AF77442E8D4}" srcOrd="1" destOrd="0" presId="urn:microsoft.com/office/officeart/2005/8/layout/process1"/>
    <dgm:cxn modelId="{B0A5B2C4-804A-4A40-9B3E-5A8A5E15EEE2}" type="presOf" srcId="{F408E3D2-D337-469C-AB1C-555A3AC74266}" destId="{A8D469A9-A0D9-4FF6-843C-B7C8B212A17B}" srcOrd="0" destOrd="0" presId="urn:microsoft.com/office/officeart/2005/8/layout/process1"/>
    <dgm:cxn modelId="{0A8E4A01-698F-4A77-8FD4-BED1B0772AF8}" type="presOf" srcId="{06F9E129-50B4-461E-A649-66FAA168552C}" destId="{52302724-15B5-49CD-B5FE-232C7F4BC7C1}" srcOrd="0" destOrd="0" presId="urn:microsoft.com/office/officeart/2005/8/layout/process1"/>
    <dgm:cxn modelId="{E2534311-9287-4578-96BC-93B20842F0BF}" type="presOf" srcId="{C9333FC3-4AD4-475B-8FF6-EAAAD77B73DF}" destId="{049BA886-07C6-46EA-AAE8-24FAA08F25B8}" srcOrd="0" destOrd="0" presId="urn:microsoft.com/office/officeart/2005/8/layout/process1"/>
    <dgm:cxn modelId="{0310F86E-D24A-475F-B008-4B3EDA99B41C}" type="presParOf" srcId="{049BA886-07C6-46EA-AAE8-24FAA08F25B8}" destId="{7F6F700D-D064-4014-A5FD-9EDB1DB53F94}" srcOrd="0" destOrd="0" presId="urn:microsoft.com/office/officeart/2005/8/layout/process1"/>
    <dgm:cxn modelId="{F9803740-F74B-446A-A222-74B11A0BD088}" type="presParOf" srcId="{049BA886-07C6-46EA-AAE8-24FAA08F25B8}" destId="{A8D469A9-A0D9-4FF6-843C-B7C8B212A17B}" srcOrd="1" destOrd="0" presId="urn:microsoft.com/office/officeart/2005/8/layout/process1"/>
    <dgm:cxn modelId="{C75A883A-376A-4097-9AAF-E1E82F41E7CE}" type="presParOf" srcId="{A8D469A9-A0D9-4FF6-843C-B7C8B212A17B}" destId="{C533FBE2-8DDF-4861-9EBF-AE0CE47DBC62}" srcOrd="0" destOrd="0" presId="urn:microsoft.com/office/officeart/2005/8/layout/process1"/>
    <dgm:cxn modelId="{A5ADC5FC-1787-4860-AEA2-F00C11AE0899}" type="presParOf" srcId="{049BA886-07C6-46EA-AAE8-24FAA08F25B8}" destId="{D0AEA84E-0D6D-4A3D-839E-CE615CC9E76A}" srcOrd="2" destOrd="0" presId="urn:microsoft.com/office/officeart/2005/8/layout/process1"/>
    <dgm:cxn modelId="{B968F882-68B9-4D35-8740-88BA988D772F}" type="presParOf" srcId="{049BA886-07C6-46EA-AAE8-24FAA08F25B8}" destId="{52302724-15B5-49CD-B5FE-232C7F4BC7C1}" srcOrd="3" destOrd="0" presId="urn:microsoft.com/office/officeart/2005/8/layout/process1"/>
    <dgm:cxn modelId="{F8946F4E-A0FE-4E8E-AE25-92CC71D03998}" type="presParOf" srcId="{52302724-15B5-49CD-B5FE-232C7F4BC7C1}" destId="{53D6794E-6F6A-4211-8F63-7AF77442E8D4}" srcOrd="0" destOrd="0" presId="urn:microsoft.com/office/officeart/2005/8/layout/process1"/>
    <dgm:cxn modelId="{62C970B4-00CA-499C-8DE1-E7AB63A7A5E4}" type="presParOf" srcId="{049BA886-07C6-46EA-AAE8-24FAA08F25B8}" destId="{2FEB822C-4417-4E3B-97A9-5965430154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6410F-082D-4D37-BE85-DAA97618FE3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419"/>
        </a:p>
      </dgm:t>
    </dgm:pt>
    <dgm:pt modelId="{A994E43F-22D1-41CD-90FD-B399C2FA762D}">
      <dgm:prSet phldrT="[Texto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S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rPr>
            <a:t>Revisión de los Planes y Proyectos para procesos de Extensión Agropecuaria.</a:t>
          </a:r>
          <a:endParaRPr lang="es-419" dirty="0"/>
        </a:p>
      </dgm:t>
    </dgm:pt>
    <dgm:pt modelId="{1A19267C-D2BF-4E28-8890-76A56AA75851}" type="parTrans" cxnId="{E3B41494-B615-4746-A2D9-FAE74F2643C9}">
      <dgm:prSet/>
      <dgm:spPr/>
      <dgm:t>
        <a:bodyPr/>
        <a:lstStyle/>
        <a:p>
          <a:endParaRPr lang="es-419"/>
        </a:p>
      </dgm:t>
    </dgm:pt>
    <dgm:pt modelId="{2BA6EFFA-F37D-46AF-B6E7-70E01D568444}" type="sibTrans" cxnId="{E3B41494-B615-4746-A2D9-FAE74F2643C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419"/>
        </a:p>
      </dgm:t>
    </dgm:pt>
    <dgm:pt modelId="{959FBC4B-6D69-4CEF-BDAB-8A07061CA22D}">
      <dgm:prSet phldrT="[Texto]"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s-ES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rPr>
            <a:t>Garantizar el acompañamiento técnico constante por parte de la Agencia de Desarrollo Rural.</a:t>
          </a:r>
          <a:endParaRPr lang="es-419" dirty="0"/>
        </a:p>
      </dgm:t>
    </dgm:pt>
    <dgm:pt modelId="{1279DEDC-E584-44A4-93A7-2E49A7BC3A99}" type="parTrans" cxnId="{278AD5B8-C397-41D4-9B2E-F251739585BB}">
      <dgm:prSet/>
      <dgm:spPr/>
      <dgm:t>
        <a:bodyPr/>
        <a:lstStyle/>
        <a:p>
          <a:endParaRPr lang="es-419"/>
        </a:p>
      </dgm:t>
    </dgm:pt>
    <dgm:pt modelId="{59B79E37-5889-47FD-81F1-7156237E9253}" type="sibTrans" cxnId="{278AD5B8-C397-41D4-9B2E-F251739585B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419"/>
        </a:p>
      </dgm:t>
    </dgm:pt>
    <dgm:pt modelId="{C08833B5-48A7-4D5A-9078-1B5B4F85C494}">
      <dgm:prSet custT="1"/>
      <dgm:spPr/>
      <dgm:t>
        <a:bodyPr/>
        <a:lstStyle/>
        <a:p>
          <a:r>
            <a:rPr lang="es-MX" sz="1500" kern="1200" dirty="0">
              <a:ln w="0"/>
              <a:solidFill>
                <a:srgbClr val="4472C4">
                  <a:lumMod val="50000"/>
                </a:srgbClr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rPr>
            <a:t>Generación de capacidades en los territorios para la formulación de PDEA</a:t>
          </a:r>
          <a:endParaRPr lang="es-419" sz="1500" kern="1200" dirty="0">
            <a:ln w="0"/>
            <a:solidFill>
              <a:srgbClr val="4472C4">
                <a:lumMod val="50000"/>
              </a:srgbClr>
            </a:solidFill>
            <a:effectLst>
              <a:reflection blurRad="6350" stA="53000" endA="300" endPos="35500" dir="5400000" sy="-90000" algn="bl" rotWithShape="0"/>
            </a:effectLst>
            <a:latin typeface="Calibri"/>
            <a:ea typeface="+mn-ea"/>
            <a:cs typeface="+mn-cs"/>
          </a:endParaRPr>
        </a:p>
      </dgm:t>
    </dgm:pt>
    <dgm:pt modelId="{D5891B39-3CEE-48B5-8C77-BAF021260C5D}" type="parTrans" cxnId="{518F1788-31F3-4379-AFF0-EF41214BE140}">
      <dgm:prSet/>
      <dgm:spPr/>
      <dgm:t>
        <a:bodyPr/>
        <a:lstStyle/>
        <a:p>
          <a:endParaRPr lang="es-419"/>
        </a:p>
      </dgm:t>
    </dgm:pt>
    <dgm:pt modelId="{AEC25ABA-B465-4F38-8EC6-1358EA58504A}" type="sibTrans" cxnId="{518F1788-31F3-4379-AFF0-EF41214BE14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419"/>
        </a:p>
      </dgm:t>
    </dgm:pt>
    <dgm:pt modelId="{7FF618AC-3ED0-4D2C-AC17-A66AAE138347}" type="pres">
      <dgm:prSet presAssocID="{E316410F-082D-4D37-BE85-DAA97618FE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5532243-A3B9-4584-B820-866652768C28}" type="pres">
      <dgm:prSet presAssocID="{E316410F-082D-4D37-BE85-DAA97618FE32}" presName="dot1" presStyleLbl="alignNode1" presStyleIdx="0" presStyleCnt="12"/>
      <dgm:spPr/>
    </dgm:pt>
    <dgm:pt modelId="{0DE617CE-F3E8-4A09-8415-444E37C7E1AE}" type="pres">
      <dgm:prSet presAssocID="{E316410F-082D-4D37-BE85-DAA97618FE32}" presName="dot2" presStyleLbl="alignNode1" presStyleIdx="1" presStyleCnt="12"/>
      <dgm:spPr/>
    </dgm:pt>
    <dgm:pt modelId="{DB172FA1-79AD-49C1-A734-A8CBB690BE80}" type="pres">
      <dgm:prSet presAssocID="{E316410F-082D-4D37-BE85-DAA97618FE32}" presName="dot3" presStyleLbl="alignNode1" presStyleIdx="2" presStyleCnt="12"/>
      <dgm:spPr/>
    </dgm:pt>
    <dgm:pt modelId="{DF274862-2ED7-4094-BF1D-0F91CCB79E4B}" type="pres">
      <dgm:prSet presAssocID="{E316410F-082D-4D37-BE85-DAA97618FE32}" presName="dot4" presStyleLbl="alignNode1" presStyleIdx="3" presStyleCnt="12"/>
      <dgm:spPr/>
    </dgm:pt>
    <dgm:pt modelId="{E463E3FD-BFD6-4143-8357-0CED6F6CD25F}" type="pres">
      <dgm:prSet presAssocID="{E316410F-082D-4D37-BE85-DAA97618FE32}" presName="dot5" presStyleLbl="alignNode1" presStyleIdx="4" presStyleCnt="12"/>
      <dgm:spPr/>
    </dgm:pt>
    <dgm:pt modelId="{AA9193D8-DC59-414F-89D5-32450223513B}" type="pres">
      <dgm:prSet presAssocID="{E316410F-082D-4D37-BE85-DAA97618FE32}" presName="dotArrow1" presStyleLbl="alignNode1" presStyleIdx="5" presStyleCnt="12"/>
      <dgm:spPr/>
    </dgm:pt>
    <dgm:pt modelId="{B2A89C85-2DDB-43E2-8DFA-3263F2E693D8}" type="pres">
      <dgm:prSet presAssocID="{E316410F-082D-4D37-BE85-DAA97618FE32}" presName="dotArrow2" presStyleLbl="alignNode1" presStyleIdx="6" presStyleCnt="12"/>
      <dgm:spPr/>
    </dgm:pt>
    <dgm:pt modelId="{31FAE514-E664-4558-9DFE-C8F0E74E0933}" type="pres">
      <dgm:prSet presAssocID="{E316410F-082D-4D37-BE85-DAA97618FE32}" presName="dotArrow3" presStyleLbl="alignNode1" presStyleIdx="7" presStyleCnt="12"/>
      <dgm:spPr/>
    </dgm:pt>
    <dgm:pt modelId="{54F37D78-1847-4CA6-A1C8-238663BAFB45}" type="pres">
      <dgm:prSet presAssocID="{E316410F-082D-4D37-BE85-DAA97618FE32}" presName="dotArrow4" presStyleLbl="alignNode1" presStyleIdx="8" presStyleCnt="12"/>
      <dgm:spPr/>
    </dgm:pt>
    <dgm:pt modelId="{1838D92B-34B9-47D7-97C5-5474F403E8A4}" type="pres">
      <dgm:prSet presAssocID="{E316410F-082D-4D37-BE85-DAA97618FE32}" presName="dotArrow5" presStyleLbl="alignNode1" presStyleIdx="9" presStyleCnt="12"/>
      <dgm:spPr/>
    </dgm:pt>
    <dgm:pt modelId="{F8EC20DE-68AC-462C-A591-1E7780E6EE3F}" type="pres">
      <dgm:prSet presAssocID="{E316410F-082D-4D37-BE85-DAA97618FE32}" presName="dotArrow6" presStyleLbl="alignNode1" presStyleIdx="10" presStyleCnt="12"/>
      <dgm:spPr/>
    </dgm:pt>
    <dgm:pt modelId="{E9DFD535-D89E-44A7-96E2-DEAB311BE4FF}" type="pres">
      <dgm:prSet presAssocID="{E316410F-082D-4D37-BE85-DAA97618FE32}" presName="dotArrow7" presStyleLbl="alignNode1" presStyleIdx="11" presStyleCnt="12"/>
      <dgm:spPr/>
    </dgm:pt>
    <dgm:pt modelId="{40EAD315-2EA0-427E-A7AC-7CDC67AD4433}" type="pres">
      <dgm:prSet presAssocID="{C08833B5-48A7-4D5A-9078-1B5B4F85C494}" presName="parTx1" presStyleLbl="node1" presStyleIdx="0" presStyleCnt="3"/>
      <dgm:spPr/>
      <dgm:t>
        <a:bodyPr/>
        <a:lstStyle/>
        <a:p>
          <a:endParaRPr lang="es-CO"/>
        </a:p>
      </dgm:t>
    </dgm:pt>
    <dgm:pt modelId="{D19FE44C-ADCA-4762-9FCB-2615E6AF6D35}" type="pres">
      <dgm:prSet presAssocID="{AEC25ABA-B465-4F38-8EC6-1358EA58504A}" presName="picture1" presStyleCnt="0"/>
      <dgm:spPr/>
    </dgm:pt>
    <dgm:pt modelId="{1D0275DD-F41A-46A8-8719-3CC1A431DBD9}" type="pres">
      <dgm:prSet presAssocID="{AEC25ABA-B465-4F38-8EC6-1358EA58504A}" presName="imageRepeatNode" presStyleLbl="fgImgPlace1" presStyleIdx="0" presStyleCnt="3"/>
      <dgm:spPr/>
      <dgm:t>
        <a:bodyPr/>
        <a:lstStyle/>
        <a:p>
          <a:endParaRPr lang="es-CO"/>
        </a:p>
      </dgm:t>
    </dgm:pt>
    <dgm:pt modelId="{A397481B-24E4-49A7-A955-9139BCE02737}" type="pres">
      <dgm:prSet presAssocID="{A994E43F-22D1-41CD-90FD-B399C2FA762D}" presName="parTx2" presStyleLbl="node1" presStyleIdx="1" presStyleCnt="3"/>
      <dgm:spPr/>
      <dgm:t>
        <a:bodyPr/>
        <a:lstStyle/>
        <a:p>
          <a:endParaRPr lang="es-CO"/>
        </a:p>
      </dgm:t>
    </dgm:pt>
    <dgm:pt modelId="{18057FD2-6048-4EDC-8920-1F808710B70B}" type="pres">
      <dgm:prSet presAssocID="{2BA6EFFA-F37D-46AF-B6E7-70E01D568444}" presName="picture2" presStyleCnt="0"/>
      <dgm:spPr/>
    </dgm:pt>
    <dgm:pt modelId="{2876F361-BAA8-4185-84D2-79068BA40B3F}" type="pres">
      <dgm:prSet presAssocID="{2BA6EFFA-F37D-46AF-B6E7-70E01D568444}" presName="imageRepeatNode" presStyleLbl="fgImgPlace1" presStyleIdx="1" presStyleCnt="3" custLinFactNeighborX="225" custLinFactNeighborY="-1834"/>
      <dgm:spPr/>
      <dgm:t>
        <a:bodyPr/>
        <a:lstStyle/>
        <a:p>
          <a:endParaRPr lang="es-CO"/>
        </a:p>
      </dgm:t>
    </dgm:pt>
    <dgm:pt modelId="{2A30D1E1-382B-4C79-8C09-620C4DC5D1E6}" type="pres">
      <dgm:prSet presAssocID="{959FBC4B-6D69-4CEF-BDAB-8A07061CA22D}" presName="parTx3" presStyleLbl="node1" presStyleIdx="2" presStyleCnt="3"/>
      <dgm:spPr/>
      <dgm:t>
        <a:bodyPr/>
        <a:lstStyle/>
        <a:p>
          <a:endParaRPr lang="es-CO"/>
        </a:p>
      </dgm:t>
    </dgm:pt>
    <dgm:pt modelId="{0637D9F5-57C2-4B25-B4D9-FFC6735DACB9}" type="pres">
      <dgm:prSet presAssocID="{59B79E37-5889-47FD-81F1-7156237E9253}" presName="picture3" presStyleCnt="0"/>
      <dgm:spPr/>
    </dgm:pt>
    <dgm:pt modelId="{84676CE8-F472-4CF4-B9D5-FECBF9CA8F46}" type="pres">
      <dgm:prSet presAssocID="{59B79E37-5889-47FD-81F1-7156237E9253}" presName="imageRepeatNode" presStyleLbl="fgImgPlace1" presStyleIdx="2" presStyleCnt="3"/>
      <dgm:spPr/>
      <dgm:t>
        <a:bodyPr/>
        <a:lstStyle/>
        <a:p>
          <a:endParaRPr lang="es-CO"/>
        </a:p>
      </dgm:t>
    </dgm:pt>
  </dgm:ptLst>
  <dgm:cxnLst>
    <dgm:cxn modelId="{0709576C-4485-403E-9564-741BB24FBC5D}" type="presOf" srcId="{959FBC4B-6D69-4CEF-BDAB-8A07061CA22D}" destId="{2A30D1E1-382B-4C79-8C09-620C4DC5D1E6}" srcOrd="0" destOrd="0" presId="urn:microsoft.com/office/officeart/2008/layout/AscendingPictureAccentProcess"/>
    <dgm:cxn modelId="{C4521F62-B93F-4C8C-9651-A9D8357AA5C8}" type="presOf" srcId="{C08833B5-48A7-4D5A-9078-1B5B4F85C494}" destId="{40EAD315-2EA0-427E-A7AC-7CDC67AD4433}" srcOrd="0" destOrd="0" presId="urn:microsoft.com/office/officeart/2008/layout/AscendingPictureAccentProcess"/>
    <dgm:cxn modelId="{E3B41494-B615-4746-A2D9-FAE74F2643C9}" srcId="{E316410F-082D-4D37-BE85-DAA97618FE32}" destId="{A994E43F-22D1-41CD-90FD-B399C2FA762D}" srcOrd="1" destOrd="0" parTransId="{1A19267C-D2BF-4E28-8890-76A56AA75851}" sibTransId="{2BA6EFFA-F37D-46AF-B6E7-70E01D568444}"/>
    <dgm:cxn modelId="{8CA1A351-FC31-452F-8BCA-D092E68C9F96}" type="presOf" srcId="{59B79E37-5889-47FD-81F1-7156237E9253}" destId="{84676CE8-F472-4CF4-B9D5-FECBF9CA8F46}" srcOrd="0" destOrd="0" presId="urn:microsoft.com/office/officeart/2008/layout/AscendingPictureAccentProcess"/>
    <dgm:cxn modelId="{518F1788-31F3-4379-AFF0-EF41214BE140}" srcId="{E316410F-082D-4D37-BE85-DAA97618FE32}" destId="{C08833B5-48A7-4D5A-9078-1B5B4F85C494}" srcOrd="0" destOrd="0" parTransId="{D5891B39-3CEE-48B5-8C77-BAF021260C5D}" sibTransId="{AEC25ABA-B465-4F38-8EC6-1358EA58504A}"/>
    <dgm:cxn modelId="{D5A6536C-AC16-47FB-B2D7-60B70EF8307E}" type="presOf" srcId="{E316410F-082D-4D37-BE85-DAA97618FE32}" destId="{7FF618AC-3ED0-4D2C-AC17-A66AAE138347}" srcOrd="0" destOrd="0" presId="urn:microsoft.com/office/officeart/2008/layout/AscendingPictureAccentProcess"/>
    <dgm:cxn modelId="{7B545924-3ED7-41A6-ABBC-00F5D75C9AB9}" type="presOf" srcId="{AEC25ABA-B465-4F38-8EC6-1358EA58504A}" destId="{1D0275DD-F41A-46A8-8719-3CC1A431DBD9}" srcOrd="0" destOrd="0" presId="urn:microsoft.com/office/officeart/2008/layout/AscendingPictureAccentProcess"/>
    <dgm:cxn modelId="{B2ED9BD4-B0B3-4271-B166-426642844130}" type="presOf" srcId="{2BA6EFFA-F37D-46AF-B6E7-70E01D568444}" destId="{2876F361-BAA8-4185-84D2-79068BA40B3F}" srcOrd="0" destOrd="0" presId="urn:microsoft.com/office/officeart/2008/layout/AscendingPictureAccentProcess"/>
    <dgm:cxn modelId="{C33F3542-DEC6-4090-B851-95C0B11F030B}" type="presOf" srcId="{A994E43F-22D1-41CD-90FD-B399C2FA762D}" destId="{A397481B-24E4-49A7-A955-9139BCE02737}" srcOrd="0" destOrd="0" presId="urn:microsoft.com/office/officeart/2008/layout/AscendingPictureAccentProcess"/>
    <dgm:cxn modelId="{278AD5B8-C397-41D4-9B2E-F251739585BB}" srcId="{E316410F-082D-4D37-BE85-DAA97618FE32}" destId="{959FBC4B-6D69-4CEF-BDAB-8A07061CA22D}" srcOrd="2" destOrd="0" parTransId="{1279DEDC-E584-44A4-93A7-2E49A7BC3A99}" sibTransId="{59B79E37-5889-47FD-81F1-7156237E9253}"/>
    <dgm:cxn modelId="{4B52698C-454A-4A6E-9962-D5A2F4EED632}" type="presParOf" srcId="{7FF618AC-3ED0-4D2C-AC17-A66AAE138347}" destId="{D5532243-A3B9-4584-B820-866652768C28}" srcOrd="0" destOrd="0" presId="urn:microsoft.com/office/officeart/2008/layout/AscendingPictureAccentProcess"/>
    <dgm:cxn modelId="{89A66879-26CE-4771-8E4A-5AD04C4F98DA}" type="presParOf" srcId="{7FF618AC-3ED0-4D2C-AC17-A66AAE138347}" destId="{0DE617CE-F3E8-4A09-8415-444E37C7E1AE}" srcOrd="1" destOrd="0" presId="urn:microsoft.com/office/officeart/2008/layout/AscendingPictureAccentProcess"/>
    <dgm:cxn modelId="{E3C0CD2A-1FCE-48C4-9D8F-E7BBC8CF6BD3}" type="presParOf" srcId="{7FF618AC-3ED0-4D2C-AC17-A66AAE138347}" destId="{DB172FA1-79AD-49C1-A734-A8CBB690BE80}" srcOrd="2" destOrd="0" presId="urn:microsoft.com/office/officeart/2008/layout/AscendingPictureAccentProcess"/>
    <dgm:cxn modelId="{1DC9CAA4-992C-4709-B8C1-708D0AA81A5A}" type="presParOf" srcId="{7FF618AC-3ED0-4D2C-AC17-A66AAE138347}" destId="{DF274862-2ED7-4094-BF1D-0F91CCB79E4B}" srcOrd="3" destOrd="0" presId="urn:microsoft.com/office/officeart/2008/layout/AscendingPictureAccentProcess"/>
    <dgm:cxn modelId="{FC972FF2-5AB0-451A-AF8F-2D451569B3E4}" type="presParOf" srcId="{7FF618AC-3ED0-4D2C-AC17-A66AAE138347}" destId="{E463E3FD-BFD6-4143-8357-0CED6F6CD25F}" srcOrd="4" destOrd="0" presId="urn:microsoft.com/office/officeart/2008/layout/AscendingPictureAccentProcess"/>
    <dgm:cxn modelId="{5376EFEC-43CE-45A8-89AF-A10CC47215D4}" type="presParOf" srcId="{7FF618AC-3ED0-4D2C-AC17-A66AAE138347}" destId="{AA9193D8-DC59-414F-89D5-32450223513B}" srcOrd="5" destOrd="0" presId="urn:microsoft.com/office/officeart/2008/layout/AscendingPictureAccentProcess"/>
    <dgm:cxn modelId="{2B5E07A5-34B7-413F-A4D3-84AEA405310A}" type="presParOf" srcId="{7FF618AC-3ED0-4D2C-AC17-A66AAE138347}" destId="{B2A89C85-2DDB-43E2-8DFA-3263F2E693D8}" srcOrd="6" destOrd="0" presId="urn:microsoft.com/office/officeart/2008/layout/AscendingPictureAccentProcess"/>
    <dgm:cxn modelId="{29038B87-B6BD-4F4E-864D-6C9D49502222}" type="presParOf" srcId="{7FF618AC-3ED0-4D2C-AC17-A66AAE138347}" destId="{31FAE514-E664-4558-9DFE-C8F0E74E0933}" srcOrd="7" destOrd="0" presId="urn:microsoft.com/office/officeart/2008/layout/AscendingPictureAccentProcess"/>
    <dgm:cxn modelId="{4F86CBA7-D54B-4104-96C1-11D0A32B74D6}" type="presParOf" srcId="{7FF618AC-3ED0-4D2C-AC17-A66AAE138347}" destId="{54F37D78-1847-4CA6-A1C8-238663BAFB45}" srcOrd="8" destOrd="0" presId="urn:microsoft.com/office/officeart/2008/layout/AscendingPictureAccentProcess"/>
    <dgm:cxn modelId="{3FF926D2-7604-4296-BD54-497608D23658}" type="presParOf" srcId="{7FF618AC-3ED0-4D2C-AC17-A66AAE138347}" destId="{1838D92B-34B9-47D7-97C5-5474F403E8A4}" srcOrd="9" destOrd="0" presId="urn:microsoft.com/office/officeart/2008/layout/AscendingPictureAccentProcess"/>
    <dgm:cxn modelId="{B6A27C63-E385-4E50-9DE2-8F4BA2A64CC9}" type="presParOf" srcId="{7FF618AC-3ED0-4D2C-AC17-A66AAE138347}" destId="{F8EC20DE-68AC-462C-A591-1E7780E6EE3F}" srcOrd="10" destOrd="0" presId="urn:microsoft.com/office/officeart/2008/layout/AscendingPictureAccentProcess"/>
    <dgm:cxn modelId="{6B28C396-4C42-42F8-AB59-C9F7D20EBF73}" type="presParOf" srcId="{7FF618AC-3ED0-4D2C-AC17-A66AAE138347}" destId="{E9DFD535-D89E-44A7-96E2-DEAB311BE4FF}" srcOrd="11" destOrd="0" presId="urn:microsoft.com/office/officeart/2008/layout/AscendingPictureAccentProcess"/>
    <dgm:cxn modelId="{463F3120-F2A3-494F-B70B-7B3995AB775A}" type="presParOf" srcId="{7FF618AC-3ED0-4D2C-AC17-A66AAE138347}" destId="{40EAD315-2EA0-427E-A7AC-7CDC67AD4433}" srcOrd="12" destOrd="0" presId="urn:microsoft.com/office/officeart/2008/layout/AscendingPictureAccentProcess"/>
    <dgm:cxn modelId="{9E2E5B96-B0C1-4A1C-83AE-66B0757E1BF8}" type="presParOf" srcId="{7FF618AC-3ED0-4D2C-AC17-A66AAE138347}" destId="{D19FE44C-ADCA-4762-9FCB-2615E6AF6D35}" srcOrd="13" destOrd="0" presId="urn:microsoft.com/office/officeart/2008/layout/AscendingPictureAccentProcess"/>
    <dgm:cxn modelId="{70A352D8-E0A6-4B61-8465-BA7ACAEDDA04}" type="presParOf" srcId="{D19FE44C-ADCA-4762-9FCB-2615E6AF6D35}" destId="{1D0275DD-F41A-46A8-8719-3CC1A431DBD9}" srcOrd="0" destOrd="0" presId="urn:microsoft.com/office/officeart/2008/layout/AscendingPictureAccentProcess"/>
    <dgm:cxn modelId="{6A53DA2B-3E3B-4B25-8AEA-6FE6850733B4}" type="presParOf" srcId="{7FF618AC-3ED0-4D2C-AC17-A66AAE138347}" destId="{A397481B-24E4-49A7-A955-9139BCE02737}" srcOrd="14" destOrd="0" presId="urn:microsoft.com/office/officeart/2008/layout/AscendingPictureAccentProcess"/>
    <dgm:cxn modelId="{A15CACBE-0E69-4E46-BC0D-EFAD5897E074}" type="presParOf" srcId="{7FF618AC-3ED0-4D2C-AC17-A66AAE138347}" destId="{18057FD2-6048-4EDC-8920-1F808710B70B}" srcOrd="15" destOrd="0" presId="urn:microsoft.com/office/officeart/2008/layout/AscendingPictureAccentProcess"/>
    <dgm:cxn modelId="{DCF77E64-AD76-4049-9B79-6D02CAD82355}" type="presParOf" srcId="{18057FD2-6048-4EDC-8920-1F808710B70B}" destId="{2876F361-BAA8-4185-84D2-79068BA40B3F}" srcOrd="0" destOrd="0" presId="urn:microsoft.com/office/officeart/2008/layout/AscendingPictureAccentProcess"/>
    <dgm:cxn modelId="{E1D7375D-3D2B-46CD-BEFA-F7FDD52AF383}" type="presParOf" srcId="{7FF618AC-3ED0-4D2C-AC17-A66AAE138347}" destId="{2A30D1E1-382B-4C79-8C09-620C4DC5D1E6}" srcOrd="16" destOrd="0" presId="urn:microsoft.com/office/officeart/2008/layout/AscendingPictureAccentProcess"/>
    <dgm:cxn modelId="{9C3F702C-394A-441F-8104-182FD700F84D}" type="presParOf" srcId="{7FF618AC-3ED0-4D2C-AC17-A66AAE138347}" destId="{0637D9F5-57C2-4B25-B4D9-FFC6735DACB9}" srcOrd="17" destOrd="0" presId="urn:microsoft.com/office/officeart/2008/layout/AscendingPictureAccentProcess"/>
    <dgm:cxn modelId="{018F0ABD-A4D8-404D-829D-EB8B91B63EAB}" type="presParOf" srcId="{0637D9F5-57C2-4B25-B4D9-FFC6735DACB9}" destId="{84676CE8-F472-4CF4-B9D5-FECBF9CA8F4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0.28886</cdr:x>
      <cdr:y>0.45487</cdr:y>
    </cdr:from>
    <cdr:to>
      <cdr:x>0.49135</cdr:x>
      <cdr:y>0.54513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8F472650-44E6-48EA-B463-4C90F02088BF}"/>
            </a:ext>
          </a:extLst>
        </cdr:cNvPr>
        <cdr:cNvSpPr txBox="1"/>
      </cdr:nvSpPr>
      <cdr:spPr>
        <a:xfrm xmlns:a="http://schemas.openxmlformats.org/drawingml/2006/main">
          <a:off x="2328796" y="1885110"/>
          <a:ext cx="1632466" cy="374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/>
            <a:t>CON CRONOGRAMA</a:t>
          </a:r>
        </a:p>
      </cdr:txBody>
    </cdr:sp>
  </cdr:relSizeAnchor>
  <cdr:relSizeAnchor xmlns:cdr="http://schemas.openxmlformats.org/drawingml/2006/chartDrawing">
    <cdr:from>
      <cdr:x>0.66517</cdr:x>
      <cdr:y>0.21077</cdr:y>
    </cdr:from>
    <cdr:to>
      <cdr:x>0.82467</cdr:x>
      <cdr:y>0.59881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="" xmlns:a16="http://schemas.microsoft.com/office/drawing/2014/main" id="{7758D837-6645-48C1-B73A-FD9217231F6B}"/>
            </a:ext>
          </a:extLst>
        </cdr:cNvPr>
        <cdr:cNvSpPr txBox="1"/>
      </cdr:nvSpPr>
      <cdr:spPr>
        <a:xfrm xmlns:a="http://schemas.openxmlformats.org/drawingml/2006/main">
          <a:off x="5362605" y="873519"/>
          <a:ext cx="1285882" cy="1608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Arauca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Bolívar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Boyacá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rPr>
            <a:t>Caldas</a:t>
          </a:r>
          <a:endParaRPr kumimoji="0" lang="es-ES" sz="11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endParaRP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Guainía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rPr>
            <a:t>Nariño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Quindío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rPr>
            <a:t>Risaralda</a:t>
          </a:r>
        </a:p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Tolima</a:t>
          </a:r>
          <a:endParaRPr kumimoji="0" lang="es-CO" sz="16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endParaRPr>
        </a:p>
      </cdr:txBody>
    </cdr:sp>
  </cdr:relSizeAnchor>
  <cdr:relSizeAnchor xmlns:cdr="http://schemas.openxmlformats.org/drawingml/2006/chartDrawing">
    <cdr:from>
      <cdr:x>0.66692</cdr:x>
      <cdr:y>0.62733</cdr:y>
    </cdr:from>
    <cdr:to>
      <cdr:x>0.82642</cdr:x>
      <cdr:y>0.85383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3725C6D4-46AC-432B-B85F-6602D8844931}"/>
            </a:ext>
          </a:extLst>
        </cdr:cNvPr>
        <cdr:cNvSpPr txBox="1"/>
      </cdr:nvSpPr>
      <cdr:spPr>
        <a:xfrm xmlns:a="http://schemas.openxmlformats.org/drawingml/2006/main">
          <a:off x="5376706" y="2599841"/>
          <a:ext cx="1285883" cy="9387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hangingPunct="0"/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Antioquia</a:t>
          </a:r>
        </a:p>
        <a:p xmlns:a="http://schemas.openxmlformats.org/drawingml/2006/main">
          <a:pPr algn="l" rtl="0" hangingPunct="0"/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Cesar</a:t>
          </a:r>
        </a:p>
        <a:p xmlns:a="http://schemas.openxmlformats.org/drawingml/2006/main">
          <a:pPr algn="l" rtl="0" hangingPunct="0"/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Cundinamarca</a:t>
          </a:r>
        </a:p>
        <a:p xmlns:a="http://schemas.openxmlformats.org/drawingml/2006/main">
          <a:pPr algn="l" rtl="0" hangingPunct="0"/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Guaviare</a:t>
          </a:r>
        </a:p>
        <a:p xmlns:a="http://schemas.openxmlformats.org/drawingml/2006/main">
          <a:pPr algn="l" rtl="0" hangingPunct="0"/>
          <a:r>
            <a:rPr lang="es-E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Putumayo</a:t>
          </a:r>
        </a:p>
      </cdr:txBody>
    </cdr:sp>
  </cdr:relSizeAnchor>
  <cdr:relSizeAnchor xmlns:cdr="http://schemas.openxmlformats.org/drawingml/2006/chartDrawing">
    <cdr:from>
      <cdr:x>0.34106</cdr:x>
      <cdr:y>0.93317</cdr:y>
    </cdr:from>
    <cdr:to>
      <cdr:x>0.50056</cdr:x>
      <cdr:y>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B59E811A-92AC-4DCB-8CFB-0B7789D564D7}"/>
            </a:ext>
          </a:extLst>
        </cdr:cNvPr>
        <cdr:cNvSpPr txBox="1"/>
      </cdr:nvSpPr>
      <cdr:spPr>
        <a:xfrm xmlns:a="http://schemas.openxmlformats.org/drawingml/2006/main">
          <a:off x="2749609" y="3867363"/>
          <a:ext cx="1285883" cy="276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rPr>
            <a:t>Casanare</a:t>
          </a:r>
          <a:endParaRPr kumimoji="0" lang="es-CO" sz="180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endParaRPr>
        </a:p>
      </cdr:txBody>
    </cdr:sp>
  </cdr:relSizeAnchor>
  <cdr:relSizeAnchor xmlns:cdr="http://schemas.openxmlformats.org/drawingml/2006/chartDrawing">
    <cdr:from>
      <cdr:x>0.11663</cdr:x>
      <cdr:y>0.13796</cdr:y>
    </cdr:from>
    <cdr:to>
      <cdr:x>0.30632</cdr:x>
      <cdr:y>0.86204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CC0E2055-DD31-412C-84B5-B507ED01D16B}"/>
            </a:ext>
          </a:extLst>
        </cdr:cNvPr>
        <cdr:cNvSpPr txBox="1"/>
      </cdr:nvSpPr>
      <cdr:spPr>
        <a:xfrm xmlns:a="http://schemas.openxmlformats.org/drawingml/2006/main">
          <a:off x="940266" y="571754"/>
          <a:ext cx="1529274" cy="3000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Amazonas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Atlántico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Bogotá, D.C.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Caquetá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Cauca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Chocó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Córdoba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Huila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La Guajira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Magdalena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Meta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Norte De Santander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San Andrés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Santander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Sucre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Valle Del Cauca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Vaupés</a:t>
          </a:r>
        </a:p>
        <a:p xmlns:a="http://schemas.openxmlformats.org/drawingml/2006/main">
          <a:pPr algn="l" rtl="0" hangingPunct="0"/>
          <a:r>
            <a:rPr lang="es-ES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Vichada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848FE-B7F9-4B0F-AEB3-5E820EC8B0FC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3AC27-70E5-4B85-979B-46FAAE309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9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35F9A-2708-4120-9EE5-895B21BC682D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9A0BFF-752F-4F01-B705-5E9002A6E3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D85830-7621-7D48-952C-59B967DD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62880DE-485E-3B43-984F-790C1EF6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11C84B3-E2B6-D84B-9EF6-50B23800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210F25-4CA1-7C4A-9CAF-01F16C76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6F0491E-2174-8944-9536-B9A939F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76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4485-7972-234A-9FBF-60098BBC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62DA394-362E-5743-8A28-4BE53251D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0A43F7-A999-3548-8608-CA2A8BA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C7CBF47-36CD-2E48-B684-285BC5DB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CC46FF-17BD-3143-8B1A-E75D5C7F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1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A7FE60F-E37B-7844-B3CB-257809690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AFF003-6F84-CD49-883E-7A33B4D7D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83B7EA-A1A2-2F45-8A76-70FFB444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A44803-EBDC-1649-AB30-B5D1556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D475F2-6603-5343-A9D4-07D7A758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21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B607-4842-6E49-A2FA-D30679DE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4875B5F-2EB1-A348-96E2-797047EB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02A01B-6782-1A44-A3B5-DC574E81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C242FB-51D9-B146-ACEA-251FF49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05E9BF-31D5-314C-B481-30D00DA0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6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C456DE-4974-8343-8AFA-07D5CE6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73C20F-AD30-DD41-A89A-8240AB12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6D342C-BFAB-D844-9811-46A6EC4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B0FD6D-7C4F-9143-B47D-EE88ADBA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2AB79F-A85D-AD4E-A441-E5B4FAF9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BF1A6E-7B3E-514D-9F46-2D71442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631048-E207-704F-BAD0-6E00449D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31734F2-14AB-F644-A4E2-2B1FEF2B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7B5AF8E-54C6-B041-B5F6-11E13E9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030F0CD-36F2-5F4D-9BBA-3C4951CA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25E3FF-B8DC-8F4E-A9F3-186F08FF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141667-5BDE-7F44-B62B-6EBF1C5E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E132E2-B5D7-AB48-8E5E-33C5DCF5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6111F94-F641-5B4F-93BD-A1B570971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9C27541-4102-CE49-908C-44ADD3E0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9239E0A-285E-2040-A0F5-00F8862E4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C5D735C-B5C9-5047-8227-CB46A1E9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276DE5E-2207-7648-9B99-FE82F1D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845C1F9-CECD-9940-B4D0-175DE92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EADE4C-314D-0040-8C8D-576613CC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8C43F21-B2B4-8A4E-9D5C-5B094626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1F8A66-8C40-0F4D-B902-294380C0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A355A77-CED0-A44F-91CE-936844A2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7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E8912DD-FF86-2E4D-BDBF-0F8CAAAD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6381634-8E29-884D-958F-73DF438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BAF5B8-A837-A14F-955C-E988C034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90727C-04F0-E340-B1B9-A2B09FD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866839F-C5C1-6540-A5B6-C5582492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CBE4BA1-4E68-D947-A566-63DF0DF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EE4D1B3-C40A-D740-A7A3-93C401B2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CE2725-2756-FC44-BB46-65ED454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5C22DFD-4FF5-2A44-90DE-BE4C3DC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F7A380-4066-B344-906F-267DEF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ADBBA33-3CFF-144B-9E11-BEF38D13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65B296A-1FDF-874B-877B-24BA337C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744B6C7-FBDD-174E-B735-CD8FB73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07B29A-991C-764C-863B-119E757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E7AD-8F0F-8748-B467-3E5345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956A685-FAFE-DF40-B78C-059C6B7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DA293F9-C5F8-1845-94E0-57E2F55D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F29473-971B-2649-A9A8-0C3440FA7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1861-0E3B-DE45-9873-34B0B05CDCE1}" type="datetimeFigureOut">
              <a:rPr lang="es-CO" smtClean="0"/>
              <a:t>10/06/2019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B3A1EE-0089-534E-A131-AFEFA4CA8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0B4992-C20F-A34E-A822-D6F75FF2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233127" y="4405224"/>
            <a:ext cx="60210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Comité Técnico </a:t>
            </a:r>
          </a:p>
          <a:p>
            <a:r>
              <a:rPr lang="es-CO" sz="2400" b="1" dirty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Subsistema de Extensión Agropecuaria</a:t>
            </a: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Viceministerio de Asuntos Agropecuarios </a:t>
            </a: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Dirección de Innovación y Desarrollo Tecnológico y Protección Sanitaria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227669" y="6275378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Bogotá, D.C., Junio 10 de 2019</a:t>
            </a:r>
          </a:p>
        </p:txBody>
      </p:sp>
    </p:spTree>
    <p:extLst>
      <p:ext uri="{BB962C8B-B14F-4D97-AF65-F5344CB8AC3E}">
        <p14:creationId xmlns:p14="http://schemas.microsoft.com/office/powerpoint/2010/main" val="195990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03AAD9C-E0E9-4370-AB7C-E49FBC281045}"/>
              </a:ext>
            </a:extLst>
          </p:cNvPr>
          <p:cNvSpPr/>
          <p:nvPr/>
        </p:nvSpPr>
        <p:spPr>
          <a:xfrm>
            <a:off x="3043455" y="756887"/>
            <a:ext cx="668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spc="-5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Aspectos del enfoque PDEA</a:t>
            </a:r>
            <a:endParaRPr lang="es-CO" sz="2400" b="1" spc="-5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arallelogram 5">
            <a:extLst>
              <a:ext uri="{FF2B5EF4-FFF2-40B4-BE49-F238E27FC236}">
                <a16:creationId xmlns="" xmlns:a16="http://schemas.microsoft.com/office/drawing/2014/main" id="{B25384B7-0EDC-42C7-87C2-603D9F608AD8}"/>
              </a:ext>
            </a:extLst>
          </p:cNvPr>
          <p:cNvSpPr/>
          <p:nvPr/>
        </p:nvSpPr>
        <p:spPr>
          <a:xfrm rot="16200000" flipH="1" flipV="1">
            <a:off x="1990852" y="2276266"/>
            <a:ext cx="1027574" cy="268769"/>
          </a:xfrm>
          <a:prstGeom prst="parallelogram">
            <a:avLst>
              <a:gd name="adj" fmla="val 66077"/>
            </a:avLst>
          </a:prstGeom>
          <a:solidFill>
            <a:srgbClr val="523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8576C2AC-E681-4D15-8A36-9F225DA5496C}"/>
              </a:ext>
            </a:extLst>
          </p:cNvPr>
          <p:cNvSpPr/>
          <p:nvPr/>
        </p:nvSpPr>
        <p:spPr>
          <a:xfrm flipH="1">
            <a:off x="2694047" y="2646266"/>
            <a:ext cx="2332162" cy="3019640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/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77FCD6D8-F6B5-48D0-93DC-A44F8BDBAD0A}"/>
              </a:ext>
            </a:extLst>
          </p:cNvPr>
          <p:cNvSpPr/>
          <p:nvPr/>
        </p:nvSpPr>
        <p:spPr>
          <a:xfrm flipH="1">
            <a:off x="2366021" y="1894788"/>
            <a:ext cx="2658072" cy="8490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tIns="228600" rIns="182880" bIns="228600" spcCol="1270">
            <a:spAutoFit/>
          </a:bodyPr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Parallelogram 12">
            <a:extLst>
              <a:ext uri="{FF2B5EF4-FFF2-40B4-BE49-F238E27FC236}">
                <a16:creationId xmlns="" xmlns:a16="http://schemas.microsoft.com/office/drawing/2014/main" id="{30F14669-1924-4451-9730-FFDD765B4F37}"/>
              </a:ext>
            </a:extLst>
          </p:cNvPr>
          <p:cNvSpPr/>
          <p:nvPr/>
        </p:nvSpPr>
        <p:spPr>
          <a:xfrm rot="16200000" flipH="1" flipV="1">
            <a:off x="4378038" y="2099813"/>
            <a:ext cx="1027572" cy="268769"/>
          </a:xfrm>
          <a:prstGeom prst="parallelogram">
            <a:avLst>
              <a:gd name="adj" fmla="val 66077"/>
            </a:avLst>
          </a:prstGeom>
          <a:solidFill>
            <a:srgbClr val="3B2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ADF9D9F5-0758-4CE3-BAB9-87779897DF42}"/>
              </a:ext>
            </a:extLst>
          </p:cNvPr>
          <p:cNvSpPr/>
          <p:nvPr/>
        </p:nvSpPr>
        <p:spPr>
          <a:xfrm flipH="1">
            <a:off x="5074884" y="2478116"/>
            <a:ext cx="2332162" cy="2862323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/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39EDC04C-5624-4271-B58E-807EA088BB0E}"/>
              </a:ext>
            </a:extLst>
          </p:cNvPr>
          <p:cNvSpPr/>
          <p:nvPr/>
        </p:nvSpPr>
        <p:spPr>
          <a:xfrm flipH="1">
            <a:off x="4748974" y="1720412"/>
            <a:ext cx="2658072" cy="8469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tIns="228600" rIns="182880" bIns="228600" spcCol="1270">
            <a:spAutoFit/>
          </a:bodyPr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8" name="Parallelogram 16">
            <a:extLst>
              <a:ext uri="{FF2B5EF4-FFF2-40B4-BE49-F238E27FC236}">
                <a16:creationId xmlns="" xmlns:a16="http://schemas.microsoft.com/office/drawing/2014/main" id="{30F8FE94-6D57-4086-8AC2-E15047412419}"/>
              </a:ext>
            </a:extLst>
          </p:cNvPr>
          <p:cNvSpPr/>
          <p:nvPr/>
        </p:nvSpPr>
        <p:spPr>
          <a:xfrm rot="16200000" flipH="1" flipV="1">
            <a:off x="6758874" y="1923361"/>
            <a:ext cx="1027574" cy="268771"/>
          </a:xfrm>
          <a:prstGeom prst="parallelogram">
            <a:avLst>
              <a:gd name="adj" fmla="val 66077"/>
            </a:avLst>
          </a:prstGeom>
          <a:solidFill>
            <a:srgbClr val="184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C8E8A695-E235-4A8A-ACA5-614A7B122294}"/>
              </a:ext>
            </a:extLst>
          </p:cNvPr>
          <p:cNvSpPr/>
          <p:nvPr/>
        </p:nvSpPr>
        <p:spPr>
          <a:xfrm flipH="1">
            <a:off x="7442124" y="2358267"/>
            <a:ext cx="2332162" cy="2695559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/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102B5914-3B09-497E-8786-F6B54BE1AA3B}"/>
              </a:ext>
            </a:extLst>
          </p:cNvPr>
          <p:cNvSpPr/>
          <p:nvPr/>
        </p:nvSpPr>
        <p:spPr>
          <a:xfrm flipH="1">
            <a:off x="7134043" y="1543959"/>
            <a:ext cx="2655956" cy="8469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tIns="228600" rIns="182880" bIns="228600" spcCol="1270">
            <a:spAutoFit/>
          </a:bodyPr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FE76EA9-0F95-4432-BF30-4B63363FEF21}"/>
              </a:ext>
            </a:extLst>
          </p:cNvPr>
          <p:cNvSpPr/>
          <p:nvPr/>
        </p:nvSpPr>
        <p:spPr>
          <a:xfrm flipH="1">
            <a:off x="9838674" y="2143896"/>
            <a:ext cx="2332162" cy="2695559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/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2" name="Parallelogram 22">
            <a:extLst>
              <a:ext uri="{FF2B5EF4-FFF2-40B4-BE49-F238E27FC236}">
                <a16:creationId xmlns="" xmlns:a16="http://schemas.microsoft.com/office/drawing/2014/main" id="{72CAB74C-BE2C-4D37-A8CE-4B55EDA92744}"/>
              </a:ext>
            </a:extLst>
          </p:cNvPr>
          <p:cNvSpPr/>
          <p:nvPr/>
        </p:nvSpPr>
        <p:spPr>
          <a:xfrm rot="16200000" flipH="1" flipV="1">
            <a:off x="9137595" y="1746908"/>
            <a:ext cx="1027572" cy="268771"/>
          </a:xfrm>
          <a:prstGeom prst="parallelogram">
            <a:avLst>
              <a:gd name="adj" fmla="val 66077"/>
            </a:avLst>
          </a:prstGeom>
          <a:solidFill>
            <a:srgbClr val="17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A384567-1391-4EFC-8301-DD2E8AD09CDF}"/>
              </a:ext>
            </a:extLst>
          </p:cNvPr>
          <p:cNvSpPr/>
          <p:nvPr/>
        </p:nvSpPr>
        <p:spPr>
          <a:xfrm flipH="1">
            <a:off x="9516996" y="1367508"/>
            <a:ext cx="2655956" cy="846969"/>
          </a:xfrm>
          <a:prstGeom prst="rect">
            <a:avLst/>
          </a:prstGeom>
          <a:solidFill>
            <a:srgbClr val="30857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228600" rIns="182880" bIns="228600" spcCol="1270">
            <a:spAutoFit/>
          </a:bodyPr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grpSp>
        <p:nvGrpSpPr>
          <p:cNvPr id="25" name="Group 59">
            <a:extLst>
              <a:ext uri="{FF2B5EF4-FFF2-40B4-BE49-F238E27FC236}">
                <a16:creationId xmlns="" xmlns:a16="http://schemas.microsoft.com/office/drawing/2014/main" id="{3DA276A1-2CD0-4D43-B11E-80AD82AF4F29}"/>
              </a:ext>
            </a:extLst>
          </p:cNvPr>
          <p:cNvGrpSpPr/>
          <p:nvPr/>
        </p:nvGrpSpPr>
        <p:grpSpPr>
          <a:xfrm flipH="1">
            <a:off x="149522" y="2293621"/>
            <a:ext cx="498279" cy="407839"/>
            <a:chOff x="9423400" y="4965701"/>
            <a:chExt cx="728663" cy="608013"/>
          </a:xfrm>
          <a:solidFill>
            <a:schemeClr val="bg1"/>
          </a:solidFill>
        </p:grpSpPr>
        <p:sp>
          <p:nvSpPr>
            <p:cNvPr id="26" name="Freeform 45">
              <a:extLst>
                <a:ext uri="{FF2B5EF4-FFF2-40B4-BE49-F238E27FC236}">
                  <a16:creationId xmlns="" xmlns:a16="http://schemas.microsoft.com/office/drawing/2014/main" id="{61B64E2C-897D-43BE-970E-516884FB2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850" y="4965701"/>
              <a:ext cx="139700" cy="146050"/>
            </a:xfrm>
            <a:custGeom>
              <a:avLst/>
              <a:gdLst>
                <a:gd name="T0" fmla="*/ 4 w 37"/>
                <a:gd name="T1" fmla="*/ 25 h 39"/>
                <a:gd name="T2" fmla="*/ 5 w 37"/>
                <a:gd name="T3" fmla="*/ 25 h 39"/>
                <a:gd name="T4" fmla="*/ 19 w 37"/>
                <a:gd name="T5" fmla="*/ 39 h 39"/>
                <a:gd name="T6" fmla="*/ 33 w 37"/>
                <a:gd name="T7" fmla="*/ 25 h 39"/>
                <a:gd name="T8" fmla="*/ 33 w 37"/>
                <a:gd name="T9" fmla="*/ 25 h 39"/>
                <a:gd name="T10" fmla="*/ 37 w 37"/>
                <a:gd name="T11" fmla="*/ 20 h 39"/>
                <a:gd name="T12" fmla="*/ 34 w 37"/>
                <a:gd name="T13" fmla="*/ 14 h 39"/>
                <a:gd name="T14" fmla="*/ 19 w 37"/>
                <a:gd name="T15" fmla="*/ 0 h 39"/>
                <a:gd name="T16" fmla="*/ 3 w 37"/>
                <a:gd name="T17" fmla="*/ 14 h 39"/>
                <a:gd name="T18" fmla="*/ 0 w 37"/>
                <a:gd name="T19" fmla="*/ 20 h 39"/>
                <a:gd name="T20" fmla="*/ 4 w 37"/>
                <a:gd name="T2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9">
                  <a:moveTo>
                    <a:pt x="4" y="25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7" y="33"/>
                    <a:pt x="13" y="39"/>
                    <a:pt x="19" y="39"/>
                  </a:cubicBezTo>
                  <a:cubicBezTo>
                    <a:pt x="25" y="39"/>
                    <a:pt x="30" y="33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5" y="25"/>
                    <a:pt x="37" y="23"/>
                    <a:pt x="37" y="20"/>
                  </a:cubicBezTo>
                  <a:cubicBezTo>
                    <a:pt x="37" y="17"/>
                    <a:pt x="36" y="15"/>
                    <a:pt x="34" y="14"/>
                  </a:cubicBezTo>
                  <a:cubicBezTo>
                    <a:pt x="34" y="5"/>
                    <a:pt x="27" y="0"/>
                    <a:pt x="19" y="0"/>
                  </a:cubicBezTo>
                  <a:cubicBezTo>
                    <a:pt x="11" y="0"/>
                    <a:pt x="4" y="5"/>
                    <a:pt x="3" y="14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0" y="23"/>
                    <a:pt x="2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="" xmlns:a16="http://schemas.microsoft.com/office/drawing/2014/main" id="{6B5408CB-5D86-4B77-B86F-BBF99E77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400" y="5114926"/>
              <a:ext cx="233363" cy="450850"/>
            </a:xfrm>
            <a:custGeom>
              <a:avLst/>
              <a:gdLst>
                <a:gd name="T0" fmla="*/ 61 w 62"/>
                <a:gd name="T1" fmla="*/ 27 h 120"/>
                <a:gd name="T2" fmla="*/ 61 w 62"/>
                <a:gd name="T3" fmla="*/ 15 h 120"/>
                <a:gd name="T4" fmla="*/ 47 w 62"/>
                <a:gd name="T5" fmla="*/ 0 h 120"/>
                <a:gd name="T6" fmla="*/ 40 w 62"/>
                <a:gd name="T7" fmla="*/ 0 h 120"/>
                <a:gd name="T8" fmla="*/ 35 w 62"/>
                <a:gd name="T9" fmla="*/ 16 h 120"/>
                <a:gd name="T10" fmla="*/ 32 w 62"/>
                <a:gd name="T11" fmla="*/ 7 h 120"/>
                <a:gd name="T12" fmla="*/ 36 w 62"/>
                <a:gd name="T13" fmla="*/ 2 h 120"/>
                <a:gd name="T14" fmla="*/ 35 w 62"/>
                <a:gd name="T15" fmla="*/ 2 h 120"/>
                <a:gd name="T16" fmla="*/ 30 w 62"/>
                <a:gd name="T17" fmla="*/ 2 h 120"/>
                <a:gd name="T18" fmla="*/ 26 w 62"/>
                <a:gd name="T19" fmla="*/ 2 h 120"/>
                <a:gd name="T20" fmla="*/ 26 w 62"/>
                <a:gd name="T21" fmla="*/ 2 h 120"/>
                <a:gd name="T22" fmla="*/ 30 w 62"/>
                <a:gd name="T23" fmla="*/ 8 h 120"/>
                <a:gd name="T24" fmla="*/ 26 w 62"/>
                <a:gd name="T25" fmla="*/ 16 h 120"/>
                <a:gd name="T26" fmla="*/ 21 w 62"/>
                <a:gd name="T27" fmla="*/ 0 h 120"/>
                <a:gd name="T28" fmla="*/ 15 w 62"/>
                <a:gd name="T29" fmla="*/ 0 h 120"/>
                <a:gd name="T30" fmla="*/ 0 w 62"/>
                <a:gd name="T31" fmla="*/ 15 h 120"/>
                <a:gd name="T32" fmla="*/ 0 w 62"/>
                <a:gd name="T33" fmla="*/ 27 h 120"/>
                <a:gd name="T34" fmla="*/ 0 w 62"/>
                <a:gd name="T35" fmla="*/ 28 h 120"/>
                <a:gd name="T36" fmla="*/ 0 w 62"/>
                <a:gd name="T37" fmla="*/ 62 h 120"/>
                <a:gd name="T38" fmla="*/ 5 w 62"/>
                <a:gd name="T39" fmla="*/ 67 h 120"/>
                <a:gd name="T40" fmla="*/ 10 w 62"/>
                <a:gd name="T41" fmla="*/ 67 h 120"/>
                <a:gd name="T42" fmla="*/ 10 w 62"/>
                <a:gd name="T43" fmla="*/ 120 h 120"/>
                <a:gd name="T44" fmla="*/ 52 w 62"/>
                <a:gd name="T45" fmla="*/ 120 h 120"/>
                <a:gd name="T46" fmla="*/ 52 w 62"/>
                <a:gd name="T47" fmla="*/ 67 h 120"/>
                <a:gd name="T48" fmla="*/ 57 w 62"/>
                <a:gd name="T49" fmla="*/ 67 h 120"/>
                <a:gd name="T50" fmla="*/ 62 w 62"/>
                <a:gd name="T51" fmla="*/ 62 h 120"/>
                <a:gd name="T52" fmla="*/ 62 w 62"/>
                <a:gd name="T53" fmla="*/ 28 h 120"/>
                <a:gd name="T54" fmla="*/ 61 w 62"/>
                <a:gd name="T55" fmla="*/ 2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20">
                  <a:moveTo>
                    <a:pt x="61" y="27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1" y="6"/>
                    <a:pt x="55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0" y="2"/>
                  </a:cubicBezTo>
                  <a:cubicBezTo>
                    <a:pt x="29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2" y="67"/>
                    <a:pt x="5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9" y="67"/>
                    <a:pt x="62" y="65"/>
                    <a:pt x="62" y="6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1" y="28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="" xmlns:a16="http://schemas.microsoft.com/office/drawing/2014/main" id="{501DD6E1-D245-4DC6-984C-3B48751F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5" y="5295901"/>
              <a:ext cx="171450" cy="277813"/>
            </a:xfrm>
            <a:custGeom>
              <a:avLst/>
              <a:gdLst>
                <a:gd name="T0" fmla="*/ 46 w 46"/>
                <a:gd name="T1" fmla="*/ 67 h 74"/>
                <a:gd name="T2" fmla="*/ 39 w 46"/>
                <a:gd name="T3" fmla="*/ 74 h 74"/>
                <a:gd name="T4" fmla="*/ 7 w 46"/>
                <a:gd name="T5" fmla="*/ 74 h 74"/>
                <a:gd name="T6" fmla="*/ 0 w 46"/>
                <a:gd name="T7" fmla="*/ 67 h 74"/>
                <a:gd name="T8" fmla="*/ 0 w 46"/>
                <a:gd name="T9" fmla="*/ 7 h 74"/>
                <a:gd name="T10" fmla="*/ 7 w 46"/>
                <a:gd name="T11" fmla="*/ 0 h 74"/>
                <a:gd name="T12" fmla="*/ 39 w 46"/>
                <a:gd name="T13" fmla="*/ 0 h 74"/>
                <a:gd name="T14" fmla="*/ 46 w 46"/>
                <a:gd name="T15" fmla="*/ 7 h 74"/>
                <a:gd name="T16" fmla="*/ 46 w 46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67"/>
                  </a:moveTo>
                  <a:cubicBezTo>
                    <a:pt x="46" y="71"/>
                    <a:pt x="43" y="74"/>
                    <a:pt x="39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4"/>
                    <a:pt x="0" y="71"/>
                    <a:pt x="0" y="6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="" xmlns:a16="http://schemas.microsoft.com/office/drawing/2014/main" id="{15571EDD-B0B2-4736-B635-A0AEE0050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4991101"/>
              <a:ext cx="319088" cy="582613"/>
            </a:xfrm>
            <a:custGeom>
              <a:avLst/>
              <a:gdLst>
                <a:gd name="T0" fmla="*/ 81 w 85"/>
                <a:gd name="T1" fmla="*/ 42 h 155"/>
                <a:gd name="T2" fmla="*/ 50 w 85"/>
                <a:gd name="T3" fmla="*/ 5 h 155"/>
                <a:gd name="T4" fmla="*/ 35 w 85"/>
                <a:gd name="T5" fmla="*/ 5 h 155"/>
                <a:gd name="T6" fmla="*/ 4 w 85"/>
                <a:gd name="T7" fmla="*/ 42 h 155"/>
                <a:gd name="T8" fmla="*/ 8 w 85"/>
                <a:gd name="T9" fmla="*/ 51 h 155"/>
                <a:gd name="T10" fmla="*/ 19 w 85"/>
                <a:gd name="T11" fmla="*/ 51 h 155"/>
                <a:gd name="T12" fmla="*/ 19 w 85"/>
                <a:gd name="T13" fmla="*/ 148 h 155"/>
                <a:gd name="T14" fmla="*/ 26 w 85"/>
                <a:gd name="T15" fmla="*/ 155 h 155"/>
                <a:gd name="T16" fmla="*/ 58 w 85"/>
                <a:gd name="T17" fmla="*/ 155 h 155"/>
                <a:gd name="T18" fmla="*/ 65 w 85"/>
                <a:gd name="T19" fmla="*/ 148 h 155"/>
                <a:gd name="T20" fmla="*/ 65 w 85"/>
                <a:gd name="T21" fmla="*/ 51 h 155"/>
                <a:gd name="T22" fmla="*/ 76 w 85"/>
                <a:gd name="T23" fmla="*/ 51 h 155"/>
                <a:gd name="T24" fmla="*/ 81 w 85"/>
                <a:gd name="T25" fmla="*/ 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5">
                  <a:moveTo>
                    <a:pt x="81" y="4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46" y="0"/>
                    <a:pt x="39" y="0"/>
                    <a:pt x="35" y="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7"/>
                    <a:pt x="2" y="51"/>
                    <a:pt x="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9" y="152"/>
                    <a:pt x="22" y="155"/>
                    <a:pt x="26" y="155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62" y="155"/>
                    <a:pt x="65" y="152"/>
                    <a:pt x="65" y="1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83" y="51"/>
                    <a:pt x="85" y="47"/>
                    <a:pt x="8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090C1F26-207F-4B42-AB57-0C70C2057979}"/>
              </a:ext>
            </a:extLst>
          </p:cNvPr>
          <p:cNvSpPr/>
          <p:nvPr/>
        </p:nvSpPr>
        <p:spPr>
          <a:xfrm>
            <a:off x="723188" y="2162983"/>
            <a:ext cx="1607729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Desarrollo de capacidades humanas – técnicas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EEE59777-91C3-460A-932F-73BE569E0F9D}"/>
              </a:ext>
            </a:extLst>
          </p:cNvPr>
          <p:cNvSpPr/>
          <p:nvPr/>
        </p:nvSpPr>
        <p:spPr>
          <a:xfrm>
            <a:off x="3214337" y="1977765"/>
            <a:ext cx="1431621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Desarrollo de capacidades sociales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963807A0-448A-4FB0-8DA7-E9A31425C166}"/>
              </a:ext>
            </a:extLst>
          </p:cNvPr>
          <p:cNvSpPr/>
          <p:nvPr/>
        </p:nvSpPr>
        <p:spPr>
          <a:xfrm>
            <a:off x="5666228" y="1766087"/>
            <a:ext cx="1334456" cy="67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Acceso a la información y uso de las TIC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52FF4992-49B2-4C88-9215-FE746C8E7C19}"/>
              </a:ext>
            </a:extLst>
          </p:cNvPr>
          <p:cNvSpPr/>
          <p:nvPr/>
        </p:nvSpPr>
        <p:spPr>
          <a:xfrm>
            <a:off x="8060804" y="1713170"/>
            <a:ext cx="1294610" cy="50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Sostenibilidad ambiental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D2B4BD68-3197-4607-9151-72D0A3326AC1}"/>
              </a:ext>
            </a:extLst>
          </p:cNvPr>
          <p:cNvSpPr/>
          <p:nvPr/>
        </p:nvSpPr>
        <p:spPr>
          <a:xfrm>
            <a:off x="10157411" y="1445403"/>
            <a:ext cx="2024007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Habilidades para la participación política en instancias para tal fin</a:t>
            </a:r>
            <a:endParaRPr lang="es-ES" sz="1400" dirty="0">
              <a:solidFill>
                <a:schemeClr val="bg1"/>
              </a:solidFill>
            </a:endParaRPr>
          </a:p>
        </p:txBody>
      </p:sp>
      <p:grpSp>
        <p:nvGrpSpPr>
          <p:cNvPr id="35" name="Group 37">
            <a:extLst>
              <a:ext uri="{FF2B5EF4-FFF2-40B4-BE49-F238E27FC236}">
                <a16:creationId xmlns="" xmlns:a16="http://schemas.microsoft.com/office/drawing/2014/main" id="{D23B466F-71B6-4204-9A02-EBC1F5D91A72}"/>
              </a:ext>
            </a:extLst>
          </p:cNvPr>
          <p:cNvGrpSpPr/>
          <p:nvPr/>
        </p:nvGrpSpPr>
        <p:grpSpPr>
          <a:xfrm>
            <a:off x="2609059" y="2118695"/>
            <a:ext cx="431843" cy="414721"/>
            <a:chOff x="2659063" y="4224338"/>
            <a:chExt cx="360363" cy="346075"/>
          </a:xfrm>
          <a:solidFill>
            <a:srgbClr val="FFFFFF"/>
          </a:solidFill>
        </p:grpSpPr>
        <p:sp>
          <p:nvSpPr>
            <p:cNvPr id="36" name="Freeform 10">
              <a:extLst>
                <a:ext uri="{FF2B5EF4-FFF2-40B4-BE49-F238E27FC236}">
                  <a16:creationId xmlns="" xmlns:a16="http://schemas.microsoft.com/office/drawing/2014/main" id="{0BA4CC1F-F167-455D-82BE-C8E24A6AB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="" xmlns:a16="http://schemas.microsoft.com/office/drawing/2014/main" id="{738E528D-42EA-4791-8713-C563D4719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sp>
        <p:nvSpPr>
          <p:cNvPr id="38" name="Freeform 128">
            <a:extLst>
              <a:ext uri="{FF2B5EF4-FFF2-40B4-BE49-F238E27FC236}">
                <a16:creationId xmlns="" xmlns:a16="http://schemas.microsoft.com/office/drawing/2014/main" id="{6EC5DD4B-7163-4FB1-8B90-CF8FBB118945}"/>
              </a:ext>
            </a:extLst>
          </p:cNvPr>
          <p:cNvSpPr>
            <a:spLocks noEditPoints="1"/>
          </p:cNvSpPr>
          <p:nvPr/>
        </p:nvSpPr>
        <p:spPr bwMode="auto">
          <a:xfrm>
            <a:off x="5121306" y="1922090"/>
            <a:ext cx="391560" cy="426110"/>
          </a:xfrm>
          <a:custGeom>
            <a:avLst/>
            <a:gdLst>
              <a:gd name="T0" fmla="*/ 93 w 96"/>
              <a:gd name="T1" fmla="*/ 58 h 104"/>
              <a:gd name="T2" fmla="*/ 94 w 96"/>
              <a:gd name="T3" fmla="*/ 62 h 104"/>
              <a:gd name="T4" fmla="*/ 91 w 96"/>
              <a:gd name="T5" fmla="*/ 71 h 104"/>
              <a:gd name="T6" fmla="*/ 91 w 96"/>
              <a:gd name="T7" fmla="*/ 74 h 104"/>
              <a:gd name="T8" fmla="*/ 88 w 96"/>
              <a:gd name="T9" fmla="*/ 85 h 104"/>
              <a:gd name="T10" fmla="*/ 68 w 96"/>
              <a:gd name="T11" fmla="*/ 104 h 104"/>
              <a:gd name="T12" fmla="*/ 66 w 96"/>
              <a:gd name="T13" fmla="*/ 104 h 104"/>
              <a:gd name="T14" fmla="*/ 60 w 96"/>
              <a:gd name="T15" fmla="*/ 104 h 104"/>
              <a:gd name="T16" fmla="*/ 35 w 96"/>
              <a:gd name="T17" fmla="*/ 98 h 104"/>
              <a:gd name="T18" fmla="*/ 26 w 96"/>
              <a:gd name="T19" fmla="*/ 96 h 104"/>
              <a:gd name="T20" fmla="*/ 8 w 96"/>
              <a:gd name="T21" fmla="*/ 96 h 104"/>
              <a:gd name="T22" fmla="*/ 0 w 96"/>
              <a:gd name="T23" fmla="*/ 88 h 104"/>
              <a:gd name="T24" fmla="*/ 0 w 96"/>
              <a:gd name="T25" fmla="*/ 48 h 104"/>
              <a:gd name="T26" fmla="*/ 8 w 96"/>
              <a:gd name="T27" fmla="*/ 40 h 104"/>
              <a:gd name="T28" fmla="*/ 25 w 96"/>
              <a:gd name="T29" fmla="*/ 40 h 104"/>
              <a:gd name="T30" fmla="*/ 34 w 96"/>
              <a:gd name="T31" fmla="*/ 30 h 104"/>
              <a:gd name="T32" fmla="*/ 41 w 96"/>
              <a:gd name="T33" fmla="*/ 22 h 104"/>
              <a:gd name="T34" fmla="*/ 49 w 96"/>
              <a:gd name="T35" fmla="*/ 2 h 104"/>
              <a:gd name="T36" fmla="*/ 54 w 96"/>
              <a:gd name="T37" fmla="*/ 0 h 104"/>
              <a:gd name="T38" fmla="*/ 70 w 96"/>
              <a:gd name="T39" fmla="*/ 8 h 104"/>
              <a:gd name="T40" fmla="*/ 72 w 96"/>
              <a:gd name="T41" fmla="*/ 20 h 104"/>
              <a:gd name="T42" fmla="*/ 69 w 96"/>
              <a:gd name="T43" fmla="*/ 32 h 104"/>
              <a:gd name="T44" fmla="*/ 80 w 96"/>
              <a:gd name="T45" fmla="*/ 32 h 104"/>
              <a:gd name="T46" fmla="*/ 96 w 96"/>
              <a:gd name="T47" fmla="*/ 48 h 104"/>
              <a:gd name="T48" fmla="*/ 93 w 96"/>
              <a:gd name="T49" fmla="*/ 58 h 104"/>
              <a:gd name="T50" fmla="*/ 12 w 96"/>
              <a:gd name="T51" fmla="*/ 80 h 104"/>
              <a:gd name="T52" fmla="*/ 8 w 96"/>
              <a:gd name="T53" fmla="*/ 84 h 104"/>
              <a:gd name="T54" fmla="*/ 12 w 96"/>
              <a:gd name="T55" fmla="*/ 88 h 104"/>
              <a:gd name="T56" fmla="*/ 16 w 96"/>
              <a:gd name="T57" fmla="*/ 84 h 104"/>
              <a:gd name="T58" fmla="*/ 12 w 96"/>
              <a:gd name="T59" fmla="*/ 80 h 104"/>
              <a:gd name="T60" fmla="*/ 80 w 96"/>
              <a:gd name="T61" fmla="*/ 40 h 104"/>
              <a:gd name="T62" fmla="*/ 58 w 96"/>
              <a:gd name="T63" fmla="*/ 40 h 104"/>
              <a:gd name="T64" fmla="*/ 64 w 96"/>
              <a:gd name="T65" fmla="*/ 20 h 104"/>
              <a:gd name="T66" fmla="*/ 54 w 96"/>
              <a:gd name="T67" fmla="*/ 8 h 104"/>
              <a:gd name="T68" fmla="*/ 46 w 96"/>
              <a:gd name="T69" fmla="*/ 28 h 104"/>
              <a:gd name="T70" fmla="*/ 41 w 96"/>
              <a:gd name="T71" fmla="*/ 34 h 104"/>
              <a:gd name="T72" fmla="*/ 26 w 96"/>
              <a:gd name="T73" fmla="*/ 48 h 104"/>
              <a:gd name="T74" fmla="*/ 24 w 96"/>
              <a:gd name="T75" fmla="*/ 48 h 104"/>
              <a:gd name="T76" fmla="*/ 24 w 96"/>
              <a:gd name="T77" fmla="*/ 88 h 104"/>
              <a:gd name="T78" fmla="*/ 26 w 96"/>
              <a:gd name="T79" fmla="*/ 88 h 104"/>
              <a:gd name="T80" fmla="*/ 39 w 96"/>
              <a:gd name="T81" fmla="*/ 91 h 104"/>
              <a:gd name="T82" fmla="*/ 60 w 96"/>
              <a:gd name="T83" fmla="*/ 96 h 104"/>
              <a:gd name="T84" fmla="*/ 68 w 96"/>
              <a:gd name="T85" fmla="*/ 96 h 104"/>
              <a:gd name="T86" fmla="*/ 80 w 96"/>
              <a:gd name="T87" fmla="*/ 86 h 104"/>
              <a:gd name="T88" fmla="*/ 79 w 96"/>
              <a:gd name="T89" fmla="*/ 82 h 104"/>
              <a:gd name="T90" fmla="*/ 83 w 96"/>
              <a:gd name="T91" fmla="*/ 74 h 104"/>
              <a:gd name="T92" fmla="*/ 82 w 96"/>
              <a:gd name="T93" fmla="*/ 70 h 104"/>
              <a:gd name="T94" fmla="*/ 86 w 96"/>
              <a:gd name="T95" fmla="*/ 62 h 104"/>
              <a:gd name="T96" fmla="*/ 83 w 96"/>
              <a:gd name="T97" fmla="*/ 56 h 104"/>
              <a:gd name="T98" fmla="*/ 88 w 96"/>
              <a:gd name="T99" fmla="*/ 48 h 104"/>
              <a:gd name="T100" fmla="*/ 80 w 96"/>
              <a:gd name="T101" fmla="*/ 4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" h="104">
                <a:moveTo>
                  <a:pt x="93" y="58"/>
                </a:moveTo>
                <a:cubicBezTo>
                  <a:pt x="93" y="59"/>
                  <a:pt x="94" y="61"/>
                  <a:pt x="94" y="62"/>
                </a:cubicBezTo>
                <a:cubicBezTo>
                  <a:pt x="94" y="66"/>
                  <a:pt x="93" y="69"/>
                  <a:pt x="91" y="71"/>
                </a:cubicBezTo>
                <a:cubicBezTo>
                  <a:pt x="91" y="72"/>
                  <a:pt x="91" y="73"/>
                  <a:pt x="91" y="74"/>
                </a:cubicBezTo>
                <a:cubicBezTo>
                  <a:pt x="91" y="78"/>
                  <a:pt x="90" y="82"/>
                  <a:pt x="88" y="85"/>
                </a:cubicBezTo>
                <a:cubicBezTo>
                  <a:pt x="88" y="97"/>
                  <a:pt x="80" y="104"/>
                  <a:pt x="68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1" y="104"/>
                  <a:pt x="43" y="101"/>
                  <a:pt x="35" y="98"/>
                </a:cubicBezTo>
                <a:cubicBezTo>
                  <a:pt x="33" y="98"/>
                  <a:pt x="28" y="96"/>
                  <a:pt x="26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2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4" y="40"/>
                  <a:pt x="8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8" y="38"/>
                  <a:pt x="32" y="33"/>
                  <a:pt x="34" y="30"/>
                </a:cubicBezTo>
                <a:cubicBezTo>
                  <a:pt x="36" y="28"/>
                  <a:pt x="38" y="25"/>
                  <a:pt x="41" y="22"/>
                </a:cubicBezTo>
                <a:cubicBezTo>
                  <a:pt x="44" y="18"/>
                  <a:pt x="42" y="8"/>
                  <a:pt x="49" y="2"/>
                </a:cubicBezTo>
                <a:cubicBezTo>
                  <a:pt x="50" y="1"/>
                  <a:pt x="52" y="0"/>
                  <a:pt x="54" y="0"/>
                </a:cubicBezTo>
                <a:cubicBezTo>
                  <a:pt x="61" y="0"/>
                  <a:pt x="67" y="2"/>
                  <a:pt x="70" y="8"/>
                </a:cubicBezTo>
                <a:cubicBezTo>
                  <a:pt x="72" y="12"/>
                  <a:pt x="72" y="16"/>
                  <a:pt x="72" y="20"/>
                </a:cubicBezTo>
                <a:cubicBezTo>
                  <a:pt x="72" y="24"/>
                  <a:pt x="71" y="28"/>
                  <a:pt x="69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9" y="32"/>
                  <a:pt x="96" y="39"/>
                  <a:pt x="96" y="48"/>
                </a:cubicBezTo>
                <a:cubicBezTo>
                  <a:pt x="96" y="52"/>
                  <a:pt x="95" y="55"/>
                  <a:pt x="93" y="58"/>
                </a:cubicBezTo>
                <a:close/>
                <a:moveTo>
                  <a:pt x="12" y="80"/>
                </a:moveTo>
                <a:cubicBezTo>
                  <a:pt x="10" y="80"/>
                  <a:pt x="8" y="82"/>
                  <a:pt x="8" y="84"/>
                </a:cubicBezTo>
                <a:cubicBezTo>
                  <a:pt x="8" y="86"/>
                  <a:pt x="10" y="88"/>
                  <a:pt x="12" y="88"/>
                </a:cubicBezTo>
                <a:cubicBezTo>
                  <a:pt x="14" y="88"/>
                  <a:pt x="16" y="86"/>
                  <a:pt x="16" y="84"/>
                </a:cubicBezTo>
                <a:cubicBezTo>
                  <a:pt x="16" y="82"/>
                  <a:pt x="14" y="80"/>
                  <a:pt x="12" y="80"/>
                </a:cubicBezTo>
                <a:close/>
                <a:moveTo>
                  <a:pt x="80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33"/>
                  <a:pt x="64" y="27"/>
                  <a:pt x="64" y="20"/>
                </a:cubicBezTo>
                <a:cubicBezTo>
                  <a:pt x="64" y="13"/>
                  <a:pt x="63" y="8"/>
                  <a:pt x="54" y="8"/>
                </a:cubicBezTo>
                <a:cubicBezTo>
                  <a:pt x="50" y="12"/>
                  <a:pt x="52" y="22"/>
                  <a:pt x="46" y="28"/>
                </a:cubicBezTo>
                <a:cubicBezTo>
                  <a:pt x="44" y="30"/>
                  <a:pt x="43" y="32"/>
                  <a:pt x="41" y="34"/>
                </a:cubicBezTo>
                <a:cubicBezTo>
                  <a:pt x="39" y="37"/>
                  <a:pt x="31" y="48"/>
                  <a:pt x="2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88"/>
                  <a:pt x="24" y="88"/>
                  <a:pt x="24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30" y="88"/>
                  <a:pt x="35" y="90"/>
                  <a:pt x="39" y="91"/>
                </a:cubicBezTo>
                <a:cubicBezTo>
                  <a:pt x="46" y="94"/>
                  <a:pt x="53" y="96"/>
                  <a:pt x="60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75" y="96"/>
                  <a:pt x="80" y="93"/>
                  <a:pt x="80" y="86"/>
                </a:cubicBezTo>
                <a:cubicBezTo>
                  <a:pt x="80" y="84"/>
                  <a:pt x="80" y="83"/>
                  <a:pt x="79" y="82"/>
                </a:cubicBezTo>
                <a:cubicBezTo>
                  <a:pt x="82" y="81"/>
                  <a:pt x="83" y="77"/>
                  <a:pt x="83" y="74"/>
                </a:cubicBezTo>
                <a:cubicBezTo>
                  <a:pt x="83" y="73"/>
                  <a:pt x="83" y="71"/>
                  <a:pt x="82" y="70"/>
                </a:cubicBezTo>
                <a:cubicBezTo>
                  <a:pt x="84" y="68"/>
                  <a:pt x="86" y="65"/>
                  <a:pt x="86" y="62"/>
                </a:cubicBezTo>
                <a:cubicBezTo>
                  <a:pt x="86" y="60"/>
                  <a:pt x="85" y="57"/>
                  <a:pt x="83" y="56"/>
                </a:cubicBezTo>
                <a:cubicBezTo>
                  <a:pt x="86" y="56"/>
                  <a:pt x="88" y="50"/>
                  <a:pt x="88" y="48"/>
                </a:cubicBezTo>
                <a:cubicBezTo>
                  <a:pt x="88" y="44"/>
                  <a:pt x="84" y="40"/>
                  <a:pt x="80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39" name="Freeform 56">
            <a:extLst>
              <a:ext uri="{FF2B5EF4-FFF2-40B4-BE49-F238E27FC236}">
                <a16:creationId xmlns="" xmlns:a16="http://schemas.microsoft.com/office/drawing/2014/main" id="{43B6B2C6-15EB-42D0-8DAB-867CECE1A32D}"/>
              </a:ext>
            </a:extLst>
          </p:cNvPr>
          <p:cNvSpPr>
            <a:spLocks noEditPoints="1"/>
          </p:cNvSpPr>
          <p:nvPr/>
        </p:nvSpPr>
        <p:spPr bwMode="auto">
          <a:xfrm>
            <a:off x="7609292" y="1703495"/>
            <a:ext cx="357097" cy="526024"/>
          </a:xfrm>
          <a:custGeom>
            <a:avLst/>
            <a:gdLst>
              <a:gd name="T0" fmla="*/ 149 w 298"/>
              <a:gd name="T1" fmla="*/ 0 h 438"/>
              <a:gd name="T2" fmla="*/ 0 w 298"/>
              <a:gd name="T3" fmla="*/ 289 h 438"/>
              <a:gd name="T4" fmla="*/ 149 w 298"/>
              <a:gd name="T5" fmla="*/ 438 h 438"/>
              <a:gd name="T6" fmla="*/ 298 w 298"/>
              <a:gd name="T7" fmla="*/ 289 h 438"/>
              <a:gd name="T8" fmla="*/ 149 w 298"/>
              <a:gd name="T9" fmla="*/ 0 h 438"/>
              <a:gd name="T10" fmla="*/ 88 w 298"/>
              <a:gd name="T11" fmla="*/ 225 h 438"/>
              <a:gd name="T12" fmla="*/ 208 w 298"/>
              <a:gd name="T13" fmla="*/ 216 h 438"/>
              <a:gd name="T14" fmla="*/ 226 w 298"/>
              <a:gd name="T15" fmla="*/ 199 h 438"/>
              <a:gd name="T16" fmla="*/ 237 w 298"/>
              <a:gd name="T17" fmla="*/ 203 h 438"/>
              <a:gd name="T18" fmla="*/ 237 w 298"/>
              <a:gd name="T19" fmla="*/ 263 h 438"/>
              <a:gd name="T20" fmla="*/ 233 w 298"/>
              <a:gd name="T21" fmla="*/ 267 h 438"/>
              <a:gd name="T22" fmla="*/ 225 w 298"/>
              <a:gd name="T23" fmla="*/ 267 h 438"/>
              <a:gd name="T24" fmla="*/ 221 w 298"/>
              <a:gd name="T25" fmla="*/ 267 h 438"/>
              <a:gd name="T26" fmla="*/ 217 w 298"/>
              <a:gd name="T27" fmla="*/ 267 h 438"/>
              <a:gd name="T28" fmla="*/ 173 w 298"/>
              <a:gd name="T29" fmla="*/ 267 h 438"/>
              <a:gd name="T30" fmla="*/ 168 w 298"/>
              <a:gd name="T31" fmla="*/ 255 h 438"/>
              <a:gd name="T32" fmla="*/ 186 w 298"/>
              <a:gd name="T33" fmla="*/ 238 h 438"/>
              <a:gd name="T34" fmla="*/ 110 w 298"/>
              <a:gd name="T35" fmla="*/ 247 h 438"/>
              <a:gd name="T36" fmla="*/ 92 w 298"/>
              <a:gd name="T37" fmla="*/ 294 h 438"/>
              <a:gd name="T38" fmla="*/ 61 w 298"/>
              <a:gd name="T39" fmla="*/ 294 h 438"/>
              <a:gd name="T40" fmla="*/ 88 w 298"/>
              <a:gd name="T41" fmla="*/ 225 h 438"/>
              <a:gd name="T42" fmla="*/ 217 w 298"/>
              <a:gd name="T43" fmla="*/ 354 h 438"/>
              <a:gd name="T44" fmla="*/ 97 w 298"/>
              <a:gd name="T45" fmla="*/ 363 h 438"/>
              <a:gd name="T46" fmla="*/ 79 w 298"/>
              <a:gd name="T47" fmla="*/ 380 h 438"/>
              <a:gd name="T48" fmla="*/ 68 w 298"/>
              <a:gd name="T49" fmla="*/ 375 h 438"/>
              <a:gd name="T50" fmla="*/ 68 w 298"/>
              <a:gd name="T51" fmla="*/ 315 h 438"/>
              <a:gd name="T52" fmla="*/ 72 w 298"/>
              <a:gd name="T53" fmla="*/ 311 h 438"/>
              <a:gd name="T54" fmla="*/ 80 w 298"/>
              <a:gd name="T55" fmla="*/ 311 h 438"/>
              <a:gd name="T56" fmla="*/ 84 w 298"/>
              <a:gd name="T57" fmla="*/ 311 h 438"/>
              <a:gd name="T58" fmla="*/ 89 w 298"/>
              <a:gd name="T59" fmla="*/ 311 h 438"/>
              <a:gd name="T60" fmla="*/ 132 w 298"/>
              <a:gd name="T61" fmla="*/ 311 h 438"/>
              <a:gd name="T62" fmla="*/ 137 w 298"/>
              <a:gd name="T63" fmla="*/ 323 h 438"/>
              <a:gd name="T64" fmla="*/ 119 w 298"/>
              <a:gd name="T65" fmla="*/ 341 h 438"/>
              <a:gd name="T66" fmla="*/ 195 w 298"/>
              <a:gd name="T67" fmla="*/ 332 h 438"/>
              <a:gd name="T68" fmla="*/ 213 w 298"/>
              <a:gd name="T69" fmla="*/ 284 h 438"/>
              <a:gd name="T70" fmla="*/ 213 w 298"/>
              <a:gd name="T71" fmla="*/ 284 h 438"/>
              <a:gd name="T72" fmla="*/ 213 w 298"/>
              <a:gd name="T73" fmla="*/ 284 h 438"/>
              <a:gd name="T74" fmla="*/ 213 w 298"/>
              <a:gd name="T75" fmla="*/ 284 h 438"/>
              <a:gd name="T76" fmla="*/ 244 w 298"/>
              <a:gd name="T77" fmla="*/ 284 h 438"/>
              <a:gd name="T78" fmla="*/ 217 w 298"/>
              <a:gd name="T79" fmla="*/ 35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8" h="438">
                <a:moveTo>
                  <a:pt x="149" y="0"/>
                </a:moveTo>
                <a:cubicBezTo>
                  <a:pt x="149" y="0"/>
                  <a:pt x="0" y="206"/>
                  <a:pt x="0" y="289"/>
                </a:cubicBezTo>
                <a:cubicBezTo>
                  <a:pt x="0" y="371"/>
                  <a:pt x="67" y="438"/>
                  <a:pt x="149" y="438"/>
                </a:cubicBezTo>
                <a:cubicBezTo>
                  <a:pt x="232" y="438"/>
                  <a:pt x="298" y="371"/>
                  <a:pt x="298" y="289"/>
                </a:cubicBezTo>
                <a:cubicBezTo>
                  <a:pt x="298" y="206"/>
                  <a:pt x="149" y="0"/>
                  <a:pt x="149" y="0"/>
                </a:cubicBezTo>
                <a:close/>
                <a:moveTo>
                  <a:pt x="88" y="225"/>
                </a:moveTo>
                <a:cubicBezTo>
                  <a:pt x="121" y="192"/>
                  <a:pt x="172" y="189"/>
                  <a:pt x="208" y="216"/>
                </a:cubicBezTo>
                <a:cubicBezTo>
                  <a:pt x="215" y="209"/>
                  <a:pt x="226" y="199"/>
                  <a:pt x="226" y="199"/>
                </a:cubicBezTo>
                <a:cubicBezTo>
                  <a:pt x="232" y="193"/>
                  <a:pt x="238" y="198"/>
                  <a:pt x="237" y="203"/>
                </a:cubicBezTo>
                <a:cubicBezTo>
                  <a:pt x="237" y="263"/>
                  <a:pt x="237" y="263"/>
                  <a:pt x="237" y="263"/>
                </a:cubicBezTo>
                <a:cubicBezTo>
                  <a:pt x="237" y="265"/>
                  <a:pt x="236" y="267"/>
                  <a:pt x="233" y="267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23" y="267"/>
                  <a:pt x="221" y="267"/>
                  <a:pt x="221" y="267"/>
                </a:cubicBezTo>
                <a:cubicBezTo>
                  <a:pt x="221" y="267"/>
                  <a:pt x="219" y="267"/>
                  <a:pt x="217" y="267"/>
                </a:cubicBezTo>
                <a:cubicBezTo>
                  <a:pt x="173" y="267"/>
                  <a:pt x="173" y="267"/>
                  <a:pt x="173" y="267"/>
                </a:cubicBezTo>
                <a:cubicBezTo>
                  <a:pt x="169" y="267"/>
                  <a:pt x="162" y="263"/>
                  <a:pt x="168" y="255"/>
                </a:cubicBezTo>
                <a:cubicBezTo>
                  <a:pt x="168" y="255"/>
                  <a:pt x="178" y="246"/>
                  <a:pt x="186" y="238"/>
                </a:cubicBezTo>
                <a:cubicBezTo>
                  <a:pt x="162" y="223"/>
                  <a:pt x="131" y="226"/>
                  <a:pt x="110" y="247"/>
                </a:cubicBezTo>
                <a:cubicBezTo>
                  <a:pt x="97" y="260"/>
                  <a:pt x="91" y="277"/>
                  <a:pt x="92" y="294"/>
                </a:cubicBezTo>
                <a:cubicBezTo>
                  <a:pt x="61" y="294"/>
                  <a:pt x="61" y="294"/>
                  <a:pt x="61" y="294"/>
                </a:cubicBezTo>
                <a:cubicBezTo>
                  <a:pt x="60" y="269"/>
                  <a:pt x="69" y="244"/>
                  <a:pt x="88" y="225"/>
                </a:cubicBezTo>
                <a:close/>
                <a:moveTo>
                  <a:pt x="217" y="354"/>
                </a:moveTo>
                <a:cubicBezTo>
                  <a:pt x="184" y="386"/>
                  <a:pt x="133" y="389"/>
                  <a:pt x="97" y="363"/>
                </a:cubicBezTo>
                <a:cubicBezTo>
                  <a:pt x="90" y="370"/>
                  <a:pt x="79" y="380"/>
                  <a:pt x="79" y="380"/>
                </a:cubicBezTo>
                <a:cubicBezTo>
                  <a:pt x="73" y="386"/>
                  <a:pt x="67" y="381"/>
                  <a:pt x="68" y="375"/>
                </a:cubicBezTo>
                <a:cubicBezTo>
                  <a:pt x="68" y="315"/>
                  <a:pt x="68" y="315"/>
                  <a:pt x="68" y="315"/>
                </a:cubicBezTo>
                <a:cubicBezTo>
                  <a:pt x="68" y="313"/>
                  <a:pt x="69" y="311"/>
                  <a:pt x="72" y="311"/>
                </a:cubicBezTo>
                <a:cubicBezTo>
                  <a:pt x="80" y="311"/>
                  <a:pt x="80" y="311"/>
                  <a:pt x="80" y="311"/>
                </a:cubicBezTo>
                <a:cubicBezTo>
                  <a:pt x="82" y="311"/>
                  <a:pt x="84" y="311"/>
                  <a:pt x="84" y="311"/>
                </a:cubicBezTo>
                <a:cubicBezTo>
                  <a:pt x="84" y="311"/>
                  <a:pt x="86" y="311"/>
                  <a:pt x="89" y="311"/>
                </a:cubicBezTo>
                <a:cubicBezTo>
                  <a:pt x="132" y="311"/>
                  <a:pt x="132" y="311"/>
                  <a:pt x="132" y="311"/>
                </a:cubicBezTo>
                <a:cubicBezTo>
                  <a:pt x="136" y="311"/>
                  <a:pt x="143" y="316"/>
                  <a:pt x="137" y="323"/>
                </a:cubicBezTo>
                <a:cubicBezTo>
                  <a:pt x="137" y="323"/>
                  <a:pt x="127" y="333"/>
                  <a:pt x="119" y="341"/>
                </a:cubicBezTo>
                <a:cubicBezTo>
                  <a:pt x="143" y="355"/>
                  <a:pt x="174" y="352"/>
                  <a:pt x="195" y="332"/>
                </a:cubicBezTo>
                <a:cubicBezTo>
                  <a:pt x="208" y="319"/>
                  <a:pt x="214" y="301"/>
                  <a:pt x="213" y="284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44" y="284"/>
                  <a:pt x="244" y="284"/>
                  <a:pt x="244" y="284"/>
                </a:cubicBezTo>
                <a:cubicBezTo>
                  <a:pt x="245" y="309"/>
                  <a:pt x="236" y="334"/>
                  <a:pt x="217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0" name="Freeform 67">
            <a:extLst>
              <a:ext uri="{FF2B5EF4-FFF2-40B4-BE49-F238E27FC236}">
                <a16:creationId xmlns="" xmlns:a16="http://schemas.microsoft.com/office/drawing/2014/main" id="{CA410331-331F-4BE4-9190-E79B279FC840}"/>
              </a:ext>
            </a:extLst>
          </p:cNvPr>
          <p:cNvSpPr>
            <a:spLocks noEditPoints="1"/>
          </p:cNvSpPr>
          <p:nvPr/>
        </p:nvSpPr>
        <p:spPr bwMode="auto">
          <a:xfrm>
            <a:off x="9693685" y="1589193"/>
            <a:ext cx="457717" cy="428261"/>
          </a:xfrm>
          <a:custGeom>
            <a:avLst/>
            <a:gdLst>
              <a:gd name="T0" fmla="*/ 22 w 199"/>
              <a:gd name="T1" fmla="*/ 84 h 186"/>
              <a:gd name="T2" fmla="*/ 10 w 199"/>
              <a:gd name="T3" fmla="*/ 69 h 186"/>
              <a:gd name="T4" fmla="*/ 60 w 199"/>
              <a:gd name="T5" fmla="*/ 0 h 186"/>
              <a:gd name="T6" fmla="*/ 71 w 199"/>
              <a:gd name="T7" fmla="*/ 37 h 186"/>
              <a:gd name="T8" fmla="*/ 38 w 199"/>
              <a:gd name="T9" fmla="*/ 82 h 186"/>
              <a:gd name="T10" fmla="*/ 49 w 199"/>
              <a:gd name="T11" fmla="*/ 101 h 186"/>
              <a:gd name="T12" fmla="*/ 39 w 199"/>
              <a:gd name="T13" fmla="*/ 111 h 186"/>
              <a:gd name="T14" fmla="*/ 32 w 199"/>
              <a:gd name="T15" fmla="*/ 92 h 186"/>
              <a:gd name="T16" fmla="*/ 128 w 199"/>
              <a:gd name="T17" fmla="*/ 82 h 186"/>
              <a:gd name="T18" fmla="*/ 68 w 199"/>
              <a:gd name="T19" fmla="*/ 97 h 186"/>
              <a:gd name="T20" fmla="*/ 71 w 199"/>
              <a:gd name="T21" fmla="*/ 101 h 186"/>
              <a:gd name="T22" fmla="*/ 81 w 199"/>
              <a:gd name="T23" fmla="*/ 120 h 186"/>
              <a:gd name="T24" fmla="*/ 100 w 199"/>
              <a:gd name="T25" fmla="*/ 130 h 186"/>
              <a:gd name="T26" fmla="*/ 119 w 199"/>
              <a:gd name="T27" fmla="*/ 140 h 186"/>
              <a:gd name="T28" fmla="*/ 103 w 199"/>
              <a:gd name="T29" fmla="*/ 178 h 186"/>
              <a:gd name="T30" fmla="*/ 124 w 199"/>
              <a:gd name="T31" fmla="*/ 170 h 186"/>
              <a:gd name="T32" fmla="*/ 143 w 199"/>
              <a:gd name="T33" fmla="*/ 160 h 186"/>
              <a:gd name="T34" fmla="*/ 159 w 199"/>
              <a:gd name="T35" fmla="*/ 143 h 186"/>
              <a:gd name="T36" fmla="*/ 168 w 199"/>
              <a:gd name="T37" fmla="*/ 122 h 186"/>
              <a:gd name="T38" fmla="*/ 116 w 199"/>
              <a:gd name="T39" fmla="*/ 143 h 186"/>
              <a:gd name="T40" fmla="*/ 94 w 199"/>
              <a:gd name="T41" fmla="*/ 150 h 186"/>
              <a:gd name="T42" fmla="*/ 80 w 199"/>
              <a:gd name="T43" fmla="*/ 135 h 186"/>
              <a:gd name="T44" fmla="*/ 77 w 199"/>
              <a:gd name="T45" fmla="*/ 123 h 186"/>
              <a:gd name="T46" fmla="*/ 65 w 199"/>
              <a:gd name="T47" fmla="*/ 121 h 186"/>
              <a:gd name="T48" fmla="*/ 51 w 199"/>
              <a:gd name="T49" fmla="*/ 106 h 186"/>
              <a:gd name="T50" fmla="*/ 29 w 199"/>
              <a:gd name="T51" fmla="*/ 143 h 186"/>
              <a:gd name="T52" fmla="*/ 41 w 199"/>
              <a:gd name="T53" fmla="*/ 145 h 186"/>
              <a:gd name="T54" fmla="*/ 55 w 199"/>
              <a:gd name="T55" fmla="*/ 160 h 186"/>
              <a:gd name="T56" fmla="*/ 58 w 199"/>
              <a:gd name="T57" fmla="*/ 172 h 186"/>
              <a:gd name="T58" fmla="*/ 79 w 199"/>
              <a:gd name="T59" fmla="*/ 165 h 186"/>
              <a:gd name="T60" fmla="*/ 94 w 199"/>
              <a:gd name="T61" fmla="*/ 180 h 186"/>
              <a:gd name="T62" fmla="*/ 116 w 199"/>
              <a:gd name="T63" fmla="*/ 143 h 186"/>
              <a:gd name="T64" fmla="*/ 119 w 199"/>
              <a:gd name="T65" fmla="*/ 23 h 186"/>
              <a:gd name="T66" fmla="*/ 59 w 199"/>
              <a:gd name="T67" fmla="*/ 54 h 186"/>
              <a:gd name="T68" fmla="*/ 64 w 199"/>
              <a:gd name="T69" fmla="*/ 92 h 186"/>
              <a:gd name="T70" fmla="*/ 103 w 199"/>
              <a:gd name="T71" fmla="*/ 80 h 186"/>
              <a:gd name="T72" fmla="*/ 160 w 199"/>
              <a:gd name="T73" fmla="*/ 110 h 186"/>
              <a:gd name="T74" fmla="*/ 178 w 199"/>
              <a:gd name="T75" fmla="*/ 83 h 186"/>
              <a:gd name="T76" fmla="*/ 142 w 199"/>
              <a:gd name="T77" fmla="*/ 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9" h="186">
                <a:moveTo>
                  <a:pt x="27" y="88"/>
                </a:moveTo>
                <a:cubicBezTo>
                  <a:pt x="25" y="87"/>
                  <a:pt x="23" y="86"/>
                  <a:pt x="22" y="84"/>
                </a:cubicBezTo>
                <a:cubicBezTo>
                  <a:pt x="20" y="82"/>
                  <a:pt x="18" y="80"/>
                  <a:pt x="17" y="78"/>
                </a:cubicBezTo>
                <a:cubicBezTo>
                  <a:pt x="15" y="75"/>
                  <a:pt x="13" y="72"/>
                  <a:pt x="10" y="69"/>
                </a:cubicBezTo>
                <a:cubicBezTo>
                  <a:pt x="0" y="60"/>
                  <a:pt x="0" y="60"/>
                  <a:pt x="0" y="60"/>
                </a:cubicBezTo>
                <a:cubicBezTo>
                  <a:pt x="60" y="0"/>
                  <a:pt x="60" y="0"/>
                  <a:pt x="60" y="0"/>
                </a:cubicBezTo>
                <a:cubicBezTo>
                  <a:pt x="88" y="27"/>
                  <a:pt x="88" y="27"/>
                  <a:pt x="88" y="27"/>
                </a:cubicBezTo>
                <a:cubicBezTo>
                  <a:pt x="84" y="29"/>
                  <a:pt x="77" y="33"/>
                  <a:pt x="71" y="37"/>
                </a:cubicBezTo>
                <a:cubicBezTo>
                  <a:pt x="54" y="48"/>
                  <a:pt x="53" y="50"/>
                  <a:pt x="53" y="53"/>
                </a:cubicBezTo>
                <a:cubicBezTo>
                  <a:pt x="52" y="56"/>
                  <a:pt x="45" y="74"/>
                  <a:pt x="38" y="82"/>
                </a:cubicBezTo>
                <a:cubicBezTo>
                  <a:pt x="36" y="86"/>
                  <a:pt x="35" y="90"/>
                  <a:pt x="37" y="93"/>
                </a:cubicBezTo>
                <a:cubicBezTo>
                  <a:pt x="39" y="97"/>
                  <a:pt x="44" y="100"/>
                  <a:pt x="49" y="101"/>
                </a:cubicBezTo>
                <a:cubicBezTo>
                  <a:pt x="49" y="101"/>
                  <a:pt x="48" y="102"/>
                  <a:pt x="47" y="103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7" y="108"/>
                  <a:pt x="36" y="104"/>
                  <a:pt x="35" y="100"/>
                </a:cubicBezTo>
                <a:cubicBezTo>
                  <a:pt x="34" y="97"/>
                  <a:pt x="33" y="93"/>
                  <a:pt x="32" y="92"/>
                </a:cubicBezTo>
                <a:cubicBezTo>
                  <a:pt x="31" y="90"/>
                  <a:pt x="29" y="89"/>
                  <a:pt x="27" y="88"/>
                </a:cubicBezTo>
                <a:moveTo>
                  <a:pt x="128" y="82"/>
                </a:moveTo>
                <a:cubicBezTo>
                  <a:pt x="106" y="90"/>
                  <a:pt x="88" y="86"/>
                  <a:pt x="83" y="83"/>
                </a:cubicBezTo>
                <a:cubicBezTo>
                  <a:pt x="80" y="87"/>
                  <a:pt x="75" y="92"/>
                  <a:pt x="68" y="97"/>
                </a:cubicBezTo>
                <a:cubicBezTo>
                  <a:pt x="67" y="97"/>
                  <a:pt x="67" y="98"/>
                  <a:pt x="66" y="98"/>
                </a:cubicBezTo>
                <a:cubicBezTo>
                  <a:pt x="68" y="99"/>
                  <a:pt x="69" y="100"/>
                  <a:pt x="71" y="101"/>
                </a:cubicBezTo>
                <a:cubicBezTo>
                  <a:pt x="75" y="105"/>
                  <a:pt x="75" y="111"/>
                  <a:pt x="74" y="116"/>
                </a:cubicBezTo>
                <a:cubicBezTo>
                  <a:pt x="76" y="117"/>
                  <a:pt x="79" y="118"/>
                  <a:pt x="81" y="120"/>
                </a:cubicBezTo>
                <a:cubicBezTo>
                  <a:pt x="82" y="122"/>
                  <a:pt x="84" y="124"/>
                  <a:pt x="84" y="127"/>
                </a:cubicBezTo>
                <a:cubicBezTo>
                  <a:pt x="90" y="125"/>
                  <a:pt x="96" y="126"/>
                  <a:pt x="100" y="130"/>
                </a:cubicBezTo>
                <a:cubicBezTo>
                  <a:pt x="102" y="132"/>
                  <a:pt x="103" y="134"/>
                  <a:pt x="103" y="137"/>
                </a:cubicBezTo>
                <a:cubicBezTo>
                  <a:pt x="109" y="135"/>
                  <a:pt x="115" y="136"/>
                  <a:pt x="119" y="140"/>
                </a:cubicBezTo>
                <a:cubicBezTo>
                  <a:pt x="125" y="146"/>
                  <a:pt x="124" y="156"/>
                  <a:pt x="117" y="163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8" y="183"/>
                  <a:pt x="116" y="184"/>
                  <a:pt x="121" y="179"/>
                </a:cubicBezTo>
                <a:cubicBezTo>
                  <a:pt x="123" y="177"/>
                  <a:pt x="124" y="173"/>
                  <a:pt x="124" y="170"/>
                </a:cubicBezTo>
                <a:cubicBezTo>
                  <a:pt x="129" y="173"/>
                  <a:pt x="136" y="173"/>
                  <a:pt x="140" y="169"/>
                </a:cubicBezTo>
                <a:cubicBezTo>
                  <a:pt x="143" y="167"/>
                  <a:pt x="143" y="163"/>
                  <a:pt x="143" y="160"/>
                </a:cubicBezTo>
                <a:cubicBezTo>
                  <a:pt x="148" y="163"/>
                  <a:pt x="155" y="163"/>
                  <a:pt x="159" y="159"/>
                </a:cubicBezTo>
                <a:cubicBezTo>
                  <a:pt x="163" y="155"/>
                  <a:pt x="163" y="149"/>
                  <a:pt x="159" y="143"/>
                </a:cubicBezTo>
                <a:cubicBezTo>
                  <a:pt x="163" y="144"/>
                  <a:pt x="167" y="143"/>
                  <a:pt x="169" y="140"/>
                </a:cubicBezTo>
                <a:cubicBezTo>
                  <a:pt x="174" y="136"/>
                  <a:pt x="174" y="128"/>
                  <a:pt x="168" y="122"/>
                </a:cubicBezTo>
                <a:lnTo>
                  <a:pt x="128" y="82"/>
                </a:lnTo>
                <a:close/>
                <a:moveTo>
                  <a:pt x="116" y="143"/>
                </a:moveTo>
                <a:cubicBezTo>
                  <a:pt x="112" y="139"/>
                  <a:pt x="104" y="140"/>
                  <a:pt x="99" y="145"/>
                </a:cubicBezTo>
                <a:cubicBezTo>
                  <a:pt x="94" y="150"/>
                  <a:pt x="94" y="150"/>
                  <a:pt x="94" y="150"/>
                </a:cubicBezTo>
                <a:cubicBezTo>
                  <a:pt x="99" y="145"/>
                  <a:pt x="100" y="137"/>
                  <a:pt x="96" y="133"/>
                </a:cubicBezTo>
                <a:cubicBezTo>
                  <a:pt x="92" y="129"/>
                  <a:pt x="85" y="130"/>
                  <a:pt x="80" y="135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80" y="135"/>
                  <a:pt x="81" y="127"/>
                  <a:pt x="77" y="123"/>
                </a:cubicBezTo>
                <a:cubicBezTo>
                  <a:pt x="73" y="119"/>
                  <a:pt x="66" y="120"/>
                  <a:pt x="61" y="125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70" y="116"/>
                  <a:pt x="71" y="108"/>
                  <a:pt x="67" y="104"/>
                </a:cubicBezTo>
                <a:cubicBezTo>
                  <a:pt x="63" y="100"/>
                  <a:pt x="56" y="101"/>
                  <a:pt x="51" y="10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26" y="131"/>
                  <a:pt x="25" y="139"/>
                  <a:pt x="29" y="143"/>
                </a:cubicBezTo>
                <a:cubicBezTo>
                  <a:pt x="32" y="146"/>
                  <a:pt x="38" y="146"/>
                  <a:pt x="43" y="143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36" y="150"/>
                  <a:pt x="35" y="158"/>
                  <a:pt x="39" y="162"/>
                </a:cubicBezTo>
                <a:cubicBezTo>
                  <a:pt x="43" y="166"/>
                  <a:pt x="50" y="165"/>
                  <a:pt x="55" y="160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55" y="160"/>
                  <a:pt x="54" y="168"/>
                  <a:pt x="58" y="172"/>
                </a:cubicBezTo>
                <a:cubicBezTo>
                  <a:pt x="62" y="176"/>
                  <a:pt x="70" y="175"/>
                  <a:pt x="75" y="170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4" y="170"/>
                  <a:pt x="73" y="178"/>
                  <a:pt x="77" y="182"/>
                </a:cubicBezTo>
                <a:cubicBezTo>
                  <a:pt x="81" y="186"/>
                  <a:pt x="89" y="185"/>
                  <a:pt x="94" y="180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19" y="155"/>
                  <a:pt x="120" y="147"/>
                  <a:pt x="116" y="143"/>
                </a:cubicBezTo>
                <a:moveTo>
                  <a:pt x="142" y="1"/>
                </a:moveTo>
                <a:cubicBezTo>
                  <a:pt x="119" y="23"/>
                  <a:pt x="119" y="23"/>
                  <a:pt x="119" y="23"/>
                </a:cubicBezTo>
                <a:cubicBezTo>
                  <a:pt x="113" y="29"/>
                  <a:pt x="94" y="32"/>
                  <a:pt x="92" y="33"/>
                </a:cubicBezTo>
                <a:cubicBezTo>
                  <a:pt x="89" y="33"/>
                  <a:pt x="59" y="52"/>
                  <a:pt x="59" y="54"/>
                </a:cubicBezTo>
                <a:cubicBezTo>
                  <a:pt x="59" y="56"/>
                  <a:pt x="51" y="76"/>
                  <a:pt x="44" y="86"/>
                </a:cubicBezTo>
                <a:cubicBezTo>
                  <a:pt x="39" y="93"/>
                  <a:pt x="54" y="98"/>
                  <a:pt x="64" y="92"/>
                </a:cubicBezTo>
                <a:cubicBezTo>
                  <a:pt x="76" y="83"/>
                  <a:pt x="82" y="74"/>
                  <a:pt x="82" y="74"/>
                </a:cubicBezTo>
                <a:cubicBezTo>
                  <a:pt x="82" y="74"/>
                  <a:pt x="88" y="79"/>
                  <a:pt x="103" y="80"/>
                </a:cubicBezTo>
                <a:cubicBezTo>
                  <a:pt x="120" y="81"/>
                  <a:pt x="130" y="77"/>
                  <a:pt x="130" y="77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3" y="103"/>
                  <a:pt x="165" y="94"/>
                  <a:pt x="167" y="91"/>
                </a:cubicBezTo>
                <a:cubicBezTo>
                  <a:pt x="170" y="87"/>
                  <a:pt x="174" y="87"/>
                  <a:pt x="178" y="83"/>
                </a:cubicBezTo>
                <a:cubicBezTo>
                  <a:pt x="181" y="79"/>
                  <a:pt x="194" y="63"/>
                  <a:pt x="199" y="58"/>
                </a:cubicBezTo>
                <a:lnTo>
                  <a:pt x="142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9C061F22-1375-4E71-A422-EA012565771E}"/>
              </a:ext>
            </a:extLst>
          </p:cNvPr>
          <p:cNvSpPr/>
          <p:nvPr/>
        </p:nvSpPr>
        <p:spPr>
          <a:xfrm>
            <a:off x="2680240" y="2803583"/>
            <a:ext cx="239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s-CO" sz="1200" dirty="0"/>
              <a:t>Vinculación a algún tipo de organización.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Realización de actividades productivas de manera colectiva.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Procesos de emprendimiento y asociatividad.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Participación en alianzas comerciales.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Acceso a apoyo técnico para el manejo de su sistema productivo. 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Uso de sellos de calidad y certificaciones.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Conocimiento sobre propiedad intelectual.</a:t>
            </a:r>
            <a:endParaRPr lang="es-ES" sz="1200" dirty="0"/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B905BCED-732B-4AB7-BBC0-8B4EC354512C}"/>
              </a:ext>
            </a:extLst>
          </p:cNvPr>
          <p:cNvSpPr/>
          <p:nvPr/>
        </p:nvSpPr>
        <p:spPr>
          <a:xfrm>
            <a:off x="5263177" y="2747984"/>
            <a:ext cx="195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s-CO" sz="1200" dirty="0"/>
              <a:t>Acceso a fuentes de información.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Acceso a las TIC 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Uso de las TIC como. herramientas para la toma de decisiones.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Habilidades y competencias en el uso de TIC.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Apropiación social del conocimiento tradicional y científico.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863E238A-BC74-4AC8-89F1-27157E7BE2FC}"/>
              </a:ext>
            </a:extLst>
          </p:cNvPr>
          <p:cNvSpPr/>
          <p:nvPr/>
        </p:nvSpPr>
        <p:spPr>
          <a:xfrm>
            <a:off x="7558978" y="2548035"/>
            <a:ext cx="215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s-CO" sz="1200" dirty="0"/>
              <a:t>Practicas de manejo y conservación del medio ambiente y de la biodiversidad.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Prácticas ambientales sostenibles y/o sustentables.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Actividades de mitigación y adaptación al cambio climático.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Cumplimiento de normatividad ambiental.</a:t>
            </a:r>
            <a:endParaRPr lang="es-ES" sz="1200" dirty="0"/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864283A4-13C2-4CF2-BFA2-5EA9750C5764}"/>
              </a:ext>
            </a:extLst>
          </p:cNvPr>
          <p:cNvSpPr/>
          <p:nvPr/>
        </p:nvSpPr>
        <p:spPr>
          <a:xfrm>
            <a:off x="10096227" y="2296815"/>
            <a:ext cx="1785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s-CO" sz="1200" dirty="0"/>
              <a:t>Conocimiento sobre instancias y mecanismos de participación.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Conocimiento sobre herramientas para la participación.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Ejercicio de control político y social. 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Fomento de la autogestión de las comunidades.</a:t>
            </a:r>
            <a:endParaRPr lang="es-ES" sz="1200" dirty="0"/>
          </a:p>
        </p:txBody>
      </p:sp>
      <p:sp>
        <p:nvSpPr>
          <p:cNvPr id="45" name="Rectángulo 44">
            <a:extLst>
              <a:ext uri="{FF2B5EF4-FFF2-40B4-BE49-F238E27FC236}">
                <a16:creationId xmlns="" xmlns:a16="http://schemas.microsoft.com/office/drawing/2014/main" id="{029466BA-10BB-4EBC-B3A6-8B5B8BE0206F}"/>
              </a:ext>
            </a:extLst>
          </p:cNvPr>
          <p:cNvSpPr/>
          <p:nvPr/>
        </p:nvSpPr>
        <p:spPr>
          <a:xfrm>
            <a:off x="219794" y="1038090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Resolución 407 de 2018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7A0FDB19-9AA9-4224-901D-130F1C756FB1}"/>
              </a:ext>
            </a:extLst>
          </p:cNvPr>
          <p:cNvSpPr/>
          <p:nvPr/>
        </p:nvSpPr>
        <p:spPr>
          <a:xfrm flipH="1">
            <a:off x="42322" y="2816490"/>
            <a:ext cx="2596699" cy="3231654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 rIns="182880" bIns="182880" spcCol="1270"/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="" xmlns:a16="http://schemas.microsoft.com/office/drawing/2014/main" id="{1C3B5C06-D1D4-4706-AE3C-879AA080FB7D}"/>
              </a:ext>
            </a:extLst>
          </p:cNvPr>
          <p:cNvSpPr/>
          <p:nvPr/>
        </p:nvSpPr>
        <p:spPr>
          <a:xfrm flipH="1">
            <a:off x="-16932" y="2071239"/>
            <a:ext cx="2655955" cy="849046"/>
          </a:xfrm>
          <a:prstGeom prst="rect">
            <a:avLst/>
          </a:prstGeom>
          <a:solidFill>
            <a:srgbClr val="32558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tIns="228600" rIns="182880" bIns="228600" spcCol="1270">
            <a:spAutoFit/>
          </a:bodyPr>
          <a:lstStyle/>
          <a:p>
            <a:pPr defTabSz="666734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grpSp>
        <p:nvGrpSpPr>
          <p:cNvPr id="48" name="Group 59">
            <a:extLst>
              <a:ext uri="{FF2B5EF4-FFF2-40B4-BE49-F238E27FC236}">
                <a16:creationId xmlns="" xmlns:a16="http://schemas.microsoft.com/office/drawing/2014/main" id="{E805C37F-3D88-47D2-A410-213566857A41}"/>
              </a:ext>
            </a:extLst>
          </p:cNvPr>
          <p:cNvGrpSpPr/>
          <p:nvPr/>
        </p:nvGrpSpPr>
        <p:grpSpPr>
          <a:xfrm flipH="1">
            <a:off x="315152" y="2288593"/>
            <a:ext cx="498279" cy="407839"/>
            <a:chOff x="9423400" y="4965701"/>
            <a:chExt cx="728663" cy="608013"/>
          </a:xfrm>
          <a:solidFill>
            <a:schemeClr val="bg1"/>
          </a:solidFill>
        </p:grpSpPr>
        <p:sp>
          <p:nvSpPr>
            <p:cNvPr id="49" name="Freeform 45">
              <a:extLst>
                <a:ext uri="{FF2B5EF4-FFF2-40B4-BE49-F238E27FC236}">
                  <a16:creationId xmlns="" xmlns:a16="http://schemas.microsoft.com/office/drawing/2014/main" id="{5DFD3685-89E0-41C4-9CF1-A8496DAD5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850" y="4965701"/>
              <a:ext cx="139700" cy="146050"/>
            </a:xfrm>
            <a:custGeom>
              <a:avLst/>
              <a:gdLst>
                <a:gd name="T0" fmla="*/ 4 w 37"/>
                <a:gd name="T1" fmla="*/ 25 h 39"/>
                <a:gd name="T2" fmla="*/ 5 w 37"/>
                <a:gd name="T3" fmla="*/ 25 h 39"/>
                <a:gd name="T4" fmla="*/ 19 w 37"/>
                <a:gd name="T5" fmla="*/ 39 h 39"/>
                <a:gd name="T6" fmla="*/ 33 w 37"/>
                <a:gd name="T7" fmla="*/ 25 h 39"/>
                <a:gd name="T8" fmla="*/ 33 w 37"/>
                <a:gd name="T9" fmla="*/ 25 h 39"/>
                <a:gd name="T10" fmla="*/ 37 w 37"/>
                <a:gd name="T11" fmla="*/ 20 h 39"/>
                <a:gd name="T12" fmla="*/ 34 w 37"/>
                <a:gd name="T13" fmla="*/ 14 h 39"/>
                <a:gd name="T14" fmla="*/ 19 w 37"/>
                <a:gd name="T15" fmla="*/ 0 h 39"/>
                <a:gd name="T16" fmla="*/ 3 w 37"/>
                <a:gd name="T17" fmla="*/ 14 h 39"/>
                <a:gd name="T18" fmla="*/ 0 w 37"/>
                <a:gd name="T19" fmla="*/ 20 h 39"/>
                <a:gd name="T20" fmla="*/ 4 w 37"/>
                <a:gd name="T2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9">
                  <a:moveTo>
                    <a:pt x="4" y="25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7" y="33"/>
                    <a:pt x="13" y="39"/>
                    <a:pt x="19" y="39"/>
                  </a:cubicBezTo>
                  <a:cubicBezTo>
                    <a:pt x="25" y="39"/>
                    <a:pt x="30" y="33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5" y="25"/>
                    <a:pt x="37" y="23"/>
                    <a:pt x="37" y="20"/>
                  </a:cubicBezTo>
                  <a:cubicBezTo>
                    <a:pt x="37" y="17"/>
                    <a:pt x="36" y="15"/>
                    <a:pt x="34" y="14"/>
                  </a:cubicBezTo>
                  <a:cubicBezTo>
                    <a:pt x="34" y="5"/>
                    <a:pt x="27" y="0"/>
                    <a:pt x="19" y="0"/>
                  </a:cubicBezTo>
                  <a:cubicBezTo>
                    <a:pt x="11" y="0"/>
                    <a:pt x="4" y="5"/>
                    <a:pt x="3" y="14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0" y="23"/>
                    <a:pt x="2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="" xmlns:a16="http://schemas.microsoft.com/office/drawing/2014/main" id="{56595261-DBD2-4CE4-867A-5DFFFBF7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400" y="5114926"/>
              <a:ext cx="233363" cy="450850"/>
            </a:xfrm>
            <a:custGeom>
              <a:avLst/>
              <a:gdLst>
                <a:gd name="T0" fmla="*/ 61 w 62"/>
                <a:gd name="T1" fmla="*/ 27 h 120"/>
                <a:gd name="T2" fmla="*/ 61 w 62"/>
                <a:gd name="T3" fmla="*/ 15 h 120"/>
                <a:gd name="T4" fmla="*/ 47 w 62"/>
                <a:gd name="T5" fmla="*/ 0 h 120"/>
                <a:gd name="T6" fmla="*/ 40 w 62"/>
                <a:gd name="T7" fmla="*/ 0 h 120"/>
                <a:gd name="T8" fmla="*/ 35 w 62"/>
                <a:gd name="T9" fmla="*/ 16 h 120"/>
                <a:gd name="T10" fmla="*/ 32 w 62"/>
                <a:gd name="T11" fmla="*/ 7 h 120"/>
                <a:gd name="T12" fmla="*/ 36 w 62"/>
                <a:gd name="T13" fmla="*/ 2 h 120"/>
                <a:gd name="T14" fmla="*/ 35 w 62"/>
                <a:gd name="T15" fmla="*/ 2 h 120"/>
                <a:gd name="T16" fmla="*/ 30 w 62"/>
                <a:gd name="T17" fmla="*/ 2 h 120"/>
                <a:gd name="T18" fmla="*/ 26 w 62"/>
                <a:gd name="T19" fmla="*/ 2 h 120"/>
                <a:gd name="T20" fmla="*/ 26 w 62"/>
                <a:gd name="T21" fmla="*/ 2 h 120"/>
                <a:gd name="T22" fmla="*/ 30 w 62"/>
                <a:gd name="T23" fmla="*/ 8 h 120"/>
                <a:gd name="T24" fmla="*/ 26 w 62"/>
                <a:gd name="T25" fmla="*/ 16 h 120"/>
                <a:gd name="T26" fmla="*/ 21 w 62"/>
                <a:gd name="T27" fmla="*/ 0 h 120"/>
                <a:gd name="T28" fmla="*/ 15 w 62"/>
                <a:gd name="T29" fmla="*/ 0 h 120"/>
                <a:gd name="T30" fmla="*/ 0 w 62"/>
                <a:gd name="T31" fmla="*/ 15 h 120"/>
                <a:gd name="T32" fmla="*/ 0 w 62"/>
                <a:gd name="T33" fmla="*/ 27 h 120"/>
                <a:gd name="T34" fmla="*/ 0 w 62"/>
                <a:gd name="T35" fmla="*/ 28 h 120"/>
                <a:gd name="T36" fmla="*/ 0 w 62"/>
                <a:gd name="T37" fmla="*/ 62 h 120"/>
                <a:gd name="T38" fmla="*/ 5 w 62"/>
                <a:gd name="T39" fmla="*/ 67 h 120"/>
                <a:gd name="T40" fmla="*/ 10 w 62"/>
                <a:gd name="T41" fmla="*/ 67 h 120"/>
                <a:gd name="T42" fmla="*/ 10 w 62"/>
                <a:gd name="T43" fmla="*/ 120 h 120"/>
                <a:gd name="T44" fmla="*/ 52 w 62"/>
                <a:gd name="T45" fmla="*/ 120 h 120"/>
                <a:gd name="T46" fmla="*/ 52 w 62"/>
                <a:gd name="T47" fmla="*/ 67 h 120"/>
                <a:gd name="T48" fmla="*/ 57 w 62"/>
                <a:gd name="T49" fmla="*/ 67 h 120"/>
                <a:gd name="T50" fmla="*/ 62 w 62"/>
                <a:gd name="T51" fmla="*/ 62 h 120"/>
                <a:gd name="T52" fmla="*/ 62 w 62"/>
                <a:gd name="T53" fmla="*/ 28 h 120"/>
                <a:gd name="T54" fmla="*/ 61 w 62"/>
                <a:gd name="T55" fmla="*/ 2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20">
                  <a:moveTo>
                    <a:pt x="61" y="27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1" y="6"/>
                    <a:pt x="55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0" y="2"/>
                  </a:cubicBezTo>
                  <a:cubicBezTo>
                    <a:pt x="29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2" y="67"/>
                    <a:pt x="5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9" y="67"/>
                    <a:pt x="62" y="65"/>
                    <a:pt x="62" y="6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1" y="28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51" name="Freeform 47">
              <a:extLst>
                <a:ext uri="{FF2B5EF4-FFF2-40B4-BE49-F238E27FC236}">
                  <a16:creationId xmlns="" xmlns:a16="http://schemas.microsoft.com/office/drawing/2014/main" id="{A8D5A43D-C9E7-4049-9843-CF074B0D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5" y="5295901"/>
              <a:ext cx="171450" cy="277813"/>
            </a:xfrm>
            <a:custGeom>
              <a:avLst/>
              <a:gdLst>
                <a:gd name="T0" fmla="*/ 46 w 46"/>
                <a:gd name="T1" fmla="*/ 67 h 74"/>
                <a:gd name="T2" fmla="*/ 39 w 46"/>
                <a:gd name="T3" fmla="*/ 74 h 74"/>
                <a:gd name="T4" fmla="*/ 7 w 46"/>
                <a:gd name="T5" fmla="*/ 74 h 74"/>
                <a:gd name="T6" fmla="*/ 0 w 46"/>
                <a:gd name="T7" fmla="*/ 67 h 74"/>
                <a:gd name="T8" fmla="*/ 0 w 46"/>
                <a:gd name="T9" fmla="*/ 7 h 74"/>
                <a:gd name="T10" fmla="*/ 7 w 46"/>
                <a:gd name="T11" fmla="*/ 0 h 74"/>
                <a:gd name="T12" fmla="*/ 39 w 46"/>
                <a:gd name="T13" fmla="*/ 0 h 74"/>
                <a:gd name="T14" fmla="*/ 46 w 46"/>
                <a:gd name="T15" fmla="*/ 7 h 74"/>
                <a:gd name="T16" fmla="*/ 46 w 46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46" y="67"/>
                  </a:moveTo>
                  <a:cubicBezTo>
                    <a:pt x="46" y="71"/>
                    <a:pt x="43" y="74"/>
                    <a:pt x="39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4"/>
                    <a:pt x="0" y="71"/>
                    <a:pt x="0" y="6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  <p:sp>
          <p:nvSpPr>
            <p:cNvPr id="52" name="Freeform 48">
              <a:extLst>
                <a:ext uri="{FF2B5EF4-FFF2-40B4-BE49-F238E27FC236}">
                  <a16:creationId xmlns="" xmlns:a16="http://schemas.microsoft.com/office/drawing/2014/main" id="{97AC4125-0539-4A8D-9FF4-588DC19E7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4991101"/>
              <a:ext cx="319088" cy="582613"/>
            </a:xfrm>
            <a:custGeom>
              <a:avLst/>
              <a:gdLst>
                <a:gd name="T0" fmla="*/ 81 w 85"/>
                <a:gd name="T1" fmla="*/ 42 h 155"/>
                <a:gd name="T2" fmla="*/ 50 w 85"/>
                <a:gd name="T3" fmla="*/ 5 h 155"/>
                <a:gd name="T4" fmla="*/ 35 w 85"/>
                <a:gd name="T5" fmla="*/ 5 h 155"/>
                <a:gd name="T6" fmla="*/ 4 w 85"/>
                <a:gd name="T7" fmla="*/ 42 h 155"/>
                <a:gd name="T8" fmla="*/ 8 w 85"/>
                <a:gd name="T9" fmla="*/ 51 h 155"/>
                <a:gd name="T10" fmla="*/ 19 w 85"/>
                <a:gd name="T11" fmla="*/ 51 h 155"/>
                <a:gd name="T12" fmla="*/ 19 w 85"/>
                <a:gd name="T13" fmla="*/ 148 h 155"/>
                <a:gd name="T14" fmla="*/ 26 w 85"/>
                <a:gd name="T15" fmla="*/ 155 h 155"/>
                <a:gd name="T16" fmla="*/ 58 w 85"/>
                <a:gd name="T17" fmla="*/ 155 h 155"/>
                <a:gd name="T18" fmla="*/ 65 w 85"/>
                <a:gd name="T19" fmla="*/ 148 h 155"/>
                <a:gd name="T20" fmla="*/ 65 w 85"/>
                <a:gd name="T21" fmla="*/ 51 h 155"/>
                <a:gd name="T22" fmla="*/ 76 w 85"/>
                <a:gd name="T23" fmla="*/ 51 h 155"/>
                <a:gd name="T24" fmla="*/ 81 w 85"/>
                <a:gd name="T25" fmla="*/ 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5">
                  <a:moveTo>
                    <a:pt x="81" y="4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46" y="0"/>
                    <a:pt x="39" y="0"/>
                    <a:pt x="35" y="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7"/>
                    <a:pt x="2" y="51"/>
                    <a:pt x="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19" y="152"/>
                    <a:pt x="22" y="155"/>
                    <a:pt x="26" y="155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62" y="155"/>
                    <a:pt x="65" y="152"/>
                    <a:pt x="65" y="1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83" y="51"/>
                    <a:pt x="85" y="47"/>
                    <a:pt x="8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  <a:ea typeface="+mn-ea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D99D2829-B8BF-40B3-9A7E-86C4767F4202}"/>
              </a:ext>
            </a:extLst>
          </p:cNvPr>
          <p:cNvSpPr/>
          <p:nvPr/>
        </p:nvSpPr>
        <p:spPr>
          <a:xfrm>
            <a:off x="888818" y="2157955"/>
            <a:ext cx="1607729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bg1"/>
                </a:solidFill>
              </a:rPr>
              <a:t>Desarrollo de capacidades humanas – técnicas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="" xmlns:a16="http://schemas.microsoft.com/office/drawing/2014/main" id="{B0D0D329-0A91-4794-A0AC-9030C0C2E6BD}"/>
              </a:ext>
            </a:extLst>
          </p:cNvPr>
          <p:cNvSpPr/>
          <p:nvPr/>
        </p:nvSpPr>
        <p:spPr>
          <a:xfrm>
            <a:off x="55563" y="2896503"/>
            <a:ext cx="25134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s-CO" sz="1200" dirty="0"/>
              <a:t>Identificación de la actividad productiva principal 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Identificación de actividades productivas secundarias.  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Tipo de herramientas y equipos empleados en el proceso productivo 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Uso de Buenas Prácticas Agrícolas y Pecuarias. 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Estructuras de comercialización de los productos.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Mercados.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Valor agregado en los procesos de producción.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Registros.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Tipo Mano de obra empleada</a:t>
            </a:r>
          </a:p>
          <a:p>
            <a:pPr marL="171450" lvl="0" indent="-171450">
              <a:buFont typeface="Arial"/>
              <a:buChar char="•"/>
            </a:pPr>
            <a:r>
              <a:rPr lang="es-CO" sz="1200" dirty="0"/>
              <a:t>Acceso a crédito y bancarización.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5520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0D17B36-6E12-4FAD-97F3-D07E2C26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1207845"/>
            <a:ext cx="9581322" cy="55609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49B7BD5-0F9D-4B5F-BEE4-2B0667A9D7F5}"/>
              </a:ext>
            </a:extLst>
          </p:cNvPr>
          <p:cNvSpPr/>
          <p:nvPr/>
        </p:nvSpPr>
        <p:spPr>
          <a:xfrm>
            <a:off x="3165444" y="756887"/>
            <a:ext cx="610295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Tablero de acompañamiento al usuario</a:t>
            </a:r>
          </a:p>
        </p:txBody>
      </p:sp>
    </p:spTree>
    <p:extLst>
      <p:ext uri="{BB962C8B-B14F-4D97-AF65-F5344CB8AC3E}">
        <p14:creationId xmlns:p14="http://schemas.microsoft.com/office/powerpoint/2010/main" val="153867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6">
            <a:extLst>
              <a:ext uri="{FF2B5EF4-FFF2-40B4-BE49-F238E27FC236}">
                <a16:creationId xmlns="" xmlns:a16="http://schemas.microsoft.com/office/drawing/2014/main" id="{786B54E2-2831-4F7B-BC15-6068A228BC51}"/>
              </a:ext>
            </a:extLst>
          </p:cNvPr>
          <p:cNvSpPr txBox="1"/>
          <p:nvPr/>
        </p:nvSpPr>
        <p:spPr>
          <a:xfrm>
            <a:off x="1029373" y="1592467"/>
            <a:ext cx="2372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latin typeface="Century Gothic" panose="020B0502020202020204" pitchFamily="34" charset="0"/>
              </a:rPr>
              <a:t>Incipiente acompañamiento técnico.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Bajo Nivel de Productividad.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Bajo acceso a mercados.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Incipiente de Asociatividad.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="" xmlns:a16="http://schemas.microsoft.com/office/drawing/2014/main" id="{B628A428-3571-49FE-82AF-4EF3C5B8C92E}"/>
              </a:ext>
            </a:extLst>
          </p:cNvPr>
          <p:cNvSpPr txBox="1"/>
          <p:nvPr/>
        </p:nvSpPr>
        <p:spPr>
          <a:xfrm rot="16200000">
            <a:off x="-1382379" y="3220207"/>
            <a:ext cx="375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spc="300" dirty="0">
                <a:ln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NIVEL 1 BAJO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00EFCE9-98BB-486C-ABAF-8D8560F778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435" y="1066152"/>
            <a:ext cx="8657804" cy="55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52B8E07-252B-4651-8718-BBDC37538A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26" y="575127"/>
            <a:ext cx="10540033" cy="5707745"/>
          </a:xfrm>
          <a:prstGeom prst="rect">
            <a:avLst/>
          </a:prstGeom>
        </p:spPr>
      </p:pic>
      <p:sp>
        <p:nvSpPr>
          <p:cNvPr id="5" name="CuadroTexto 13">
            <a:extLst>
              <a:ext uri="{FF2B5EF4-FFF2-40B4-BE49-F238E27FC236}">
                <a16:creationId xmlns="" xmlns:a16="http://schemas.microsoft.com/office/drawing/2014/main" id="{D5C86111-D862-4C0A-B68A-0FD4495988F7}"/>
              </a:ext>
            </a:extLst>
          </p:cNvPr>
          <p:cNvSpPr txBox="1"/>
          <p:nvPr/>
        </p:nvSpPr>
        <p:spPr>
          <a:xfrm>
            <a:off x="1990311" y="1292518"/>
            <a:ext cx="203613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Acompañamiento</a:t>
            </a:r>
          </a:p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Técnico</a:t>
            </a:r>
          </a:p>
        </p:txBody>
      </p:sp>
      <p:sp>
        <p:nvSpPr>
          <p:cNvPr id="6" name="CuadroTexto 14">
            <a:extLst>
              <a:ext uri="{FF2B5EF4-FFF2-40B4-BE49-F238E27FC236}">
                <a16:creationId xmlns="" xmlns:a16="http://schemas.microsoft.com/office/drawing/2014/main" id="{F779BABD-9307-48A4-B931-CBA5AFAE523D}"/>
              </a:ext>
            </a:extLst>
          </p:cNvPr>
          <p:cNvSpPr txBox="1"/>
          <p:nvPr/>
        </p:nvSpPr>
        <p:spPr>
          <a:xfrm>
            <a:off x="1322371" y="2356331"/>
            <a:ext cx="230223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Comercialización en </a:t>
            </a:r>
          </a:p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mercado local</a:t>
            </a:r>
          </a:p>
        </p:txBody>
      </p:sp>
      <p:sp>
        <p:nvSpPr>
          <p:cNvPr id="7" name="CuadroTexto 15">
            <a:extLst>
              <a:ext uri="{FF2B5EF4-FFF2-40B4-BE49-F238E27FC236}">
                <a16:creationId xmlns="" xmlns:a16="http://schemas.microsoft.com/office/drawing/2014/main" id="{5C1FF8E8-D751-461D-B515-A3E1C9136D6D}"/>
              </a:ext>
            </a:extLst>
          </p:cNvPr>
          <p:cNvSpPr txBox="1"/>
          <p:nvPr/>
        </p:nvSpPr>
        <p:spPr>
          <a:xfrm>
            <a:off x="1723793" y="4226966"/>
            <a:ext cx="15456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Desarrollo de</a:t>
            </a:r>
          </a:p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capacidades</a:t>
            </a:r>
          </a:p>
        </p:txBody>
      </p:sp>
      <p:sp>
        <p:nvSpPr>
          <p:cNvPr id="8" name="CuadroTexto 16">
            <a:extLst>
              <a:ext uri="{FF2B5EF4-FFF2-40B4-BE49-F238E27FC236}">
                <a16:creationId xmlns="" xmlns:a16="http://schemas.microsoft.com/office/drawing/2014/main" id="{1DD86854-D9E4-4613-9BBC-064943B47665}"/>
              </a:ext>
            </a:extLst>
          </p:cNvPr>
          <p:cNvSpPr txBox="1"/>
          <p:nvPr/>
        </p:nvSpPr>
        <p:spPr>
          <a:xfrm>
            <a:off x="1634670" y="5379547"/>
            <a:ext cx="164019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Formación por</a:t>
            </a:r>
          </a:p>
          <a:p>
            <a:pPr algn="ctr"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competencias</a:t>
            </a:r>
          </a:p>
        </p:txBody>
      </p:sp>
      <p:sp>
        <p:nvSpPr>
          <p:cNvPr id="9" name="CuadroTexto 17">
            <a:extLst>
              <a:ext uri="{FF2B5EF4-FFF2-40B4-BE49-F238E27FC236}">
                <a16:creationId xmlns="" xmlns:a16="http://schemas.microsoft.com/office/drawing/2014/main" id="{F40EC6D3-ADAA-451E-82B4-CC3B5EB00CF4}"/>
              </a:ext>
            </a:extLst>
          </p:cNvPr>
          <p:cNvSpPr txBox="1"/>
          <p:nvPr/>
        </p:nvSpPr>
        <p:spPr>
          <a:xfrm rot="16200000">
            <a:off x="-1522250" y="2961069"/>
            <a:ext cx="4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spc="300" dirty="0">
                <a:ln/>
                <a:solidFill>
                  <a:srgbClr val="008000"/>
                </a:solidFill>
                <a:latin typeface="Century Gothic" panose="020B0502020202020204" pitchFamily="34" charset="0"/>
              </a:rPr>
              <a:t>NIVEL 2 MEDIO</a:t>
            </a:r>
          </a:p>
        </p:txBody>
      </p:sp>
    </p:spTree>
    <p:extLst>
      <p:ext uri="{BB962C8B-B14F-4D97-AF65-F5344CB8AC3E}">
        <p14:creationId xmlns:p14="http://schemas.microsoft.com/office/powerpoint/2010/main" val="389908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5A17BEE-01B4-42D5-BD18-16A13B023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05" y="1108884"/>
            <a:ext cx="9116568" cy="4745736"/>
          </a:xfrm>
          <a:prstGeom prst="rect">
            <a:avLst/>
          </a:prstGeom>
        </p:spPr>
      </p:pic>
      <p:grpSp>
        <p:nvGrpSpPr>
          <p:cNvPr id="5" name="Agrupar 65">
            <a:extLst>
              <a:ext uri="{FF2B5EF4-FFF2-40B4-BE49-F238E27FC236}">
                <a16:creationId xmlns="" xmlns:a16="http://schemas.microsoft.com/office/drawing/2014/main" id="{1EEF6512-8838-4000-8372-1B8D0034AA97}"/>
              </a:ext>
            </a:extLst>
          </p:cNvPr>
          <p:cNvGrpSpPr/>
          <p:nvPr/>
        </p:nvGrpSpPr>
        <p:grpSpPr>
          <a:xfrm>
            <a:off x="980192" y="792441"/>
            <a:ext cx="4148147" cy="5172031"/>
            <a:chOff x="991618" y="1275539"/>
            <a:chExt cx="4148147" cy="5172031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5140FFC8-E72C-469D-A14B-35B5E3CF8462}"/>
                </a:ext>
              </a:extLst>
            </p:cNvPr>
            <p:cNvSpPr txBox="1"/>
            <p:nvPr/>
          </p:nvSpPr>
          <p:spPr>
            <a:xfrm>
              <a:off x="991618" y="1275539"/>
              <a:ext cx="1957293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Transformación </a:t>
              </a:r>
            </a:p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con valor agregado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BA1AAFB0-D3DA-47A9-B2E0-CEE9EB3D062A}"/>
                </a:ext>
              </a:extLst>
            </p:cNvPr>
            <p:cNvSpPr txBox="1"/>
            <p:nvPr/>
          </p:nvSpPr>
          <p:spPr>
            <a:xfrm>
              <a:off x="991618" y="1965388"/>
              <a:ext cx="167891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Buenas Prácticas</a:t>
              </a:r>
            </a:p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Agrícolas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F4B190F9-FB63-40E1-8D75-EC3BEA2091B6}"/>
                </a:ext>
              </a:extLst>
            </p:cNvPr>
            <p:cNvSpPr txBox="1"/>
            <p:nvPr/>
          </p:nvSpPr>
          <p:spPr>
            <a:xfrm>
              <a:off x="991618" y="2655237"/>
              <a:ext cx="207287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Uso de herramientas tecnológicas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9A18A0E7-F5A0-4B03-9209-F679614E9A0B}"/>
                </a:ext>
              </a:extLst>
            </p:cNvPr>
            <p:cNvSpPr txBox="1"/>
            <p:nvPr/>
          </p:nvSpPr>
          <p:spPr>
            <a:xfrm>
              <a:off x="991618" y="3345086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Sistemas de riego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EEF2BE36-B6D1-4AFA-97AF-0C631D0632D8}"/>
                </a:ext>
              </a:extLst>
            </p:cNvPr>
            <p:cNvSpPr txBox="1"/>
            <p:nvPr/>
          </p:nvSpPr>
          <p:spPr>
            <a:xfrm>
              <a:off x="991618" y="3813336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Asociatividad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7141538C-437A-48B7-BB4F-909308A12401}"/>
                </a:ext>
              </a:extLst>
            </p:cNvPr>
            <p:cNvSpPr txBox="1"/>
            <p:nvPr/>
          </p:nvSpPr>
          <p:spPr>
            <a:xfrm>
              <a:off x="991618" y="4281586"/>
              <a:ext cx="2072879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Mercados especializados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5D3747BF-EB10-4DCC-BFC9-F2B9526D6658}"/>
                </a:ext>
              </a:extLst>
            </p:cNvPr>
            <p:cNvSpPr txBox="1"/>
            <p:nvPr/>
          </p:nvSpPr>
          <p:spPr>
            <a:xfrm>
              <a:off x="991618" y="4971435"/>
              <a:ext cx="207287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Crédito Agropecuario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F6DD5378-5B91-41CE-8E6D-062CBC89487E}"/>
                </a:ext>
              </a:extLst>
            </p:cNvPr>
            <p:cNvSpPr txBox="1"/>
            <p:nvPr/>
          </p:nvSpPr>
          <p:spPr>
            <a:xfrm>
              <a:off x="991618" y="5439685"/>
              <a:ext cx="207287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Conocimiento de los</a:t>
              </a:r>
            </a:p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costos de producción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8D4A1C29-F4AE-4FF2-9DCD-42D5F4DE32AF}"/>
                </a:ext>
              </a:extLst>
            </p:cNvPr>
            <p:cNvSpPr txBox="1"/>
            <p:nvPr/>
          </p:nvSpPr>
          <p:spPr>
            <a:xfrm>
              <a:off x="991618" y="6129534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Exportación</a:t>
              </a:r>
            </a:p>
          </p:txBody>
        </p:sp>
        <p:cxnSp>
          <p:nvCxnSpPr>
            <p:cNvPr id="16" name="Conector angular 23">
              <a:extLst>
                <a:ext uri="{FF2B5EF4-FFF2-40B4-BE49-F238E27FC236}">
                  <a16:creationId xmlns="" xmlns:a16="http://schemas.microsoft.com/office/drawing/2014/main" id="{4F5BD3C3-61E0-46C4-BD8C-DE0E1D9F4F1D}"/>
                </a:ext>
              </a:extLst>
            </p:cNvPr>
            <p:cNvCxnSpPr/>
            <p:nvPr/>
          </p:nvCxnSpPr>
          <p:spPr>
            <a:xfrm>
              <a:off x="2819940" y="1545357"/>
              <a:ext cx="1483119" cy="1109880"/>
            </a:xfrm>
            <a:prstGeom prst="bentConnector3">
              <a:avLst>
                <a:gd name="adj1" fmla="val 68134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angular 24">
              <a:extLst>
                <a:ext uri="{FF2B5EF4-FFF2-40B4-BE49-F238E27FC236}">
                  <a16:creationId xmlns="" xmlns:a16="http://schemas.microsoft.com/office/drawing/2014/main" id="{9C25B96E-13CE-477F-8B8C-AF91182F5B5F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2670528" y="2343953"/>
              <a:ext cx="1423354" cy="6891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angular 30">
              <a:extLst>
                <a:ext uri="{FF2B5EF4-FFF2-40B4-BE49-F238E27FC236}">
                  <a16:creationId xmlns="" xmlns:a16="http://schemas.microsoft.com/office/drawing/2014/main" id="{DF8CC04B-82D8-48B2-A815-5F295DA9F9C3}"/>
                </a:ext>
              </a:extLst>
            </p:cNvPr>
            <p:cNvCxnSpPr/>
            <p:nvPr/>
          </p:nvCxnSpPr>
          <p:spPr>
            <a:xfrm rot="16200000" flipH="1">
              <a:off x="3007633" y="2981087"/>
              <a:ext cx="918996" cy="7455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angular 39">
              <a:extLst>
                <a:ext uri="{FF2B5EF4-FFF2-40B4-BE49-F238E27FC236}">
                  <a16:creationId xmlns="" xmlns:a16="http://schemas.microsoft.com/office/drawing/2014/main" id="{C5A0BC92-6C4B-4D0D-BA9B-3D17FA05C474}"/>
                </a:ext>
              </a:extLst>
            </p:cNvPr>
            <p:cNvCxnSpPr/>
            <p:nvPr/>
          </p:nvCxnSpPr>
          <p:spPr>
            <a:xfrm flipV="1">
              <a:off x="3045613" y="4466626"/>
              <a:ext cx="794269" cy="6899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angular 43">
              <a:extLst>
                <a:ext uri="{FF2B5EF4-FFF2-40B4-BE49-F238E27FC236}">
                  <a16:creationId xmlns="" xmlns:a16="http://schemas.microsoft.com/office/drawing/2014/main" id="{B76B0E63-65B7-4AD2-81E0-866EB08CA170}"/>
                </a:ext>
              </a:extLst>
            </p:cNvPr>
            <p:cNvCxnSpPr/>
            <p:nvPr/>
          </p:nvCxnSpPr>
          <p:spPr>
            <a:xfrm flipV="1">
              <a:off x="2438939" y="4131372"/>
              <a:ext cx="982590" cy="47051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50">
              <a:extLst>
                <a:ext uri="{FF2B5EF4-FFF2-40B4-BE49-F238E27FC236}">
                  <a16:creationId xmlns="" xmlns:a16="http://schemas.microsoft.com/office/drawing/2014/main" id="{0BB669C1-593E-4584-B89A-969EB77F0DD8}"/>
                </a:ext>
              </a:extLst>
            </p:cNvPr>
            <p:cNvCxnSpPr/>
            <p:nvPr/>
          </p:nvCxnSpPr>
          <p:spPr>
            <a:xfrm flipV="1">
              <a:off x="3094379" y="4971435"/>
              <a:ext cx="999503" cy="706845"/>
            </a:xfrm>
            <a:prstGeom prst="bentConnector3">
              <a:avLst>
                <a:gd name="adj1" fmla="val 64949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r 54">
              <a:extLst>
                <a:ext uri="{FF2B5EF4-FFF2-40B4-BE49-F238E27FC236}">
                  <a16:creationId xmlns="" xmlns:a16="http://schemas.microsoft.com/office/drawing/2014/main" id="{6D51303F-1B58-4DFA-AAEF-435F2EBE1CB3}"/>
                </a:ext>
              </a:extLst>
            </p:cNvPr>
            <p:cNvCxnSpPr/>
            <p:nvPr/>
          </p:nvCxnSpPr>
          <p:spPr>
            <a:xfrm flipV="1">
              <a:off x="2251344" y="5289471"/>
              <a:ext cx="2888421" cy="1034846"/>
            </a:xfrm>
            <a:prstGeom prst="bentConnector3">
              <a:avLst>
                <a:gd name="adj1" fmla="val 63967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63">
              <a:extLst>
                <a:ext uri="{FF2B5EF4-FFF2-40B4-BE49-F238E27FC236}">
                  <a16:creationId xmlns="" xmlns:a16="http://schemas.microsoft.com/office/drawing/2014/main" id="{E76F33C8-B89E-4F44-BBB5-9D2238E663D7}"/>
                </a:ext>
              </a:extLst>
            </p:cNvPr>
            <p:cNvCxnSpPr/>
            <p:nvPr/>
          </p:nvCxnSpPr>
          <p:spPr>
            <a:xfrm flipV="1">
              <a:off x="2328645" y="3663122"/>
              <a:ext cx="1092884" cy="32490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C63031B5-8268-437B-BAA8-AA99E029C904}"/>
              </a:ext>
            </a:extLst>
          </p:cNvPr>
          <p:cNvSpPr txBox="1"/>
          <p:nvPr/>
        </p:nvSpPr>
        <p:spPr>
          <a:xfrm rot="16200000">
            <a:off x="-1511404" y="2856858"/>
            <a:ext cx="391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 dirty="0">
                <a:ln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NIVEL 3 ALTO</a:t>
            </a:r>
          </a:p>
        </p:txBody>
      </p:sp>
    </p:spTree>
    <p:extLst>
      <p:ext uri="{BB962C8B-B14F-4D97-AF65-F5344CB8AC3E}">
        <p14:creationId xmlns:p14="http://schemas.microsoft.com/office/powerpoint/2010/main" val="47540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25">
            <a:extLst>
              <a:ext uri="{FF2B5EF4-FFF2-40B4-BE49-F238E27FC236}">
                <a16:creationId xmlns="" xmlns:a16="http://schemas.microsoft.com/office/drawing/2014/main" id="{59987749-2BB9-4CCB-84A5-62A6117258D3}"/>
              </a:ext>
            </a:extLst>
          </p:cNvPr>
          <p:cNvGrpSpPr/>
          <p:nvPr/>
        </p:nvGrpSpPr>
        <p:grpSpPr>
          <a:xfrm>
            <a:off x="891269" y="1483357"/>
            <a:ext cx="3311441" cy="4921276"/>
            <a:chOff x="991618" y="1275539"/>
            <a:chExt cx="3311441" cy="4921276"/>
          </a:xfrm>
        </p:grpSpPr>
        <p:sp>
          <p:nvSpPr>
            <p:cNvPr id="5" name="CuadroTexto 4">
              <a:extLst>
                <a:ext uri="{FF2B5EF4-FFF2-40B4-BE49-F238E27FC236}">
                  <a16:creationId xmlns="" xmlns:a16="http://schemas.microsoft.com/office/drawing/2014/main" id="{4A5C7AA6-0179-4D9C-8C92-17C28FA38538}"/>
                </a:ext>
              </a:extLst>
            </p:cNvPr>
            <p:cNvSpPr txBox="1"/>
            <p:nvPr/>
          </p:nvSpPr>
          <p:spPr>
            <a:xfrm>
              <a:off x="1449384" y="1275539"/>
              <a:ext cx="144732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Agricultura de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precisión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F1D126E6-7931-4FCA-B62E-B5DFAF1712D2}"/>
                </a:ext>
              </a:extLst>
            </p:cNvPr>
            <p:cNvSpPr txBox="1"/>
            <p:nvPr/>
          </p:nvSpPr>
          <p:spPr>
            <a:xfrm>
              <a:off x="1081264" y="1965388"/>
              <a:ext cx="167891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Alta calidad en 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la producción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711A8CD0-9406-48B8-8872-CA6B74D5CD34}"/>
                </a:ext>
              </a:extLst>
            </p:cNvPr>
            <p:cNvSpPr txBox="1"/>
            <p:nvPr/>
          </p:nvSpPr>
          <p:spPr>
            <a:xfrm>
              <a:off x="991618" y="2655237"/>
              <a:ext cx="2072879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Predios registrados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para exportación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2F3A3EE3-F3BE-442B-89C8-FD67CB4E091B}"/>
                </a:ext>
              </a:extLst>
            </p:cNvPr>
            <p:cNvSpPr txBox="1"/>
            <p:nvPr/>
          </p:nvSpPr>
          <p:spPr>
            <a:xfrm>
              <a:off x="991618" y="3345086"/>
              <a:ext cx="207287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Cobertura cambiaria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F964E40A-4040-4ACE-B643-C87866D995FB}"/>
                </a:ext>
              </a:extLst>
            </p:cNvPr>
            <p:cNvSpPr txBox="1"/>
            <p:nvPr/>
          </p:nvSpPr>
          <p:spPr>
            <a:xfrm>
              <a:off x="991618" y="3813336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Agremiación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2D588209-E4DD-4F81-B97B-71045F690456}"/>
                </a:ext>
              </a:extLst>
            </p:cNvPr>
            <p:cNvSpPr txBox="1"/>
            <p:nvPr/>
          </p:nvSpPr>
          <p:spPr>
            <a:xfrm>
              <a:off x="991618" y="4416055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Exportaciones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EC8CB1BF-7B38-4061-9822-D84735F8898B}"/>
                </a:ext>
              </a:extLst>
            </p:cNvPr>
            <p:cNvSpPr txBox="1"/>
            <p:nvPr/>
          </p:nvSpPr>
          <p:spPr>
            <a:xfrm>
              <a:off x="1663970" y="4977600"/>
              <a:ext cx="2072879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Rentabilidad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6898F7C-41A9-478C-BA0D-E8CC8F67B1F9}"/>
                </a:ext>
              </a:extLst>
            </p:cNvPr>
            <p:cNvSpPr txBox="1"/>
            <p:nvPr/>
          </p:nvSpPr>
          <p:spPr>
            <a:xfrm>
              <a:off x="1489190" y="5439685"/>
              <a:ext cx="167891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Encadenamiento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>
                  <a:latin typeface="Century Gothic" panose="020B0502020202020204" pitchFamily="34" charset="0"/>
                </a:rPr>
                <a:t>Asociativo</a:t>
              </a:r>
            </a:p>
          </p:txBody>
        </p:sp>
        <p:cxnSp>
          <p:nvCxnSpPr>
            <p:cNvPr id="13" name="Conector angular 36">
              <a:extLst>
                <a:ext uri="{FF2B5EF4-FFF2-40B4-BE49-F238E27FC236}">
                  <a16:creationId xmlns="" xmlns:a16="http://schemas.microsoft.com/office/drawing/2014/main" id="{1AB8D903-3F41-4D9A-8CDB-0A4A7AEDC581}"/>
                </a:ext>
              </a:extLst>
            </p:cNvPr>
            <p:cNvCxnSpPr/>
            <p:nvPr/>
          </p:nvCxnSpPr>
          <p:spPr>
            <a:xfrm>
              <a:off x="2819940" y="1545357"/>
              <a:ext cx="1483119" cy="1109880"/>
            </a:xfrm>
            <a:prstGeom prst="bentConnector3">
              <a:avLst>
                <a:gd name="adj1" fmla="val 68134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angular 37">
              <a:extLst>
                <a:ext uri="{FF2B5EF4-FFF2-40B4-BE49-F238E27FC236}">
                  <a16:creationId xmlns="" xmlns:a16="http://schemas.microsoft.com/office/drawing/2014/main" id="{3DB7196F-0FDB-4A9B-845F-1F6BFD98B7DC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2760174" y="2343953"/>
              <a:ext cx="1423354" cy="6891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38">
              <a:extLst>
                <a:ext uri="{FF2B5EF4-FFF2-40B4-BE49-F238E27FC236}">
                  <a16:creationId xmlns="" xmlns:a16="http://schemas.microsoft.com/office/drawing/2014/main" id="{B1756417-14DF-4881-85B1-801E50B6165B}"/>
                </a:ext>
              </a:extLst>
            </p:cNvPr>
            <p:cNvCxnSpPr/>
            <p:nvPr/>
          </p:nvCxnSpPr>
          <p:spPr>
            <a:xfrm rot="16200000" flipH="1">
              <a:off x="3007633" y="2981087"/>
              <a:ext cx="918996" cy="7455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angular 40">
              <a:extLst>
                <a:ext uri="{FF2B5EF4-FFF2-40B4-BE49-F238E27FC236}">
                  <a16:creationId xmlns="" xmlns:a16="http://schemas.microsoft.com/office/drawing/2014/main" id="{A90A32C5-3F94-40B5-9CD6-DBFB4F5F600B}"/>
                </a:ext>
              </a:extLst>
            </p:cNvPr>
            <p:cNvCxnSpPr/>
            <p:nvPr/>
          </p:nvCxnSpPr>
          <p:spPr>
            <a:xfrm flipV="1">
              <a:off x="3045613" y="4466626"/>
              <a:ext cx="794269" cy="6899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angular 41">
              <a:extLst>
                <a:ext uri="{FF2B5EF4-FFF2-40B4-BE49-F238E27FC236}">
                  <a16:creationId xmlns="" xmlns:a16="http://schemas.microsoft.com/office/drawing/2014/main" id="{81C80C30-E138-4188-9FC1-CCE97A493333}"/>
                </a:ext>
              </a:extLst>
            </p:cNvPr>
            <p:cNvCxnSpPr/>
            <p:nvPr/>
          </p:nvCxnSpPr>
          <p:spPr>
            <a:xfrm flipV="1">
              <a:off x="2438939" y="4258239"/>
              <a:ext cx="1157645" cy="34364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angular 42">
              <a:extLst>
                <a:ext uri="{FF2B5EF4-FFF2-40B4-BE49-F238E27FC236}">
                  <a16:creationId xmlns="" xmlns:a16="http://schemas.microsoft.com/office/drawing/2014/main" id="{8E584DAA-39FD-4502-9545-E0AE8D37E3EA}"/>
                </a:ext>
              </a:extLst>
            </p:cNvPr>
            <p:cNvCxnSpPr/>
            <p:nvPr/>
          </p:nvCxnSpPr>
          <p:spPr>
            <a:xfrm flipV="1">
              <a:off x="3094379" y="4971435"/>
              <a:ext cx="999503" cy="706845"/>
            </a:xfrm>
            <a:prstGeom prst="bentConnector3">
              <a:avLst>
                <a:gd name="adj1" fmla="val 64949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angular 45">
              <a:extLst>
                <a:ext uri="{FF2B5EF4-FFF2-40B4-BE49-F238E27FC236}">
                  <a16:creationId xmlns="" xmlns:a16="http://schemas.microsoft.com/office/drawing/2014/main" id="{3449ED33-72B0-487C-ADD0-4248722430B5}"/>
                </a:ext>
              </a:extLst>
            </p:cNvPr>
            <p:cNvCxnSpPr/>
            <p:nvPr/>
          </p:nvCxnSpPr>
          <p:spPr>
            <a:xfrm flipV="1">
              <a:off x="2328645" y="3663122"/>
              <a:ext cx="1511237" cy="3249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  <a:alpha val="84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C1432C2-8596-4EEF-BEB9-F9DEA562D916}"/>
              </a:ext>
            </a:extLst>
          </p:cNvPr>
          <p:cNvSpPr txBox="1"/>
          <p:nvPr/>
        </p:nvSpPr>
        <p:spPr>
          <a:xfrm rot="16200000">
            <a:off x="-1918263" y="3238489"/>
            <a:ext cx="487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 dirty="0">
                <a:ln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NIVEL 4 SUPERIOR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4891FB1F-C068-4880-BB51-C50C28AAE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510" y="748164"/>
            <a:ext cx="8744016" cy="53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2DE387D-AC91-4219-ADA8-2A7998ED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92" y="1683027"/>
            <a:ext cx="8831258" cy="46780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D61A46E-D02F-471D-857D-4C5F01E6EC88}"/>
              </a:ext>
            </a:extLst>
          </p:cNvPr>
          <p:cNvSpPr/>
          <p:nvPr/>
        </p:nvSpPr>
        <p:spPr>
          <a:xfrm>
            <a:off x="4279509" y="951709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Diagnóstico territorial</a:t>
            </a:r>
          </a:p>
        </p:txBody>
      </p:sp>
    </p:spTree>
    <p:extLst>
      <p:ext uri="{BB962C8B-B14F-4D97-AF65-F5344CB8AC3E}">
        <p14:creationId xmlns:p14="http://schemas.microsoft.com/office/powerpoint/2010/main" val="230838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9D98A54-068F-418F-9656-D708E32E9CB6}"/>
              </a:ext>
            </a:extLst>
          </p:cNvPr>
          <p:cNvSpPr txBox="1"/>
          <p:nvPr/>
        </p:nvSpPr>
        <p:spPr>
          <a:xfrm>
            <a:off x="350132" y="1046086"/>
            <a:ext cx="1147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Mensajes orientadores para la formulación de PDEA transitorios 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24C5DCC-D25A-42B8-A85B-DDCCFF6FEA29}"/>
              </a:ext>
            </a:extLst>
          </p:cNvPr>
          <p:cNvSpPr/>
          <p:nvPr/>
        </p:nvSpPr>
        <p:spPr>
          <a:xfrm>
            <a:off x="532263" y="2203061"/>
            <a:ext cx="8254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Documento “ágil” que cumpla con los requisitos de la ley.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A48DFAD5-1902-478C-B2DD-99F035C1B195}"/>
              </a:ext>
            </a:extLst>
          </p:cNvPr>
          <p:cNvSpPr/>
          <p:nvPr/>
        </p:nvSpPr>
        <p:spPr>
          <a:xfrm>
            <a:off x="632208" y="3014010"/>
            <a:ext cx="4651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Construir sobre lo construido.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233590F3-9CF4-43C7-AAAC-E2005E1C9CA9}"/>
              </a:ext>
            </a:extLst>
          </p:cNvPr>
          <p:cNvSpPr/>
          <p:nvPr/>
        </p:nvSpPr>
        <p:spPr>
          <a:xfrm>
            <a:off x="670680" y="3824959"/>
            <a:ext cx="110255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Garantizar la inclusión de los aspectos del enfoque que están inmersos tanto en la ley 1867 y en la resolución 407. </a:t>
            </a: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01144D8-B661-48D5-A492-348691B5E8E4}"/>
              </a:ext>
            </a:extLst>
          </p:cNvPr>
          <p:cNvSpPr/>
          <p:nvPr/>
        </p:nvSpPr>
        <p:spPr>
          <a:xfrm>
            <a:off x="632208" y="4933631"/>
            <a:ext cx="11025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Garantizar una participación de los diferentes actores del territorio. </a:t>
            </a: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A67CCAFE-7F61-4B9F-B567-387306B01602}"/>
              </a:ext>
            </a:extLst>
          </p:cNvPr>
          <p:cNvSpPr/>
          <p:nvPr/>
        </p:nvSpPr>
        <p:spPr>
          <a:xfrm>
            <a:off x="670679" y="5652247"/>
            <a:ext cx="110255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Priorización de cadenas productivas objeto de procesos de Extensión Agropecuaria. </a:t>
            </a: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0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9D98A54-068F-418F-9656-D708E32E9CB6}"/>
              </a:ext>
            </a:extLst>
          </p:cNvPr>
          <p:cNvSpPr txBox="1"/>
          <p:nvPr/>
        </p:nvSpPr>
        <p:spPr>
          <a:xfrm>
            <a:off x="3303793" y="995417"/>
            <a:ext cx="602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Cooperación Técnica   DNP - CAF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24C5DCC-D25A-42B8-A85B-DDCCFF6FEA29}"/>
              </a:ext>
            </a:extLst>
          </p:cNvPr>
          <p:cNvSpPr/>
          <p:nvPr/>
        </p:nvSpPr>
        <p:spPr>
          <a:xfrm>
            <a:off x="286210" y="1658043"/>
            <a:ext cx="116195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Fortalecimiento de la capacidad institucional del sector agropecuario en el desarrollo de lineamientos técnicos y metodológicos de política relacionados con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Adecuación de Tierras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y el nuevo modelo de Extensión Agropecuaria Integral</a:t>
            </a:r>
            <a:r>
              <a:rPr lang="es-ES" sz="2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01144D8-B661-48D5-A492-348691B5E8E4}"/>
              </a:ext>
            </a:extLst>
          </p:cNvPr>
          <p:cNvSpPr/>
          <p:nvPr/>
        </p:nvSpPr>
        <p:spPr>
          <a:xfrm>
            <a:off x="286210" y="4466814"/>
            <a:ext cx="116195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_tradnl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Propuesta de definición del costo del servicio de extensión agropecuaria bajo distintos modelos de extensión</a:t>
            </a:r>
            <a:r>
              <a:rPr lang="es-E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A67CCAFE-7F61-4B9F-B567-387306B01602}"/>
              </a:ext>
            </a:extLst>
          </p:cNvPr>
          <p:cNvSpPr/>
          <p:nvPr/>
        </p:nvSpPr>
        <p:spPr>
          <a:xfrm>
            <a:off x="286210" y="5498357"/>
            <a:ext cx="110255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_tradnl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Guía metodológica para la focalización de los beneficiaros del servicio de extensión agropecuaria</a:t>
            </a:r>
            <a:r>
              <a:rPr lang="es-E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s-E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="" xmlns:a16="http://schemas.microsoft.com/office/drawing/2014/main" id="{D2A7BB40-7D88-4C3F-92AF-E92F8011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36" y="2673706"/>
            <a:ext cx="1537841" cy="15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="" xmlns:a16="http://schemas.microsoft.com/office/drawing/2014/main" id="{ED18DFAE-B983-4B3F-93ED-348635B6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53"/>
            <a:ext cx="3116968" cy="5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>
            <a:extLst>
              <a:ext uri="{FF2B5EF4-FFF2-40B4-BE49-F238E27FC236}">
                <a16:creationId xmlns="" xmlns:a16="http://schemas.microsoft.com/office/drawing/2014/main" id="{3B26085A-CED8-43C0-8D3C-EB833C052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23097" r="15615" b="24743"/>
          <a:stretch/>
        </p:blipFill>
        <p:spPr bwMode="auto">
          <a:xfrm>
            <a:off x="9420818" y="994553"/>
            <a:ext cx="1709531" cy="5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2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9D98A54-068F-418F-9656-D708E32E9CB6}"/>
              </a:ext>
            </a:extLst>
          </p:cNvPr>
          <p:cNvSpPr txBox="1"/>
          <p:nvPr/>
        </p:nvSpPr>
        <p:spPr>
          <a:xfrm>
            <a:off x="138074" y="685804"/>
            <a:ext cx="1152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Retos Institucionales para garantizar el servicio de Extensión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5220962-E531-43C1-8402-D5A16C442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197352"/>
              </p:ext>
            </p:extLst>
          </p:nvPr>
        </p:nvGraphicFramePr>
        <p:xfrm>
          <a:off x="198101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0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69614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AE49F35B-E096-4B27-B196-A6D8662DB6FB}"/>
              </a:ext>
            </a:extLst>
          </p:cNvPr>
          <p:cNvCxnSpPr>
            <a:cxnSpLocks/>
          </p:cNvCxnSpPr>
          <p:nvPr/>
        </p:nvCxnSpPr>
        <p:spPr>
          <a:xfrm>
            <a:off x="9370247" y="5186525"/>
            <a:ext cx="0" cy="2751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4184C64-2360-475B-95DE-AE4CC171AA91}"/>
              </a:ext>
            </a:extLst>
          </p:cNvPr>
          <p:cNvSpPr txBox="1"/>
          <p:nvPr/>
        </p:nvSpPr>
        <p:spPr>
          <a:xfrm>
            <a:off x="980661" y="2312517"/>
            <a:ext cx="10760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Verificación del  Quorum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Presentación PECTIA componente de Extensión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 Avances en la formulación de </a:t>
            </a:r>
            <a:r>
              <a:rPr lang="es-MX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PDEA</a:t>
            </a:r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 Socialización registro y clasificación de Usuarios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Consultoría DNP – </a:t>
            </a:r>
            <a:r>
              <a:rPr lang="es-MX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CAF</a:t>
            </a:r>
            <a:endParaRPr lang="es-MX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419" sz="24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="" xmlns:a16="http://schemas.microsoft.com/office/drawing/2014/main" id="{1CB9AAE1-920B-4C44-A69F-0ECEEF786F5E}"/>
              </a:ext>
            </a:extLst>
          </p:cNvPr>
          <p:cNvSpPr txBox="1"/>
          <p:nvPr/>
        </p:nvSpPr>
        <p:spPr>
          <a:xfrm>
            <a:off x="1074419" y="1193593"/>
            <a:ext cx="885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s-CO" sz="32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6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693875" y="1914966"/>
            <a:ext cx="7056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ADR: </a:t>
            </a:r>
            <a:r>
              <a:rPr lang="es-CO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Habilitación de EPSEA</a:t>
            </a:r>
          </a:p>
          <a:p>
            <a:pPr algn="just"/>
            <a:endParaRPr lang="es-CO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MADR: </a:t>
            </a:r>
            <a:r>
              <a:rPr lang="es-ES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Lineamientos para la definición de tasas, tarifa y subsidio a la prestación del servicio de extensión agropecuaria</a:t>
            </a:r>
          </a:p>
          <a:p>
            <a:pPr algn="just"/>
            <a:endParaRPr lang="es-ES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8596" y="823240"/>
            <a:ext cx="8743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Expedición de marco regulatorio pendiente:</a:t>
            </a:r>
          </a:p>
          <a:p>
            <a:endParaRPr lang="es-CO" sz="3200" dirty="0"/>
          </a:p>
        </p:txBody>
      </p:sp>
      <p:pic>
        <p:nvPicPr>
          <p:cNvPr id="2050" name="Picture 2" descr="C:\Users\usuario\Desktop\Logo-Minagricul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77" y="2946017"/>
            <a:ext cx="34020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esktop\04AD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091" y="1808116"/>
            <a:ext cx="2296017" cy="9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ministerio\FOTOS RURALES\IMG_9274 copi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13516"/>
            <a:ext cx="12192000" cy="24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</a:p>
        </p:txBody>
      </p:sp>
    </p:spTree>
    <p:extLst>
      <p:ext uri="{BB962C8B-B14F-4D97-AF65-F5344CB8AC3E}">
        <p14:creationId xmlns:p14="http://schemas.microsoft.com/office/powerpoint/2010/main" val="256531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450297" y="5349002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Gracias</a:t>
            </a:r>
            <a:endParaRPr lang="es-CO" sz="4000" dirty="0">
              <a:solidFill>
                <a:schemeClr val="bg1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293975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22863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</a:t>
            </a:r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Formulación 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6EC29CFC-3938-4A15-B3E8-4AD956042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380348"/>
              </p:ext>
            </p:extLst>
          </p:nvPr>
        </p:nvGraphicFramePr>
        <p:xfrm>
          <a:off x="172278" y="1616767"/>
          <a:ext cx="11754679" cy="450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17DDAC7-AC3C-483B-A4CD-C03E3E762C78}"/>
              </a:ext>
            </a:extLst>
          </p:cNvPr>
          <p:cNvSpPr txBox="1"/>
          <p:nvPr/>
        </p:nvSpPr>
        <p:spPr>
          <a:xfrm>
            <a:off x="4075248" y="1091760"/>
            <a:ext cx="40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Acciones Realizadas   </a:t>
            </a:r>
          </a:p>
        </p:txBody>
      </p:sp>
    </p:spTree>
    <p:extLst>
      <p:ext uri="{BB962C8B-B14F-4D97-AF65-F5344CB8AC3E}">
        <p14:creationId xmlns:p14="http://schemas.microsoft.com/office/powerpoint/2010/main" val="19674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240399" y="269967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319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</a:t>
            </a:r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6AC4DC8B-98AA-4496-9E91-0F2583C60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957857"/>
              </p:ext>
            </p:extLst>
          </p:nvPr>
        </p:nvGraphicFramePr>
        <p:xfrm>
          <a:off x="1406936" y="2047295"/>
          <a:ext cx="93781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n relacionada">
            <a:extLst>
              <a:ext uri="{FF2B5EF4-FFF2-40B4-BE49-F238E27FC236}">
                <a16:creationId xmlns="" xmlns:a16="http://schemas.microsoft.com/office/drawing/2014/main" id="{27312EEC-1571-400A-9E74-EB6FC13C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7196" b="33189"/>
          <a:stretch/>
        </p:blipFill>
        <p:spPr bwMode="auto">
          <a:xfrm>
            <a:off x="8547653" y="2047295"/>
            <a:ext cx="2040831" cy="1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>
            <a:extLst>
              <a:ext uri="{FF2B5EF4-FFF2-40B4-BE49-F238E27FC236}">
                <a16:creationId xmlns="" xmlns:a16="http://schemas.microsoft.com/office/drawing/2014/main" id="{4FAC5FB4-5E14-4801-A4FC-5C3CF764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42" y="2319028"/>
            <a:ext cx="2343342" cy="13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>
            <a:extLst>
              <a:ext uri="{FF2B5EF4-FFF2-40B4-BE49-F238E27FC236}">
                <a16:creationId xmlns="" xmlns:a16="http://schemas.microsoft.com/office/drawing/2014/main" id="{8FBE1B95-F2DF-45C1-BD03-0DD8DD74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49" y="2111279"/>
            <a:ext cx="2011812" cy="1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D6005818-7472-44BD-A3CD-3070BF8CBEBB}"/>
              </a:ext>
            </a:extLst>
          </p:cNvPr>
          <p:cNvSpPr txBox="1"/>
          <p:nvPr/>
        </p:nvSpPr>
        <p:spPr>
          <a:xfrm>
            <a:off x="2239815" y="1091760"/>
            <a:ext cx="771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Cronología para el proceso de formulación  </a:t>
            </a:r>
          </a:p>
        </p:txBody>
      </p:sp>
    </p:spTree>
    <p:extLst>
      <p:ext uri="{BB962C8B-B14F-4D97-AF65-F5344CB8AC3E}">
        <p14:creationId xmlns:p14="http://schemas.microsoft.com/office/powerpoint/2010/main" val="209219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227715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319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</a:t>
            </a:r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7B02A4D7-33F9-4EEF-8BFB-A3596B83A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93295"/>
              </p:ext>
            </p:extLst>
          </p:nvPr>
        </p:nvGraphicFramePr>
        <p:xfrm>
          <a:off x="205795" y="1245719"/>
          <a:ext cx="10448953" cy="482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DD633A5F-5CB0-4552-97D5-C2A5D36F02B7}"/>
              </a:ext>
            </a:extLst>
          </p:cNvPr>
          <p:cNvSpPr txBox="1"/>
          <p:nvPr/>
        </p:nvSpPr>
        <p:spPr>
          <a:xfrm>
            <a:off x="205794" y="1245719"/>
            <a:ext cx="3001232" cy="3915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54% SIN CRONOGRAMA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33F2217-0068-475C-B7F4-BBEFCE35E890}"/>
              </a:ext>
            </a:extLst>
          </p:cNvPr>
          <p:cNvSpPr txBox="1"/>
          <p:nvPr/>
        </p:nvSpPr>
        <p:spPr>
          <a:xfrm>
            <a:off x="2746619" y="861278"/>
            <a:ext cx="669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Cronograma de formulación de PDEA 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="" xmlns:a16="http://schemas.microsoft.com/office/drawing/2014/main" id="{D9D6CD26-7486-4B48-8503-C1CBB575E425}"/>
              </a:ext>
            </a:extLst>
          </p:cNvPr>
          <p:cNvSpPr txBox="1"/>
          <p:nvPr/>
        </p:nvSpPr>
        <p:spPr>
          <a:xfrm>
            <a:off x="8375375" y="1533337"/>
            <a:ext cx="3485322" cy="3915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43%  CON  CRONOGRAMA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4F65FBDF-A180-4F5E-A2B3-6A1B2554CCF8}"/>
              </a:ext>
            </a:extLst>
          </p:cNvPr>
          <p:cNvSpPr txBox="1"/>
          <p:nvPr/>
        </p:nvSpPr>
        <p:spPr>
          <a:xfrm>
            <a:off x="5042453" y="5877344"/>
            <a:ext cx="3485322" cy="3915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3%  PDEA FORMULADO</a:t>
            </a:r>
          </a:p>
        </p:txBody>
      </p:sp>
    </p:spTree>
    <p:extLst>
      <p:ext uri="{BB962C8B-B14F-4D97-AF65-F5344CB8AC3E}">
        <p14:creationId xmlns:p14="http://schemas.microsoft.com/office/powerpoint/2010/main" val="285967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044216" y="237311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402294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319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</a:t>
            </a:r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8901D09B-AF78-48B6-8DF5-8F61FB71044A}"/>
              </a:ext>
            </a:extLst>
          </p:cNvPr>
          <p:cNvGrpSpPr/>
          <p:nvPr/>
        </p:nvGrpSpPr>
        <p:grpSpPr>
          <a:xfrm>
            <a:off x="402294" y="1678697"/>
            <a:ext cx="11431087" cy="4754922"/>
            <a:chOff x="218577" y="2667327"/>
            <a:chExt cx="8240818" cy="2480440"/>
          </a:xfrm>
        </p:grpSpPr>
        <p:cxnSp>
          <p:nvCxnSpPr>
            <p:cNvPr id="9" name="Straight Connector 43">
              <a:extLst>
                <a:ext uri="{FF2B5EF4-FFF2-40B4-BE49-F238E27FC236}">
                  <a16:creationId xmlns="" xmlns:a16="http://schemas.microsoft.com/office/drawing/2014/main" id="{54AA1CC4-DE54-4063-ABBB-D794DF8C9FA5}"/>
                </a:ext>
              </a:extLst>
            </p:cNvPr>
            <p:cNvCxnSpPr/>
            <p:nvPr/>
          </p:nvCxnSpPr>
          <p:spPr>
            <a:xfrm>
              <a:off x="684611" y="5103185"/>
              <a:ext cx="7774784" cy="0"/>
            </a:xfrm>
            <a:prstGeom prst="line">
              <a:avLst/>
            </a:prstGeom>
            <a:ln w="19050">
              <a:headEnd type="oval" w="lg" len="lg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78">
              <a:extLst>
                <a:ext uri="{FF2B5EF4-FFF2-40B4-BE49-F238E27FC236}">
                  <a16:creationId xmlns="" xmlns:a16="http://schemas.microsoft.com/office/drawing/2014/main" id="{C6A925B6-4012-45AC-A7FC-3D6356419404}"/>
                </a:ext>
              </a:extLst>
            </p:cNvPr>
            <p:cNvSpPr/>
            <p:nvPr/>
          </p:nvSpPr>
          <p:spPr>
            <a:xfrm>
              <a:off x="1108204" y="3223182"/>
              <a:ext cx="171726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79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8047A2C-AE53-4D5C-9215-B35C822D6749}"/>
                </a:ext>
              </a:extLst>
            </p:cNvPr>
            <p:cNvSpPr/>
            <p:nvPr/>
          </p:nvSpPr>
          <p:spPr>
            <a:xfrm>
              <a:off x="2632940" y="3437033"/>
              <a:ext cx="171727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8D44AD"/>
                  </a:solidFill>
                  <a:latin typeface="Open Sans" panose="020B0606030504020204" pitchFamily="34" charset="0"/>
                </a:rPr>
                <a:t>2</a:t>
              </a:r>
              <a:endParaRPr lang="en-US" sz="2000" dirty="0">
                <a:solidFill>
                  <a:srgbClr val="8D44AD"/>
                </a:solidFill>
              </a:endParaRPr>
            </a:p>
          </p:txBody>
        </p:sp>
        <p:sp>
          <p:nvSpPr>
            <p:cNvPr id="12" name="Rectangle 80">
              <a:extLst>
                <a:ext uri="{FF2B5EF4-FFF2-40B4-BE49-F238E27FC236}">
                  <a16:creationId xmlns="" xmlns:a16="http://schemas.microsoft.com/office/drawing/2014/main" id="{39982055-19E8-4329-94A4-1F21C2A8703D}"/>
                </a:ext>
              </a:extLst>
            </p:cNvPr>
            <p:cNvSpPr/>
            <p:nvPr/>
          </p:nvSpPr>
          <p:spPr>
            <a:xfrm>
              <a:off x="4218546" y="2667327"/>
              <a:ext cx="171726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000" dirty="0">
                <a:solidFill>
                  <a:srgbClr val="297FB8"/>
                </a:solidFill>
              </a:endParaRPr>
            </a:p>
          </p:txBody>
        </p:sp>
        <p:sp>
          <p:nvSpPr>
            <p:cNvPr id="13" name="Rectangle 83">
              <a:extLst>
                <a:ext uri="{FF2B5EF4-FFF2-40B4-BE49-F238E27FC236}">
                  <a16:creationId xmlns="" xmlns:a16="http://schemas.microsoft.com/office/drawing/2014/main" id="{724B301C-D1FB-4090-A8E3-5B8F48676D80}"/>
                </a:ext>
              </a:extLst>
            </p:cNvPr>
            <p:cNvSpPr/>
            <p:nvPr/>
          </p:nvSpPr>
          <p:spPr>
            <a:xfrm>
              <a:off x="7995043" y="2736355"/>
              <a:ext cx="212559" cy="208720"/>
            </a:xfrm>
            <a:prstGeom prst="rect">
              <a:avLst/>
            </a:prstGeom>
          </p:spPr>
          <p:txBody>
            <a:bodyPr wrap="squar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2000" dirty="0">
                <a:solidFill>
                  <a:srgbClr val="F39C11"/>
                </a:solidFill>
              </a:endParaRPr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="" xmlns:a16="http://schemas.microsoft.com/office/drawing/2014/main" id="{24D160A5-E52D-42BC-AE47-D79800455EBB}"/>
                </a:ext>
              </a:extLst>
            </p:cNvPr>
            <p:cNvGrpSpPr/>
            <p:nvPr/>
          </p:nvGrpSpPr>
          <p:grpSpPr>
            <a:xfrm>
              <a:off x="868593" y="3467368"/>
              <a:ext cx="977696" cy="1680394"/>
              <a:chOff x="1158122" y="3480159"/>
              <a:chExt cx="1303594" cy="2240525"/>
            </a:xfrm>
          </p:grpSpPr>
          <p:sp>
            <p:nvSpPr>
              <p:cNvPr id="41" name="Oval 44">
                <a:extLst>
                  <a:ext uri="{FF2B5EF4-FFF2-40B4-BE49-F238E27FC236}">
                    <a16:creationId xmlns="" xmlns:a16="http://schemas.microsoft.com/office/drawing/2014/main" id="{DC7D42AA-3E65-41A2-939C-3B7AC8226F27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42" name="Straight Connector 20">
                <a:extLst>
                  <a:ext uri="{FF2B5EF4-FFF2-40B4-BE49-F238E27FC236}">
                    <a16:creationId xmlns="" xmlns:a16="http://schemas.microsoft.com/office/drawing/2014/main" id="{77917B04-6B7F-460D-B697-8C18777A9C11}"/>
                  </a:ext>
                </a:extLst>
              </p:cNvPr>
              <p:cNvCxnSpPr/>
              <p:nvPr/>
            </p:nvCxnSpPr>
            <p:spPr>
              <a:xfrm>
                <a:off x="2016062" y="3480159"/>
                <a:ext cx="0" cy="21728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3">
                <a:extLst>
                  <a:ext uri="{FF2B5EF4-FFF2-40B4-BE49-F238E27FC236}">
                    <a16:creationId xmlns="" xmlns:a16="http://schemas.microsoft.com/office/drawing/2014/main" id="{D51B7235-21E1-4837-9C48-F4F922CD9D42}"/>
                  </a:ext>
                </a:extLst>
              </p:cNvPr>
              <p:cNvCxnSpPr/>
              <p:nvPr/>
            </p:nvCxnSpPr>
            <p:spPr>
              <a:xfrm>
                <a:off x="1158122" y="3501028"/>
                <a:ext cx="86792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91">
              <a:extLst>
                <a:ext uri="{FF2B5EF4-FFF2-40B4-BE49-F238E27FC236}">
                  <a16:creationId xmlns="" xmlns:a16="http://schemas.microsoft.com/office/drawing/2014/main" id="{DA6D6F35-76C8-4F63-9BA5-6CE84A778947}"/>
                </a:ext>
              </a:extLst>
            </p:cNvPr>
            <p:cNvGrpSpPr/>
            <p:nvPr/>
          </p:nvGrpSpPr>
          <p:grpSpPr>
            <a:xfrm>
              <a:off x="2381253" y="3673613"/>
              <a:ext cx="650946" cy="1474152"/>
              <a:chOff x="1593788" y="3755149"/>
              <a:chExt cx="867928" cy="1965535"/>
            </a:xfrm>
          </p:grpSpPr>
          <p:sp>
            <p:nvSpPr>
              <p:cNvPr id="38" name="Oval 92">
                <a:extLst>
                  <a:ext uri="{FF2B5EF4-FFF2-40B4-BE49-F238E27FC236}">
                    <a16:creationId xmlns="" xmlns:a16="http://schemas.microsoft.com/office/drawing/2014/main" id="{BB594FF1-6AA1-403E-A2F2-3C50CA244D5C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9" name="Straight Connector 93">
                <a:extLst>
                  <a:ext uri="{FF2B5EF4-FFF2-40B4-BE49-F238E27FC236}">
                    <a16:creationId xmlns="" xmlns:a16="http://schemas.microsoft.com/office/drawing/2014/main" id="{89B40F22-2260-411D-92E7-6EF62CAB5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1716" y="3755149"/>
                <a:ext cx="0" cy="1897816"/>
              </a:xfrm>
              <a:prstGeom prst="line">
                <a:avLst/>
              </a:prstGeom>
              <a:ln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94">
                <a:extLst>
                  <a:ext uri="{FF2B5EF4-FFF2-40B4-BE49-F238E27FC236}">
                    <a16:creationId xmlns="" xmlns:a16="http://schemas.microsoft.com/office/drawing/2014/main" id="{00E198DD-A4D4-4D75-8B5E-ACD0449E7E9F}"/>
                  </a:ext>
                </a:extLst>
              </p:cNvPr>
              <p:cNvCxnSpPr/>
              <p:nvPr/>
            </p:nvCxnSpPr>
            <p:spPr>
              <a:xfrm>
                <a:off x="1593788" y="3761156"/>
                <a:ext cx="867928" cy="0"/>
              </a:xfrm>
              <a:prstGeom prst="line">
                <a:avLst/>
              </a:prstGeom>
              <a:ln w="57150"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5">
              <a:extLst>
                <a:ext uri="{FF2B5EF4-FFF2-40B4-BE49-F238E27FC236}">
                  <a16:creationId xmlns="" xmlns:a16="http://schemas.microsoft.com/office/drawing/2014/main" id="{0D7294F1-2D20-4750-B9D3-F538B84436D3}"/>
                </a:ext>
              </a:extLst>
            </p:cNvPr>
            <p:cNvGrpSpPr/>
            <p:nvPr/>
          </p:nvGrpSpPr>
          <p:grpSpPr>
            <a:xfrm>
              <a:off x="3934230" y="2895300"/>
              <a:ext cx="650946" cy="2252462"/>
              <a:chOff x="2083206" y="2717401"/>
              <a:chExt cx="867928" cy="3003283"/>
            </a:xfrm>
          </p:grpSpPr>
          <p:sp>
            <p:nvSpPr>
              <p:cNvPr id="35" name="Oval 96">
                <a:extLst>
                  <a:ext uri="{FF2B5EF4-FFF2-40B4-BE49-F238E27FC236}">
                    <a16:creationId xmlns="" xmlns:a16="http://schemas.microsoft.com/office/drawing/2014/main" id="{4ABB8D87-AE6C-4ECB-B938-0BF6CAEC6B80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6" name="Straight Connector 97">
                <a:extLst>
                  <a:ext uri="{FF2B5EF4-FFF2-40B4-BE49-F238E27FC236}">
                    <a16:creationId xmlns="" xmlns:a16="http://schemas.microsoft.com/office/drawing/2014/main" id="{8B38B3A1-ECCC-4C24-A7BD-6BFDDBC84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3569" y="2717401"/>
                <a:ext cx="0" cy="2957103"/>
              </a:xfrm>
              <a:prstGeom prst="line">
                <a:avLst/>
              </a:prstGeom>
              <a:ln>
                <a:solidFill>
                  <a:srgbClr val="297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98">
                <a:extLst>
                  <a:ext uri="{FF2B5EF4-FFF2-40B4-BE49-F238E27FC236}">
                    <a16:creationId xmlns="" xmlns:a16="http://schemas.microsoft.com/office/drawing/2014/main" id="{E3815A9C-04E2-41B4-9F24-9F3F60B8EF7F}"/>
                  </a:ext>
                </a:extLst>
              </p:cNvPr>
              <p:cNvCxnSpPr/>
              <p:nvPr/>
            </p:nvCxnSpPr>
            <p:spPr>
              <a:xfrm>
                <a:off x="2083206" y="2734103"/>
                <a:ext cx="867928" cy="0"/>
              </a:xfrm>
              <a:prstGeom prst="line">
                <a:avLst/>
              </a:prstGeom>
              <a:ln w="57150">
                <a:solidFill>
                  <a:srgbClr val="297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9">
              <a:extLst>
                <a:ext uri="{FF2B5EF4-FFF2-40B4-BE49-F238E27FC236}">
                  <a16:creationId xmlns="" xmlns:a16="http://schemas.microsoft.com/office/drawing/2014/main" id="{03F1599F-49D4-45DB-8E53-54545275161F}"/>
                </a:ext>
              </a:extLst>
            </p:cNvPr>
            <p:cNvGrpSpPr/>
            <p:nvPr/>
          </p:nvGrpSpPr>
          <p:grpSpPr>
            <a:xfrm>
              <a:off x="5160938" y="3792942"/>
              <a:ext cx="650947" cy="1354818"/>
              <a:chOff x="2137600" y="3914260"/>
              <a:chExt cx="867928" cy="1806424"/>
            </a:xfrm>
          </p:grpSpPr>
          <p:sp>
            <p:nvSpPr>
              <p:cNvPr id="32" name="Oval 100">
                <a:extLst>
                  <a:ext uri="{FF2B5EF4-FFF2-40B4-BE49-F238E27FC236}">
                    <a16:creationId xmlns="" xmlns:a16="http://schemas.microsoft.com/office/drawing/2014/main" id="{956A366C-23F5-42D5-9FCD-031E03EBDAB3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3" name="Straight Connector 101">
                <a:extLst>
                  <a:ext uri="{FF2B5EF4-FFF2-40B4-BE49-F238E27FC236}">
                    <a16:creationId xmlns="" xmlns:a16="http://schemas.microsoft.com/office/drawing/2014/main" id="{07C9D931-485B-4BB1-958A-4FA59A95B3DB}"/>
                  </a:ext>
                </a:extLst>
              </p:cNvPr>
              <p:cNvCxnSpPr/>
              <p:nvPr/>
            </p:nvCxnSpPr>
            <p:spPr>
              <a:xfrm>
                <a:off x="3005528" y="3914260"/>
                <a:ext cx="0" cy="1751350"/>
              </a:xfrm>
              <a:prstGeom prst="line">
                <a:avLst/>
              </a:prstGeom>
              <a:ln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02">
                <a:extLst>
                  <a:ext uri="{FF2B5EF4-FFF2-40B4-BE49-F238E27FC236}">
                    <a16:creationId xmlns="" xmlns:a16="http://schemas.microsoft.com/office/drawing/2014/main" id="{59F27C51-49CD-4624-9CBE-1ADE0D7E0384}"/>
                  </a:ext>
                </a:extLst>
              </p:cNvPr>
              <p:cNvCxnSpPr/>
              <p:nvPr/>
            </p:nvCxnSpPr>
            <p:spPr>
              <a:xfrm>
                <a:off x="2137600" y="3917075"/>
                <a:ext cx="867928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03">
              <a:extLst>
                <a:ext uri="{FF2B5EF4-FFF2-40B4-BE49-F238E27FC236}">
                  <a16:creationId xmlns="" xmlns:a16="http://schemas.microsoft.com/office/drawing/2014/main" id="{876B4462-A19B-4C3F-A677-3787ADF1D024}"/>
                </a:ext>
              </a:extLst>
            </p:cNvPr>
            <p:cNvGrpSpPr/>
            <p:nvPr/>
          </p:nvGrpSpPr>
          <p:grpSpPr>
            <a:xfrm>
              <a:off x="6424296" y="4176012"/>
              <a:ext cx="650946" cy="971755"/>
              <a:chOff x="2240865" y="4425012"/>
              <a:chExt cx="867928" cy="1295672"/>
            </a:xfrm>
          </p:grpSpPr>
          <p:sp>
            <p:nvSpPr>
              <p:cNvPr id="29" name="Oval 104">
                <a:extLst>
                  <a:ext uri="{FF2B5EF4-FFF2-40B4-BE49-F238E27FC236}">
                    <a16:creationId xmlns="" xmlns:a16="http://schemas.microsoft.com/office/drawing/2014/main" id="{3F270F1A-0D10-4DAB-94F2-8889A2F52F87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105">
                <a:extLst>
                  <a:ext uri="{FF2B5EF4-FFF2-40B4-BE49-F238E27FC236}">
                    <a16:creationId xmlns="" xmlns:a16="http://schemas.microsoft.com/office/drawing/2014/main" id="{FE0EBA1E-3C60-4999-B08F-82DFDA1A1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793" y="4429150"/>
                <a:ext cx="0" cy="1223815"/>
              </a:xfrm>
              <a:prstGeom prst="line">
                <a:avLst/>
              </a:prstGeom>
              <a:ln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06">
                <a:extLst>
                  <a:ext uri="{FF2B5EF4-FFF2-40B4-BE49-F238E27FC236}">
                    <a16:creationId xmlns="" xmlns:a16="http://schemas.microsoft.com/office/drawing/2014/main" id="{73F04DC8-AAC9-4916-82BC-AA7D1904975E}"/>
                  </a:ext>
                </a:extLst>
              </p:cNvPr>
              <p:cNvCxnSpPr/>
              <p:nvPr/>
            </p:nvCxnSpPr>
            <p:spPr>
              <a:xfrm>
                <a:off x="2240865" y="4425012"/>
                <a:ext cx="867928" cy="0"/>
              </a:xfrm>
              <a:prstGeom prst="line">
                <a:avLst/>
              </a:prstGeom>
              <a:ln w="57150"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07">
              <a:extLst>
                <a:ext uri="{FF2B5EF4-FFF2-40B4-BE49-F238E27FC236}">
                  <a16:creationId xmlns="" xmlns:a16="http://schemas.microsoft.com/office/drawing/2014/main" id="{33BA5585-4A01-41D0-A62B-E08BEF7F5B7D}"/>
                </a:ext>
              </a:extLst>
            </p:cNvPr>
            <p:cNvGrpSpPr/>
            <p:nvPr/>
          </p:nvGrpSpPr>
          <p:grpSpPr>
            <a:xfrm>
              <a:off x="7686697" y="2991128"/>
              <a:ext cx="740100" cy="2156636"/>
              <a:chOff x="2342844" y="2845170"/>
              <a:chExt cx="986799" cy="2875514"/>
            </a:xfrm>
          </p:grpSpPr>
          <p:sp>
            <p:nvSpPr>
              <p:cNvPr id="26" name="Oval 108">
                <a:extLst>
                  <a:ext uri="{FF2B5EF4-FFF2-40B4-BE49-F238E27FC236}">
                    <a16:creationId xmlns="" xmlns:a16="http://schemas.microsoft.com/office/drawing/2014/main" id="{59729CE8-CD40-47D4-9901-CCFF1518E7A4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7" name="Straight Connector 109">
                <a:extLst>
                  <a:ext uri="{FF2B5EF4-FFF2-40B4-BE49-F238E27FC236}">
                    <a16:creationId xmlns="" xmlns:a16="http://schemas.microsoft.com/office/drawing/2014/main" id="{15203853-FAAF-468A-B99C-6E99E2967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2118" y="2845170"/>
                <a:ext cx="82054" cy="2816618"/>
              </a:xfrm>
              <a:prstGeom prst="line">
                <a:avLst/>
              </a:prstGeom>
              <a:ln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10">
                <a:extLst>
                  <a:ext uri="{FF2B5EF4-FFF2-40B4-BE49-F238E27FC236}">
                    <a16:creationId xmlns="" xmlns:a16="http://schemas.microsoft.com/office/drawing/2014/main" id="{8D70A03D-50AA-4C10-BDC2-D920153972B6}"/>
                  </a:ext>
                </a:extLst>
              </p:cNvPr>
              <p:cNvCxnSpPr/>
              <p:nvPr/>
            </p:nvCxnSpPr>
            <p:spPr>
              <a:xfrm>
                <a:off x="2461715" y="2845171"/>
                <a:ext cx="867928" cy="0"/>
              </a:xfrm>
              <a:prstGeom prst="line">
                <a:avLst/>
              </a:prstGeom>
              <a:ln w="57150"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118">
              <a:extLst>
                <a:ext uri="{FF2B5EF4-FFF2-40B4-BE49-F238E27FC236}">
                  <a16:creationId xmlns="" xmlns:a16="http://schemas.microsoft.com/office/drawing/2014/main" id="{57EBA12E-E8FD-4199-9500-3A2B3DDA801D}"/>
                </a:ext>
              </a:extLst>
            </p:cNvPr>
            <p:cNvSpPr txBox="1"/>
            <p:nvPr/>
          </p:nvSpPr>
          <p:spPr>
            <a:xfrm>
              <a:off x="218577" y="3643869"/>
              <a:ext cx="1186918" cy="133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600" b="1" dirty="0"/>
                <a:t>Líneas productivas priorizadas</a:t>
              </a:r>
              <a:r>
                <a:rPr lang="es-CO" sz="1600" dirty="0"/>
                <a:t> a atender mediante los servicios de extensión agropecuaria, sus limitantes y requerimientos.</a:t>
              </a:r>
              <a:endParaRPr lang="en-US" sz="8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123">
              <a:extLst>
                <a:ext uri="{FF2B5EF4-FFF2-40B4-BE49-F238E27FC236}">
                  <a16:creationId xmlns="" xmlns:a16="http://schemas.microsoft.com/office/drawing/2014/main" id="{2920803E-EF6B-4D54-9571-A39F071E600F}"/>
                </a:ext>
              </a:extLst>
            </p:cNvPr>
            <p:cNvSpPr txBox="1"/>
            <p:nvPr/>
          </p:nvSpPr>
          <p:spPr>
            <a:xfrm>
              <a:off x="5389936" y="3565462"/>
              <a:ext cx="238291" cy="23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5" name="TextBox 132">
              <a:extLst>
                <a:ext uri="{FF2B5EF4-FFF2-40B4-BE49-F238E27FC236}">
                  <a16:creationId xmlns="" xmlns:a16="http://schemas.microsoft.com/office/drawing/2014/main" id="{B00E2463-A398-4354-8265-2EAB6745EDE2}"/>
                </a:ext>
              </a:extLst>
            </p:cNvPr>
            <p:cNvSpPr txBox="1"/>
            <p:nvPr/>
          </p:nvSpPr>
          <p:spPr>
            <a:xfrm>
              <a:off x="6685830" y="3949091"/>
              <a:ext cx="238291" cy="23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</p:grpSp>
      <p:sp>
        <p:nvSpPr>
          <p:cNvPr id="44" name="TextBox 118">
            <a:extLst>
              <a:ext uri="{FF2B5EF4-FFF2-40B4-BE49-F238E27FC236}">
                <a16:creationId xmlns="" xmlns:a16="http://schemas.microsoft.com/office/drawing/2014/main" id="{E0B4E316-F90E-4A4B-8ED8-96B6A76BFA53}"/>
              </a:ext>
            </a:extLst>
          </p:cNvPr>
          <p:cNvSpPr txBox="1"/>
          <p:nvPr/>
        </p:nvSpPr>
        <p:spPr>
          <a:xfrm>
            <a:off x="2336002" y="4079143"/>
            <a:ext cx="1896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Población objeto del servicio caracterizada </a:t>
            </a:r>
            <a:r>
              <a:rPr lang="es-CO" sz="1600" dirty="0"/>
              <a:t>respecto a sus condiciones socioeconómicas, culturales y productivas.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118">
            <a:extLst>
              <a:ext uri="{FF2B5EF4-FFF2-40B4-BE49-F238E27FC236}">
                <a16:creationId xmlns="" xmlns:a16="http://schemas.microsoft.com/office/drawing/2014/main" id="{C2D9FBEE-9579-48C8-B005-EBC81CF0E0A0}"/>
              </a:ext>
            </a:extLst>
          </p:cNvPr>
          <p:cNvSpPr txBox="1"/>
          <p:nvPr/>
        </p:nvSpPr>
        <p:spPr>
          <a:xfrm>
            <a:off x="4506429" y="2332633"/>
            <a:ext cx="1790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Estrategias y actividades </a:t>
            </a:r>
            <a:r>
              <a:rPr lang="es-CO" sz="1600" dirty="0"/>
              <a:t>requeridas para dar solución a las problemáticas y/o potenciar los sistemas productivos, el capital social, el capital humano, y la gestión de los recursos naturales, con sus respectivos cronogramas de ejecución.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118">
            <a:extLst>
              <a:ext uri="{FF2B5EF4-FFF2-40B4-BE49-F238E27FC236}">
                <a16:creationId xmlns="" xmlns:a16="http://schemas.microsoft.com/office/drawing/2014/main" id="{05A9C2C2-ECE0-44F5-8765-B38EFC932B41}"/>
              </a:ext>
            </a:extLst>
          </p:cNvPr>
          <p:cNvSpPr txBox="1"/>
          <p:nvPr/>
        </p:nvSpPr>
        <p:spPr>
          <a:xfrm>
            <a:off x="6561264" y="4194331"/>
            <a:ext cx="1587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Los objetivos, indicadores y metas</a:t>
            </a:r>
            <a:r>
              <a:rPr lang="es-CO" sz="1600" dirty="0"/>
              <a:t> en términos de productividad, competitividad y generación de ingresos.</a:t>
            </a:r>
            <a:endParaRPr lang="en-US" sz="8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118">
            <a:extLst>
              <a:ext uri="{FF2B5EF4-FFF2-40B4-BE49-F238E27FC236}">
                <a16:creationId xmlns="" xmlns:a16="http://schemas.microsoft.com/office/drawing/2014/main" id="{6373D412-24D3-4999-BB8A-DAE22A58661F}"/>
              </a:ext>
            </a:extLst>
          </p:cNvPr>
          <p:cNvSpPr txBox="1"/>
          <p:nvPr/>
        </p:nvSpPr>
        <p:spPr>
          <a:xfrm>
            <a:off x="8258198" y="4584842"/>
            <a:ext cx="160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/>
              <a:t>La </a:t>
            </a:r>
            <a:r>
              <a:rPr lang="es-CO" sz="1600" b="1" dirty="0"/>
              <a:t>planificación financiera y de gastos </a:t>
            </a:r>
            <a:r>
              <a:rPr lang="es-CO" sz="1600" dirty="0"/>
              <a:t>asociados a la prestación del servicio.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118">
            <a:extLst>
              <a:ext uri="{FF2B5EF4-FFF2-40B4-BE49-F238E27FC236}">
                <a16:creationId xmlns="" xmlns:a16="http://schemas.microsoft.com/office/drawing/2014/main" id="{1537430B-8FC9-4712-ADCD-00A5B4DD1731}"/>
              </a:ext>
            </a:extLst>
          </p:cNvPr>
          <p:cNvSpPr txBox="1"/>
          <p:nvPr/>
        </p:nvSpPr>
        <p:spPr>
          <a:xfrm>
            <a:off x="10030032" y="2299414"/>
            <a:ext cx="1713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Programas y proyectos</a:t>
            </a:r>
            <a:r>
              <a:rPr lang="es-CO" sz="1600" dirty="0"/>
              <a:t> regionales para la generación de capacidades, acceso a mercados y provisión de bienes, servicios e infraestructura sectorial, con los cuales deba articularse el servicio de extensión agropecuaria.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FC60E7F-2E6A-4FA7-A944-ACE645022A89}"/>
              </a:ext>
            </a:extLst>
          </p:cNvPr>
          <p:cNvSpPr/>
          <p:nvPr/>
        </p:nvSpPr>
        <p:spPr>
          <a:xfrm>
            <a:off x="335875" y="865637"/>
            <a:ext cx="68309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CO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Asap Regular"/>
              </a:rPr>
              <a:t>Elementos mínimos constitutivos del PDEA</a:t>
            </a:r>
          </a:p>
        </p:txBody>
      </p:sp>
    </p:spTree>
    <p:extLst>
      <p:ext uri="{BB962C8B-B14F-4D97-AF65-F5344CB8AC3E}">
        <p14:creationId xmlns:p14="http://schemas.microsoft.com/office/powerpoint/2010/main" val="141403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7943148" y="203745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5017" y="291981"/>
            <a:ext cx="13197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</a:t>
            </a:r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FC60E7F-2E6A-4FA7-A944-ACE645022A89}"/>
              </a:ext>
            </a:extLst>
          </p:cNvPr>
          <p:cNvSpPr/>
          <p:nvPr/>
        </p:nvSpPr>
        <p:spPr>
          <a:xfrm>
            <a:off x="1303951" y="747585"/>
            <a:ext cx="68309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s-CO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Asap Regular"/>
              </a:rPr>
              <a:t>Elementos mínimos constitutivos del PDEA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AFE8B537-0CC0-43CD-811C-15117278A8A3}"/>
              </a:ext>
            </a:extLst>
          </p:cNvPr>
          <p:cNvGrpSpPr/>
          <p:nvPr/>
        </p:nvGrpSpPr>
        <p:grpSpPr>
          <a:xfrm>
            <a:off x="809288" y="1431561"/>
            <a:ext cx="11025501" cy="4670741"/>
            <a:chOff x="684611" y="2830988"/>
            <a:chExt cx="7774784" cy="2316777"/>
          </a:xfrm>
        </p:grpSpPr>
        <p:cxnSp>
          <p:nvCxnSpPr>
            <p:cNvPr id="50" name="Straight Connector 43">
              <a:extLst>
                <a:ext uri="{FF2B5EF4-FFF2-40B4-BE49-F238E27FC236}">
                  <a16:creationId xmlns="" xmlns:a16="http://schemas.microsoft.com/office/drawing/2014/main" id="{DEDCD4A6-A8FC-48F3-8FD4-2CE6F718783A}"/>
                </a:ext>
              </a:extLst>
            </p:cNvPr>
            <p:cNvCxnSpPr/>
            <p:nvPr/>
          </p:nvCxnSpPr>
          <p:spPr>
            <a:xfrm>
              <a:off x="684611" y="5103185"/>
              <a:ext cx="7774784" cy="0"/>
            </a:xfrm>
            <a:prstGeom prst="line">
              <a:avLst/>
            </a:prstGeom>
            <a:ln w="19050">
              <a:headEnd type="oval" w="lg" len="lg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78">
              <a:extLst>
                <a:ext uri="{FF2B5EF4-FFF2-40B4-BE49-F238E27FC236}">
                  <a16:creationId xmlns="" xmlns:a16="http://schemas.microsoft.com/office/drawing/2014/main" id="{DE6574B2-0F77-4C2E-92C4-9895BE9B3200}"/>
                </a:ext>
              </a:extLst>
            </p:cNvPr>
            <p:cNvSpPr/>
            <p:nvPr/>
          </p:nvSpPr>
          <p:spPr>
            <a:xfrm>
              <a:off x="1434730" y="2987724"/>
              <a:ext cx="171726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Rectangle 79">
              <a:extLst>
                <a:ext uri="{FF2B5EF4-FFF2-40B4-BE49-F238E27FC236}">
                  <a16:creationId xmlns="" xmlns:a16="http://schemas.microsoft.com/office/drawing/2014/main" id="{A3E9EE3A-B60C-4907-98D1-057B395910FC}"/>
                </a:ext>
              </a:extLst>
            </p:cNvPr>
            <p:cNvSpPr/>
            <p:nvPr/>
          </p:nvSpPr>
          <p:spPr>
            <a:xfrm>
              <a:off x="2980738" y="2830988"/>
              <a:ext cx="171727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8D44AD"/>
                  </a:solidFill>
                  <a:latin typeface="Open Sans" panose="020B0606030504020204" pitchFamily="34" charset="0"/>
                </a:rPr>
                <a:t>8</a:t>
              </a:r>
              <a:endParaRPr lang="en-US" sz="2000" dirty="0">
                <a:solidFill>
                  <a:srgbClr val="8D44AD"/>
                </a:solidFill>
              </a:endParaRPr>
            </a:p>
          </p:txBody>
        </p:sp>
        <p:sp>
          <p:nvSpPr>
            <p:cNvPr id="53" name="Rectangle 83">
              <a:extLst>
                <a:ext uri="{FF2B5EF4-FFF2-40B4-BE49-F238E27FC236}">
                  <a16:creationId xmlns="" xmlns:a16="http://schemas.microsoft.com/office/drawing/2014/main" id="{2852C48C-7762-4358-9E5A-60552AAA1343}"/>
                </a:ext>
              </a:extLst>
            </p:cNvPr>
            <p:cNvSpPr/>
            <p:nvPr/>
          </p:nvSpPr>
          <p:spPr>
            <a:xfrm>
              <a:off x="7601496" y="2921603"/>
              <a:ext cx="276889" cy="23387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</a:t>
              </a:r>
              <a:endParaRPr lang="en-US" sz="2000" dirty="0">
                <a:solidFill>
                  <a:srgbClr val="F39C11"/>
                </a:solidFill>
              </a:endParaRPr>
            </a:p>
          </p:txBody>
        </p:sp>
        <p:grpSp>
          <p:nvGrpSpPr>
            <p:cNvPr id="54" name="Group 37">
              <a:extLst>
                <a:ext uri="{FF2B5EF4-FFF2-40B4-BE49-F238E27FC236}">
                  <a16:creationId xmlns="" xmlns:a16="http://schemas.microsoft.com/office/drawing/2014/main" id="{3D159ACF-469E-40C3-9FC5-E8BF039243E1}"/>
                </a:ext>
              </a:extLst>
            </p:cNvPr>
            <p:cNvGrpSpPr/>
            <p:nvPr/>
          </p:nvGrpSpPr>
          <p:grpSpPr>
            <a:xfrm>
              <a:off x="1162677" y="3246374"/>
              <a:ext cx="683612" cy="1901389"/>
              <a:chOff x="1550234" y="3185499"/>
              <a:chExt cx="911482" cy="2535185"/>
            </a:xfrm>
          </p:grpSpPr>
          <p:sp>
            <p:nvSpPr>
              <p:cNvPr id="74" name="Oval 44">
                <a:extLst>
                  <a:ext uri="{FF2B5EF4-FFF2-40B4-BE49-F238E27FC236}">
                    <a16:creationId xmlns="" xmlns:a16="http://schemas.microsoft.com/office/drawing/2014/main" id="{E51DF7B1-8C9B-4E57-BBFB-017204994069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75" name="Straight Connector 20">
                <a:extLst>
                  <a:ext uri="{FF2B5EF4-FFF2-40B4-BE49-F238E27FC236}">
                    <a16:creationId xmlns="" xmlns:a16="http://schemas.microsoft.com/office/drawing/2014/main" id="{AB23A9E6-A8B6-4F93-B081-4539656FB6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2280" y="3197035"/>
                <a:ext cx="0" cy="2404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>
                <a:extLst>
                  <a:ext uri="{FF2B5EF4-FFF2-40B4-BE49-F238E27FC236}">
                    <a16:creationId xmlns="" xmlns:a16="http://schemas.microsoft.com/office/drawing/2014/main" id="{6601297E-42E9-45F9-8BDE-ABF31EC6D3A4}"/>
                  </a:ext>
                </a:extLst>
              </p:cNvPr>
              <p:cNvCxnSpPr/>
              <p:nvPr/>
            </p:nvCxnSpPr>
            <p:spPr>
              <a:xfrm>
                <a:off x="1550234" y="3185499"/>
                <a:ext cx="86792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91">
              <a:extLst>
                <a:ext uri="{FF2B5EF4-FFF2-40B4-BE49-F238E27FC236}">
                  <a16:creationId xmlns="" xmlns:a16="http://schemas.microsoft.com/office/drawing/2014/main" id="{7F6D5673-2C8A-4DD3-AF06-3228B527286A}"/>
                </a:ext>
              </a:extLst>
            </p:cNvPr>
            <p:cNvGrpSpPr/>
            <p:nvPr/>
          </p:nvGrpSpPr>
          <p:grpSpPr>
            <a:xfrm>
              <a:off x="2757444" y="3104658"/>
              <a:ext cx="650946" cy="2043100"/>
              <a:chOff x="2095375" y="2996549"/>
              <a:chExt cx="867928" cy="2724135"/>
            </a:xfrm>
          </p:grpSpPr>
          <p:sp>
            <p:nvSpPr>
              <p:cNvPr id="71" name="Oval 92">
                <a:extLst>
                  <a:ext uri="{FF2B5EF4-FFF2-40B4-BE49-F238E27FC236}">
                    <a16:creationId xmlns="" xmlns:a16="http://schemas.microsoft.com/office/drawing/2014/main" id="{CB53CF7C-EF48-45FD-BFB0-1FC20FAAF1ED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72" name="Straight Connector 93">
                <a:extLst>
                  <a:ext uri="{FF2B5EF4-FFF2-40B4-BE49-F238E27FC236}">
                    <a16:creationId xmlns="" xmlns:a16="http://schemas.microsoft.com/office/drawing/2014/main" id="{0275B878-DF30-4369-8B8B-B0DD08906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303" y="2996549"/>
                <a:ext cx="0" cy="2664699"/>
              </a:xfrm>
              <a:prstGeom prst="line">
                <a:avLst/>
              </a:prstGeom>
              <a:ln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94">
                <a:extLst>
                  <a:ext uri="{FF2B5EF4-FFF2-40B4-BE49-F238E27FC236}">
                    <a16:creationId xmlns="" xmlns:a16="http://schemas.microsoft.com/office/drawing/2014/main" id="{06635A39-FA44-488C-A21A-576153AD482A}"/>
                  </a:ext>
                </a:extLst>
              </p:cNvPr>
              <p:cNvCxnSpPr/>
              <p:nvPr/>
            </p:nvCxnSpPr>
            <p:spPr>
              <a:xfrm>
                <a:off x="2095375" y="2996549"/>
                <a:ext cx="867928" cy="0"/>
              </a:xfrm>
              <a:prstGeom prst="line">
                <a:avLst/>
              </a:prstGeom>
              <a:ln w="57150"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96">
              <a:extLst>
                <a:ext uri="{FF2B5EF4-FFF2-40B4-BE49-F238E27FC236}">
                  <a16:creationId xmlns="" xmlns:a16="http://schemas.microsoft.com/office/drawing/2014/main" id="{D36B1287-522A-4578-8AD2-971060E455AE}"/>
                </a:ext>
              </a:extLst>
            </p:cNvPr>
            <p:cNvSpPr/>
            <p:nvPr/>
          </p:nvSpPr>
          <p:spPr>
            <a:xfrm>
              <a:off x="4128958" y="5058608"/>
              <a:ext cx="89154" cy="89154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57" name="Group 99">
              <a:extLst>
                <a:ext uri="{FF2B5EF4-FFF2-40B4-BE49-F238E27FC236}">
                  <a16:creationId xmlns="" xmlns:a16="http://schemas.microsoft.com/office/drawing/2014/main" id="{A414367D-1E4F-4111-B95D-735F33D49914}"/>
                </a:ext>
              </a:extLst>
            </p:cNvPr>
            <p:cNvGrpSpPr/>
            <p:nvPr/>
          </p:nvGrpSpPr>
          <p:grpSpPr>
            <a:xfrm>
              <a:off x="4470208" y="3368741"/>
              <a:ext cx="933815" cy="1779021"/>
              <a:chOff x="1216629" y="3348657"/>
              <a:chExt cx="1245087" cy="2372027"/>
            </a:xfrm>
          </p:grpSpPr>
          <p:sp>
            <p:nvSpPr>
              <p:cNvPr id="68" name="Oval 100">
                <a:extLst>
                  <a:ext uri="{FF2B5EF4-FFF2-40B4-BE49-F238E27FC236}">
                    <a16:creationId xmlns="" xmlns:a16="http://schemas.microsoft.com/office/drawing/2014/main" id="{822B12EF-8E85-480F-95E6-C93F00D80991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69" name="Straight Connector 101">
                <a:extLst>
                  <a:ext uri="{FF2B5EF4-FFF2-40B4-BE49-F238E27FC236}">
                    <a16:creationId xmlns="" xmlns:a16="http://schemas.microsoft.com/office/drawing/2014/main" id="{95B40107-7A56-4B6E-B0ED-A58DE14C3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3402" y="3348657"/>
                <a:ext cx="0" cy="2319430"/>
              </a:xfrm>
              <a:prstGeom prst="line">
                <a:avLst/>
              </a:prstGeom>
              <a:ln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02">
                <a:extLst>
                  <a:ext uri="{FF2B5EF4-FFF2-40B4-BE49-F238E27FC236}">
                    <a16:creationId xmlns="" xmlns:a16="http://schemas.microsoft.com/office/drawing/2014/main" id="{7107C6F2-1886-46AA-8234-B69DADB0EDC5}"/>
                  </a:ext>
                </a:extLst>
              </p:cNvPr>
              <p:cNvCxnSpPr/>
              <p:nvPr/>
            </p:nvCxnSpPr>
            <p:spPr>
              <a:xfrm>
                <a:off x="1216629" y="3348657"/>
                <a:ext cx="867928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03">
              <a:extLst>
                <a:ext uri="{FF2B5EF4-FFF2-40B4-BE49-F238E27FC236}">
                  <a16:creationId xmlns="" xmlns:a16="http://schemas.microsoft.com/office/drawing/2014/main" id="{4494474E-C10D-4498-A971-D1667820AFC0}"/>
                </a:ext>
              </a:extLst>
            </p:cNvPr>
            <p:cNvGrpSpPr/>
            <p:nvPr/>
          </p:nvGrpSpPr>
          <p:grpSpPr>
            <a:xfrm>
              <a:off x="5894412" y="3377964"/>
              <a:ext cx="695523" cy="1769798"/>
              <a:chOff x="1534352" y="3360953"/>
              <a:chExt cx="927364" cy="2359731"/>
            </a:xfrm>
          </p:grpSpPr>
          <p:sp>
            <p:nvSpPr>
              <p:cNvPr id="65" name="Oval 104">
                <a:extLst>
                  <a:ext uri="{FF2B5EF4-FFF2-40B4-BE49-F238E27FC236}">
                    <a16:creationId xmlns="" xmlns:a16="http://schemas.microsoft.com/office/drawing/2014/main" id="{89521DCD-23C3-4F84-A976-1E9F8FA083B1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66" name="Straight Connector 105">
                <a:extLst>
                  <a:ext uri="{FF2B5EF4-FFF2-40B4-BE49-F238E27FC236}">
                    <a16:creationId xmlns="" xmlns:a16="http://schemas.microsoft.com/office/drawing/2014/main" id="{73474BFD-7E06-4EE2-92E7-192E99EEB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2280" y="3360953"/>
                <a:ext cx="0" cy="2240860"/>
              </a:xfrm>
              <a:prstGeom prst="line">
                <a:avLst/>
              </a:prstGeom>
              <a:ln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06">
                <a:extLst>
                  <a:ext uri="{FF2B5EF4-FFF2-40B4-BE49-F238E27FC236}">
                    <a16:creationId xmlns="" xmlns:a16="http://schemas.microsoft.com/office/drawing/2014/main" id="{7C0A5A3D-8CBB-458D-AE7F-AFE6DD615056}"/>
                  </a:ext>
                </a:extLst>
              </p:cNvPr>
              <p:cNvCxnSpPr/>
              <p:nvPr/>
            </p:nvCxnSpPr>
            <p:spPr>
              <a:xfrm>
                <a:off x="1534352" y="3360953"/>
                <a:ext cx="867928" cy="0"/>
              </a:xfrm>
              <a:prstGeom prst="line">
                <a:avLst/>
              </a:prstGeom>
              <a:ln w="57150"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07">
              <a:extLst>
                <a:ext uri="{FF2B5EF4-FFF2-40B4-BE49-F238E27FC236}">
                  <a16:creationId xmlns="" xmlns:a16="http://schemas.microsoft.com/office/drawing/2014/main" id="{58ECBE45-3A76-4FAD-90A4-09EF0796B201}"/>
                </a:ext>
              </a:extLst>
            </p:cNvPr>
            <p:cNvGrpSpPr/>
            <p:nvPr/>
          </p:nvGrpSpPr>
          <p:grpSpPr>
            <a:xfrm>
              <a:off x="7396898" y="3155471"/>
              <a:ext cx="685014" cy="1992294"/>
              <a:chOff x="1956448" y="3064293"/>
              <a:chExt cx="913352" cy="2656391"/>
            </a:xfrm>
          </p:grpSpPr>
          <p:sp>
            <p:nvSpPr>
              <p:cNvPr id="62" name="Oval 108">
                <a:extLst>
                  <a:ext uri="{FF2B5EF4-FFF2-40B4-BE49-F238E27FC236}">
                    <a16:creationId xmlns="" xmlns:a16="http://schemas.microsoft.com/office/drawing/2014/main" id="{FD2C15CE-9849-462D-BD04-851661415A58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63" name="Straight Connector 109">
                <a:extLst>
                  <a:ext uri="{FF2B5EF4-FFF2-40B4-BE49-F238E27FC236}">
                    <a16:creationId xmlns="" xmlns:a16="http://schemas.microsoft.com/office/drawing/2014/main" id="{E029C658-7C3E-466F-B79A-8F516DEB63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9845" y="3064293"/>
                <a:ext cx="39955" cy="2596952"/>
              </a:xfrm>
              <a:prstGeom prst="line">
                <a:avLst/>
              </a:prstGeom>
              <a:ln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10">
                <a:extLst>
                  <a:ext uri="{FF2B5EF4-FFF2-40B4-BE49-F238E27FC236}">
                    <a16:creationId xmlns="" xmlns:a16="http://schemas.microsoft.com/office/drawing/2014/main" id="{1ADFF7F9-1C2A-491E-A1C5-DBEC57C86CFA}"/>
                  </a:ext>
                </a:extLst>
              </p:cNvPr>
              <p:cNvCxnSpPr/>
              <p:nvPr/>
            </p:nvCxnSpPr>
            <p:spPr>
              <a:xfrm>
                <a:off x="1956448" y="3064295"/>
                <a:ext cx="867928" cy="0"/>
              </a:xfrm>
              <a:prstGeom prst="line">
                <a:avLst/>
              </a:prstGeom>
              <a:ln w="57150"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123">
              <a:extLst>
                <a:ext uri="{FF2B5EF4-FFF2-40B4-BE49-F238E27FC236}">
                  <a16:creationId xmlns="" xmlns:a16="http://schemas.microsoft.com/office/drawing/2014/main" id="{02C8F1C3-B783-4C6D-B6F5-F7858BDF60C8}"/>
                </a:ext>
              </a:extLst>
            </p:cNvPr>
            <p:cNvSpPr txBox="1"/>
            <p:nvPr/>
          </p:nvSpPr>
          <p:spPr>
            <a:xfrm>
              <a:off x="4706808" y="3142757"/>
              <a:ext cx="238291" cy="23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</a:p>
          </p:txBody>
        </p:sp>
        <p:sp>
          <p:nvSpPr>
            <p:cNvPr id="61" name="TextBox 132">
              <a:extLst>
                <a:ext uri="{FF2B5EF4-FFF2-40B4-BE49-F238E27FC236}">
                  <a16:creationId xmlns="" xmlns:a16="http://schemas.microsoft.com/office/drawing/2014/main" id="{DD8DB8A5-CEF9-41C9-801F-312ABC6B8F69}"/>
                </a:ext>
              </a:extLst>
            </p:cNvPr>
            <p:cNvSpPr txBox="1"/>
            <p:nvPr/>
          </p:nvSpPr>
          <p:spPr>
            <a:xfrm>
              <a:off x="6063857" y="3175814"/>
              <a:ext cx="343452" cy="23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</a:t>
              </a:r>
            </a:p>
          </p:txBody>
        </p:sp>
      </p:grpSp>
      <p:sp>
        <p:nvSpPr>
          <p:cNvPr id="77" name="TextBox 118">
            <a:extLst>
              <a:ext uri="{FF2B5EF4-FFF2-40B4-BE49-F238E27FC236}">
                <a16:creationId xmlns="" xmlns:a16="http://schemas.microsoft.com/office/drawing/2014/main" id="{1B910239-A0F7-434D-B99A-0DF164CD2757}"/>
              </a:ext>
            </a:extLst>
          </p:cNvPr>
          <p:cNvSpPr txBox="1"/>
          <p:nvPr/>
        </p:nvSpPr>
        <p:spPr>
          <a:xfrm>
            <a:off x="4837086" y="2676736"/>
            <a:ext cx="2264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/>
              <a:t>La articulación con los planes y programas de prestación de servicios de extensión o asistencia técnica agropecuaria </a:t>
            </a:r>
            <a:r>
              <a:rPr lang="es-CO" sz="1600" b="1" dirty="0"/>
              <a:t>adelantados con recursos de los Fondos Parafiscales </a:t>
            </a:r>
            <a:r>
              <a:rPr lang="es-CO" sz="1600" dirty="0"/>
              <a:t>Agropecuarios y Pesqueros. 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118">
            <a:extLst>
              <a:ext uri="{FF2B5EF4-FFF2-40B4-BE49-F238E27FC236}">
                <a16:creationId xmlns="" xmlns:a16="http://schemas.microsoft.com/office/drawing/2014/main" id="{7EF266FA-744C-4BF8-84E2-4DC0E3B12443}"/>
              </a:ext>
            </a:extLst>
          </p:cNvPr>
          <p:cNvSpPr txBox="1"/>
          <p:nvPr/>
        </p:nvSpPr>
        <p:spPr>
          <a:xfrm>
            <a:off x="7487315" y="2871893"/>
            <a:ext cx="1527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Programas y proyectos para mejorar y/o mantener el estatus sanitario</a:t>
            </a:r>
            <a:r>
              <a:rPr lang="es-CO" sz="1600" dirty="0"/>
              <a:t>, fitosanitario y de inocuidad en la producción agropecuaria.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118">
            <a:extLst>
              <a:ext uri="{FF2B5EF4-FFF2-40B4-BE49-F238E27FC236}">
                <a16:creationId xmlns="" xmlns:a16="http://schemas.microsoft.com/office/drawing/2014/main" id="{C274EC65-C42C-42B7-96FC-690190C5A4B3}"/>
              </a:ext>
            </a:extLst>
          </p:cNvPr>
          <p:cNvSpPr txBox="1"/>
          <p:nvPr/>
        </p:nvSpPr>
        <p:spPr>
          <a:xfrm>
            <a:off x="9215786" y="2119973"/>
            <a:ext cx="1958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Desarrollo y uso de nuevas tecnologías </a:t>
            </a:r>
            <a:r>
              <a:rPr lang="es-CO" sz="1600" dirty="0"/>
              <a:t>para la información y la comunicación TIC para impulsar, apoyar y/o soportar los distintos procesos de gestión de conocimiento que hacen parte de la extensión agropecuaria.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118">
            <a:extLst>
              <a:ext uri="{FF2B5EF4-FFF2-40B4-BE49-F238E27FC236}">
                <a16:creationId xmlns="" xmlns:a16="http://schemas.microsoft.com/office/drawing/2014/main" id="{0853A3CD-ADAE-437C-8AC2-867984D19138}"/>
              </a:ext>
            </a:extLst>
          </p:cNvPr>
          <p:cNvSpPr txBox="1"/>
          <p:nvPr/>
        </p:nvSpPr>
        <p:spPr>
          <a:xfrm>
            <a:off x="294362" y="2419967"/>
            <a:ext cx="21849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Las acciones regionales de manejo sostenible de los recursos naturales</a:t>
            </a:r>
            <a:r>
              <a:rPr lang="es-CO" sz="1600" dirty="0"/>
              <a:t>, de gestión del riesgo agroclimático, y de adaptación al cambio climático a ser integradas al sector a través del servicio público de extensión agropecuaria.</a:t>
            </a:r>
            <a:endParaRPr lang="en-US" sz="8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118">
            <a:extLst>
              <a:ext uri="{FF2B5EF4-FFF2-40B4-BE49-F238E27FC236}">
                <a16:creationId xmlns="" xmlns:a16="http://schemas.microsoft.com/office/drawing/2014/main" id="{DFC7A38F-4F71-4DD7-B49F-BC30E3CC51E1}"/>
              </a:ext>
            </a:extLst>
          </p:cNvPr>
          <p:cNvSpPr txBox="1"/>
          <p:nvPr/>
        </p:nvSpPr>
        <p:spPr>
          <a:xfrm>
            <a:off x="2533110" y="2113795"/>
            <a:ext cx="21849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/>
              <a:t>Los sistemas territoriales de innovación</a:t>
            </a:r>
            <a:r>
              <a:rPr lang="es-CO" sz="1600" dirty="0"/>
              <a:t>, alianzas interinstitucionales, redes e iniciativas orientadas a la innovación agropecuaria regional, que deban ser articuladas con el servicio público de extensión agropecuaria.</a:t>
            </a:r>
            <a:endParaRPr lang="en-US" sz="16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039081" y="235157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3213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PDEA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76709C23-1CD3-4872-BE63-4A32D4E5C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712744" y="3421227"/>
            <a:ext cx="6480727" cy="1714751"/>
          </a:xfrm>
          <a:prstGeom prst="rect">
            <a:avLst/>
          </a:prstGeom>
          <a:ln>
            <a:noFill/>
          </a:ln>
        </p:spPr>
      </p:pic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BC2677C6-95B0-4F48-BCE6-E03D97EA276C}"/>
              </a:ext>
            </a:extLst>
          </p:cNvPr>
          <p:cNvSpPr/>
          <p:nvPr/>
        </p:nvSpPr>
        <p:spPr>
          <a:xfrm>
            <a:off x="292450" y="1844595"/>
            <a:ext cx="1160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Identificación del nivel</a:t>
            </a:r>
            <a:r>
              <a:rPr lang="es-ES" sz="24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en el que se encuentran los usuarios de extensión agropecuaria en cada uno de los aspectos del enfoque para la prestación del servicio. </a:t>
            </a:r>
            <a:endParaRPr lang="es-CO" sz="28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615DDE0F-1883-4471-A550-D44B4C86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378" y="3507672"/>
            <a:ext cx="3548388" cy="1541859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0823709B-841B-4D94-9619-AF715C650232}"/>
              </a:ext>
            </a:extLst>
          </p:cNvPr>
          <p:cNvSpPr/>
          <p:nvPr/>
        </p:nvSpPr>
        <p:spPr>
          <a:xfrm>
            <a:off x="914400" y="5512281"/>
            <a:ext cx="716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Resolución 407 de 2018 (MADR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 Artículo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5.3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ítulo 3">
            <a:extLst>
              <a:ext uri="{FF2B5EF4-FFF2-40B4-BE49-F238E27FC236}">
                <a16:creationId xmlns="" xmlns:a16="http://schemas.microsoft.com/office/drawing/2014/main" id="{34B3D6EB-E3B7-4D37-A0B4-147672250E64}"/>
              </a:ext>
            </a:extLst>
          </p:cNvPr>
          <p:cNvSpPr txBox="1">
            <a:spLocks/>
          </p:cNvSpPr>
          <p:nvPr/>
        </p:nvSpPr>
        <p:spPr>
          <a:xfrm>
            <a:off x="222528" y="659444"/>
            <a:ext cx="11025501" cy="115656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5pPr>
            <a:lvl6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6pPr>
            <a:lvl7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7pPr>
            <a:lvl8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8pPr>
            <a:lvl9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sap Regular"/>
                <a:sym typeface="Asap Regular"/>
              </a:rPr>
              <a:t>Clasificación de usuarios del servicio público de extensión agropecuaria</a:t>
            </a:r>
          </a:p>
        </p:txBody>
      </p:sp>
    </p:spTree>
    <p:extLst>
      <p:ext uri="{BB962C8B-B14F-4D97-AF65-F5344CB8AC3E}">
        <p14:creationId xmlns:p14="http://schemas.microsoft.com/office/powerpoint/2010/main" val="365480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8026122" y="205339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F623D8F-6E25-4811-A8AA-AF29A400C485}"/>
              </a:ext>
            </a:extLst>
          </p:cNvPr>
          <p:cNvSpPr/>
          <p:nvPr/>
        </p:nvSpPr>
        <p:spPr>
          <a:xfrm>
            <a:off x="1196835" y="2286091"/>
            <a:ext cx="281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s-E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31</a:t>
            </a:r>
            <a:endParaRPr lang="es-CO" kern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1CC96E9-39FA-480B-9BFC-B81D8F4C2245}"/>
              </a:ext>
            </a:extLst>
          </p:cNvPr>
          <p:cNvSpPr/>
          <p:nvPr/>
        </p:nvSpPr>
        <p:spPr>
          <a:xfrm>
            <a:off x="6360487" y="5991714"/>
            <a:ext cx="473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E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 (MADR) </a:t>
            </a:r>
          </a:p>
          <a:p>
            <a:pPr algn="ctr" hangingPunct="0"/>
            <a:r>
              <a:rPr lang="es-E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5.2.</a:t>
            </a:r>
            <a:endParaRPr lang="es-CO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Flecha: doblada 5">
            <a:extLst>
              <a:ext uri="{FF2B5EF4-FFF2-40B4-BE49-F238E27FC236}">
                <a16:creationId xmlns="" xmlns:a16="http://schemas.microsoft.com/office/drawing/2014/main" id="{CBE79C4A-101D-4168-89C6-C7D0AA6180DA}"/>
              </a:ext>
            </a:extLst>
          </p:cNvPr>
          <p:cNvSpPr/>
          <p:nvPr/>
        </p:nvSpPr>
        <p:spPr>
          <a:xfrm rot="5400000">
            <a:off x="8135841" y="5274408"/>
            <a:ext cx="834426" cy="346247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7EA61F8-B1FF-4983-8194-ECA1CF04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6" r="21185"/>
          <a:stretch/>
        </p:blipFill>
        <p:spPr>
          <a:xfrm>
            <a:off x="433015" y="1484249"/>
            <a:ext cx="7896211" cy="46579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389776A-7E02-47DE-9FE0-88F32607C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198" y="2398592"/>
            <a:ext cx="1100906" cy="82690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5D3A27E-ED7E-465F-B97A-50C54B013BF8}"/>
              </a:ext>
            </a:extLst>
          </p:cNvPr>
          <p:cNvSpPr/>
          <p:nvPr/>
        </p:nvSpPr>
        <p:spPr>
          <a:xfrm>
            <a:off x="1568647" y="756887"/>
            <a:ext cx="8178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spc="-5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Registro de usuarios del servicio  público de extensión agropecuaria</a:t>
            </a:r>
          </a:p>
        </p:txBody>
      </p:sp>
    </p:spTree>
    <p:extLst>
      <p:ext uri="{BB962C8B-B14F-4D97-AF65-F5344CB8AC3E}">
        <p14:creationId xmlns:p14="http://schemas.microsoft.com/office/powerpoint/2010/main" val="103285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70A6A14EB2B6478ED391A32F5E62D7" ma:contentTypeVersion="1" ma:contentTypeDescription="Crear nuevo documento." ma:contentTypeScope="" ma:versionID="4727113841d26abb8bb3bd0bda88e684">
  <xsd:schema xmlns:xsd="http://www.w3.org/2001/XMLSchema" xmlns:xs="http://www.w3.org/2001/XMLSchema" xmlns:p="http://schemas.microsoft.com/office/2006/metadata/properties" xmlns:ns1="http://schemas.microsoft.com/sharepoint/v3" xmlns:ns2="182591e6-0f8c-49be-857d-34c2e2210ef9" targetNamespace="http://schemas.microsoft.com/office/2006/metadata/properties" ma:root="true" ma:fieldsID="fa24b7de27d7ed97a9d85e582b7102b0" ns1:_="" ns2:_="">
    <xsd:import namespace="http://schemas.microsoft.com/sharepoint/v3"/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82591e6-0f8c-49be-857d-34c2e2210ef9">C6HDPSSWJME2-51172537-153</_dlc_DocId>
    <_dlc_DocIdUrl xmlns="182591e6-0f8c-49be-857d-34c2e2210ef9">
      <Url>https://www.minagricultura.gov.co/ministerio/direcciones/_layouts/15/DocIdRedir.aspx?ID=C6HDPSSWJME2-51172537-153</Url>
      <Description>C6HDPSSWJME2-51172537-153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8DF1C4-956D-4A9B-9409-F4AEB1E8C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E495F-B7D2-4DFA-87DC-3FCF3CF6822A}"/>
</file>

<file path=customXml/itemProps3.xml><?xml version="1.0" encoding="utf-8"?>
<ds:datastoreItem xmlns:ds="http://schemas.openxmlformats.org/officeDocument/2006/customXml" ds:itemID="{893914C5-8D19-4656-8A49-E1D0735CE648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48DF39C-A640-44BC-9A30-47C2A8702566}"/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1282</Words>
  <Application>Microsoft Office PowerPoint</Application>
  <PresentationFormat>Panorámica</PresentationFormat>
  <Paragraphs>235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Asap Regular</vt:lpstr>
      <vt:lpstr>Calibri</vt:lpstr>
      <vt:lpstr>Calibri Light</vt:lpstr>
      <vt:lpstr>Century Gothic</vt:lpstr>
      <vt:lpstr>Open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Núñez</dc:creator>
  <cp:lastModifiedBy>Sara Maria Campos Infante</cp:lastModifiedBy>
  <cp:revision>335</cp:revision>
  <cp:lastPrinted>2019-04-09T12:34:11Z</cp:lastPrinted>
  <dcterms:created xsi:type="dcterms:W3CDTF">2018-11-26T15:23:54Z</dcterms:created>
  <dcterms:modified xsi:type="dcterms:W3CDTF">2019-06-10T21:01:57Z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0x0101003F70A6A14EB2B6478ED391A32F5E62D7</vt:lpwstr>
  </property>
  <property fmtid="{D5CDD505-2E9C-101B-9397-08002B2CF9AE}" pid="3" name="_dlc_DocIdItemGuid">
    <vt:lpwstr>b849a7f0-7879-427b-b857-bdc15f1d3122</vt:lpwstr>
  </property>
</Properties>
</file>