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8.xml" ContentType="application/vnd.openxmlformats-officedocument.presentationml.slide+xml"/>
  <Override PartName="/ppt/diagrams/data1.xml" ContentType="application/vnd.openxmlformats-officedocument.drawingml.diagramData+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customXml/itemProps2.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56" r:id="rId5"/>
    <p:sldId id="266" r:id="rId6"/>
    <p:sldId id="261" r:id="rId7"/>
    <p:sldId id="259" r:id="rId8"/>
    <p:sldId id="269" r:id="rId9"/>
    <p:sldId id="270" r:id="rId10"/>
    <p:sldId id="271" r:id="rId11"/>
    <p:sldId id="272"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CF8"/>
    <a:srgbClr val="6F91C8"/>
    <a:srgbClr val="3F65AA"/>
    <a:srgbClr val="E43866"/>
    <a:srgbClr val="436CB7"/>
    <a:srgbClr val="487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2"/>
    <p:restoredTop sz="97714"/>
  </p:normalViewPr>
  <p:slideViewPr>
    <p:cSldViewPr snapToGrid="0" snapToObjects="1">
      <p:cViewPr varScale="1">
        <p:scale>
          <a:sx n="65" d="100"/>
          <a:sy n="65" d="100"/>
        </p:scale>
        <p:origin x="1068" y="4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4DF2D-5B8F-4843-9BEA-2CE5A221175C}" type="doc">
      <dgm:prSet loTypeId="urn:microsoft.com/office/officeart/2005/8/layout/radial6" loCatId="cycle" qsTypeId="urn:microsoft.com/office/officeart/2005/8/quickstyle/3d3" qsCatId="3D" csTypeId="urn:microsoft.com/office/officeart/2005/8/colors/accent2_1" csCatId="accent2" phldr="1"/>
      <dgm:spPr/>
      <dgm:t>
        <a:bodyPr/>
        <a:lstStyle/>
        <a:p>
          <a:endParaRPr lang="es-CO"/>
        </a:p>
      </dgm:t>
    </dgm:pt>
    <dgm:pt modelId="{E6373775-19B8-46A8-8EA6-B8C5374A4BAF}">
      <dgm:prSet phldrT="[Texto]" custT="1"/>
      <dgm:spPr/>
      <dgm:t>
        <a:bodyPr/>
        <a:lstStyle/>
        <a:p>
          <a:r>
            <a:rPr lang="es-CO" sz="900" b="1" dirty="0"/>
            <a:t>163</a:t>
          </a:r>
        </a:p>
        <a:p>
          <a:r>
            <a:rPr lang="es-CO" sz="900" b="1" dirty="0"/>
            <a:t>Instituciones</a:t>
          </a:r>
        </a:p>
      </dgm:t>
    </dgm:pt>
    <dgm:pt modelId="{B2891E28-D6A8-4A96-A718-35FF4D61FC8A}" type="parTrans" cxnId="{3253541A-C429-4C4C-9464-54B3BA947546}">
      <dgm:prSet/>
      <dgm:spPr/>
      <dgm:t>
        <a:bodyPr/>
        <a:lstStyle/>
        <a:p>
          <a:endParaRPr lang="es-CO" sz="700" b="1"/>
        </a:p>
      </dgm:t>
    </dgm:pt>
    <dgm:pt modelId="{4EF6F5FA-B5F4-4D73-9FCF-384A34A6A788}" type="sibTrans" cxnId="{3253541A-C429-4C4C-9464-54B3BA947546}">
      <dgm:prSet/>
      <dgm:spPr/>
      <dgm:t>
        <a:bodyPr/>
        <a:lstStyle/>
        <a:p>
          <a:endParaRPr lang="es-CO" sz="700" b="1"/>
        </a:p>
      </dgm:t>
    </dgm:pt>
    <dgm:pt modelId="{DD85AFC5-5551-4FC1-B92C-2F297EE7CD20}">
      <dgm:prSet phldrT="[Texto]" custT="1"/>
      <dgm:spPr/>
      <dgm:t>
        <a:bodyPr/>
        <a:lstStyle/>
        <a:p>
          <a:r>
            <a:rPr lang="es-CO" sz="900" b="1" dirty="0"/>
            <a:t>72 </a:t>
          </a:r>
        </a:p>
        <a:p>
          <a:r>
            <a:rPr lang="es-CO" sz="900" b="1" dirty="0"/>
            <a:t>Agropecuario</a:t>
          </a:r>
        </a:p>
      </dgm:t>
    </dgm:pt>
    <dgm:pt modelId="{77386114-125E-4F05-B619-F6F8E26C2BED}" type="parTrans" cxnId="{C6799984-2530-4AD4-A731-FCB2B1BD1510}">
      <dgm:prSet/>
      <dgm:spPr/>
      <dgm:t>
        <a:bodyPr/>
        <a:lstStyle/>
        <a:p>
          <a:endParaRPr lang="es-CO" sz="700" b="1"/>
        </a:p>
      </dgm:t>
    </dgm:pt>
    <dgm:pt modelId="{B6B41B95-2720-44FC-8456-0FC2F861F602}" type="sibTrans" cxnId="{C6799984-2530-4AD4-A731-FCB2B1BD1510}">
      <dgm:prSet/>
      <dgm:spPr/>
      <dgm:t>
        <a:bodyPr/>
        <a:lstStyle/>
        <a:p>
          <a:endParaRPr lang="es-CO" sz="700" b="1"/>
        </a:p>
      </dgm:t>
    </dgm:pt>
    <dgm:pt modelId="{2BCEE32B-E83C-4365-B04D-5FFEAF9204BD}">
      <dgm:prSet phldrT="[Texto]" custT="1"/>
      <dgm:spPr/>
      <dgm:t>
        <a:bodyPr/>
        <a:lstStyle/>
        <a:p>
          <a:r>
            <a:rPr lang="es-CO" sz="900" b="1" dirty="0"/>
            <a:t>100</a:t>
          </a:r>
        </a:p>
        <a:p>
          <a:r>
            <a:rPr lang="es-CO" sz="900" b="1" dirty="0"/>
            <a:t>Electricidad y Electrónica</a:t>
          </a:r>
        </a:p>
      </dgm:t>
    </dgm:pt>
    <dgm:pt modelId="{9C22E8B9-1C35-486B-8D3C-019400E5229C}" type="parTrans" cxnId="{56E4BB2D-737A-4441-945F-C478512960E5}">
      <dgm:prSet/>
      <dgm:spPr/>
      <dgm:t>
        <a:bodyPr/>
        <a:lstStyle/>
        <a:p>
          <a:endParaRPr lang="es-CO" sz="700" b="1"/>
        </a:p>
      </dgm:t>
    </dgm:pt>
    <dgm:pt modelId="{6F3B296B-DFF5-4FD1-8000-B2AA0D1B2E93}" type="sibTrans" cxnId="{56E4BB2D-737A-4441-945F-C478512960E5}">
      <dgm:prSet/>
      <dgm:spPr/>
      <dgm:t>
        <a:bodyPr/>
        <a:lstStyle/>
        <a:p>
          <a:endParaRPr lang="es-CO" sz="700" b="1"/>
        </a:p>
      </dgm:t>
    </dgm:pt>
    <dgm:pt modelId="{B3790A7D-D5C3-4296-B1B5-D9132C3C9015}">
      <dgm:prSet phldrT="[Texto]" custT="1"/>
      <dgm:spPr/>
      <dgm:t>
        <a:bodyPr/>
        <a:lstStyle/>
        <a:p>
          <a:r>
            <a:rPr lang="es-CO" sz="900" b="1" dirty="0"/>
            <a:t>55 </a:t>
          </a:r>
        </a:p>
        <a:p>
          <a:r>
            <a:rPr lang="es-CO" sz="900" b="1" dirty="0"/>
            <a:t>Transporte y Logística</a:t>
          </a:r>
        </a:p>
      </dgm:t>
    </dgm:pt>
    <dgm:pt modelId="{595D0BD2-BA78-45DB-9A59-5120A5E1D37C}" type="parTrans" cxnId="{625E30A5-71C8-44FC-A61E-27A8C9ED04F8}">
      <dgm:prSet/>
      <dgm:spPr/>
      <dgm:t>
        <a:bodyPr/>
        <a:lstStyle/>
        <a:p>
          <a:endParaRPr lang="es-CO" sz="700" b="1"/>
        </a:p>
      </dgm:t>
    </dgm:pt>
    <dgm:pt modelId="{C67DC485-AA7F-4EDE-A4B6-31729018C150}" type="sibTrans" cxnId="{625E30A5-71C8-44FC-A61E-27A8C9ED04F8}">
      <dgm:prSet/>
      <dgm:spPr/>
      <dgm:t>
        <a:bodyPr/>
        <a:lstStyle/>
        <a:p>
          <a:endParaRPr lang="es-CO" sz="700" b="1"/>
        </a:p>
      </dgm:t>
    </dgm:pt>
    <dgm:pt modelId="{6CF9722B-1490-4868-B6E4-FD2731E2D99F}">
      <dgm:prSet phldrT="[Texto]" custT="1"/>
      <dgm:spPr/>
      <dgm:t>
        <a:bodyPr/>
        <a:lstStyle/>
        <a:p>
          <a:r>
            <a:rPr lang="es-CO" sz="900" b="1" dirty="0"/>
            <a:t>22</a:t>
          </a:r>
        </a:p>
        <a:p>
          <a:r>
            <a:rPr lang="es-CO" sz="900" b="1" dirty="0"/>
            <a:t>Cultura</a:t>
          </a:r>
        </a:p>
      </dgm:t>
    </dgm:pt>
    <dgm:pt modelId="{6163A941-4B27-477D-BE88-87F82E0CD70B}" type="parTrans" cxnId="{9606C272-0E07-4F8A-93A4-BD583EECF53A}">
      <dgm:prSet/>
      <dgm:spPr/>
      <dgm:t>
        <a:bodyPr/>
        <a:lstStyle/>
        <a:p>
          <a:endParaRPr lang="es-CO" sz="700" b="1"/>
        </a:p>
      </dgm:t>
    </dgm:pt>
    <dgm:pt modelId="{8D368240-093B-4114-AF6D-AC2D922C22B5}" type="sibTrans" cxnId="{9606C272-0E07-4F8A-93A4-BD583EECF53A}">
      <dgm:prSet/>
      <dgm:spPr/>
      <dgm:t>
        <a:bodyPr/>
        <a:lstStyle/>
        <a:p>
          <a:endParaRPr lang="es-CO" sz="700" b="1"/>
        </a:p>
      </dgm:t>
    </dgm:pt>
    <dgm:pt modelId="{F5D6457F-7656-43AA-9E5A-FC1DDC213DDF}" type="pres">
      <dgm:prSet presAssocID="{2774DF2D-5B8F-4843-9BEA-2CE5A221175C}" presName="Name0" presStyleCnt="0">
        <dgm:presLayoutVars>
          <dgm:chMax val="1"/>
          <dgm:dir/>
          <dgm:animLvl val="ctr"/>
          <dgm:resizeHandles val="exact"/>
        </dgm:presLayoutVars>
      </dgm:prSet>
      <dgm:spPr/>
    </dgm:pt>
    <dgm:pt modelId="{7C3D18C0-CA23-4DD4-A5C6-CCC73EB5CAB5}" type="pres">
      <dgm:prSet presAssocID="{E6373775-19B8-46A8-8EA6-B8C5374A4BAF}" presName="centerShape" presStyleLbl="node0" presStyleIdx="0" presStyleCnt="1"/>
      <dgm:spPr/>
    </dgm:pt>
    <dgm:pt modelId="{1E9EE99C-8548-482E-8113-E1CBB1474A45}" type="pres">
      <dgm:prSet presAssocID="{DD85AFC5-5551-4FC1-B92C-2F297EE7CD20}" presName="node" presStyleLbl="node1" presStyleIdx="0" presStyleCnt="4">
        <dgm:presLayoutVars>
          <dgm:bulletEnabled val="1"/>
        </dgm:presLayoutVars>
      </dgm:prSet>
      <dgm:spPr/>
    </dgm:pt>
    <dgm:pt modelId="{0099E469-7027-4DB8-AF62-232A3D3757F2}" type="pres">
      <dgm:prSet presAssocID="{DD85AFC5-5551-4FC1-B92C-2F297EE7CD20}" presName="dummy" presStyleCnt="0"/>
      <dgm:spPr/>
    </dgm:pt>
    <dgm:pt modelId="{CA43B549-B79F-46D1-B78C-02FEFE32792B}" type="pres">
      <dgm:prSet presAssocID="{B6B41B95-2720-44FC-8456-0FC2F861F602}" presName="sibTrans" presStyleLbl="sibTrans2D1" presStyleIdx="0" presStyleCnt="4"/>
      <dgm:spPr/>
    </dgm:pt>
    <dgm:pt modelId="{FB7643BC-83F9-4864-A2C3-A30BD67FC6F3}" type="pres">
      <dgm:prSet presAssocID="{2BCEE32B-E83C-4365-B04D-5FFEAF9204BD}" presName="node" presStyleLbl="node1" presStyleIdx="1" presStyleCnt="4">
        <dgm:presLayoutVars>
          <dgm:bulletEnabled val="1"/>
        </dgm:presLayoutVars>
      </dgm:prSet>
      <dgm:spPr/>
    </dgm:pt>
    <dgm:pt modelId="{EF0066FC-DB9D-42F8-ACC7-63B5ADDC9C96}" type="pres">
      <dgm:prSet presAssocID="{2BCEE32B-E83C-4365-B04D-5FFEAF9204BD}" presName="dummy" presStyleCnt="0"/>
      <dgm:spPr/>
    </dgm:pt>
    <dgm:pt modelId="{5515A314-E1E8-4AFD-9A98-ED37B85C8E50}" type="pres">
      <dgm:prSet presAssocID="{6F3B296B-DFF5-4FD1-8000-B2AA0D1B2E93}" presName="sibTrans" presStyleLbl="sibTrans2D1" presStyleIdx="1" presStyleCnt="4"/>
      <dgm:spPr/>
    </dgm:pt>
    <dgm:pt modelId="{9C09A9EB-D18E-4826-BC03-B03514D80642}" type="pres">
      <dgm:prSet presAssocID="{B3790A7D-D5C3-4296-B1B5-D9132C3C9015}" presName="node" presStyleLbl="node1" presStyleIdx="2" presStyleCnt="4">
        <dgm:presLayoutVars>
          <dgm:bulletEnabled val="1"/>
        </dgm:presLayoutVars>
      </dgm:prSet>
      <dgm:spPr/>
    </dgm:pt>
    <dgm:pt modelId="{E3A598AA-BA01-4D33-9432-1D4A54FFD1FE}" type="pres">
      <dgm:prSet presAssocID="{B3790A7D-D5C3-4296-B1B5-D9132C3C9015}" presName="dummy" presStyleCnt="0"/>
      <dgm:spPr/>
    </dgm:pt>
    <dgm:pt modelId="{FEAAF9E1-96BB-4CB1-A010-C7C0954A5C28}" type="pres">
      <dgm:prSet presAssocID="{C67DC485-AA7F-4EDE-A4B6-31729018C150}" presName="sibTrans" presStyleLbl="sibTrans2D1" presStyleIdx="2" presStyleCnt="4"/>
      <dgm:spPr/>
    </dgm:pt>
    <dgm:pt modelId="{01D81A74-D60B-4418-9E3B-E6AB1CCEC302}" type="pres">
      <dgm:prSet presAssocID="{6CF9722B-1490-4868-B6E4-FD2731E2D99F}" presName="node" presStyleLbl="node1" presStyleIdx="3" presStyleCnt="4" custRadScaleRad="98905" custRadScaleInc="-4420">
        <dgm:presLayoutVars>
          <dgm:bulletEnabled val="1"/>
        </dgm:presLayoutVars>
      </dgm:prSet>
      <dgm:spPr/>
    </dgm:pt>
    <dgm:pt modelId="{3B86DADB-1769-4E15-B5C3-0F7935B98234}" type="pres">
      <dgm:prSet presAssocID="{6CF9722B-1490-4868-B6E4-FD2731E2D99F}" presName="dummy" presStyleCnt="0"/>
      <dgm:spPr/>
    </dgm:pt>
    <dgm:pt modelId="{BBD94040-1BB2-4A18-9F6B-954589C89164}" type="pres">
      <dgm:prSet presAssocID="{8D368240-093B-4114-AF6D-AC2D922C22B5}" presName="sibTrans" presStyleLbl="sibTrans2D1" presStyleIdx="3" presStyleCnt="4"/>
      <dgm:spPr/>
    </dgm:pt>
  </dgm:ptLst>
  <dgm:cxnLst>
    <dgm:cxn modelId="{2A791502-C98E-4644-B82D-FCF43787EB13}" type="presOf" srcId="{2774DF2D-5B8F-4843-9BEA-2CE5A221175C}" destId="{F5D6457F-7656-43AA-9E5A-FC1DDC213DDF}" srcOrd="0" destOrd="0" presId="urn:microsoft.com/office/officeart/2005/8/layout/radial6"/>
    <dgm:cxn modelId="{8CCCAE02-16BD-40B2-9A8F-91159AC128B0}" type="presOf" srcId="{2BCEE32B-E83C-4365-B04D-5FFEAF9204BD}" destId="{FB7643BC-83F9-4864-A2C3-A30BD67FC6F3}" srcOrd="0" destOrd="0" presId="urn:microsoft.com/office/officeart/2005/8/layout/radial6"/>
    <dgm:cxn modelId="{3253541A-C429-4C4C-9464-54B3BA947546}" srcId="{2774DF2D-5B8F-4843-9BEA-2CE5A221175C}" destId="{E6373775-19B8-46A8-8EA6-B8C5374A4BAF}" srcOrd="0" destOrd="0" parTransId="{B2891E28-D6A8-4A96-A718-35FF4D61FC8A}" sibTransId="{4EF6F5FA-B5F4-4D73-9FCF-384A34A6A788}"/>
    <dgm:cxn modelId="{56E4BB2D-737A-4441-945F-C478512960E5}" srcId="{E6373775-19B8-46A8-8EA6-B8C5374A4BAF}" destId="{2BCEE32B-E83C-4365-B04D-5FFEAF9204BD}" srcOrd="1" destOrd="0" parTransId="{9C22E8B9-1C35-486B-8D3C-019400E5229C}" sibTransId="{6F3B296B-DFF5-4FD1-8000-B2AA0D1B2E93}"/>
    <dgm:cxn modelId="{1C390F52-C6B5-4432-AB7C-7E80064824E1}" type="presOf" srcId="{DD85AFC5-5551-4FC1-B92C-2F297EE7CD20}" destId="{1E9EE99C-8548-482E-8113-E1CBB1474A45}" srcOrd="0" destOrd="0" presId="urn:microsoft.com/office/officeart/2005/8/layout/radial6"/>
    <dgm:cxn modelId="{9606C272-0E07-4F8A-93A4-BD583EECF53A}" srcId="{E6373775-19B8-46A8-8EA6-B8C5374A4BAF}" destId="{6CF9722B-1490-4868-B6E4-FD2731E2D99F}" srcOrd="3" destOrd="0" parTransId="{6163A941-4B27-477D-BE88-87F82E0CD70B}" sibTransId="{8D368240-093B-4114-AF6D-AC2D922C22B5}"/>
    <dgm:cxn modelId="{E5805D57-F735-436F-AE37-87804D400577}" type="presOf" srcId="{B6B41B95-2720-44FC-8456-0FC2F861F602}" destId="{CA43B549-B79F-46D1-B78C-02FEFE32792B}" srcOrd="0" destOrd="0" presId="urn:microsoft.com/office/officeart/2005/8/layout/radial6"/>
    <dgm:cxn modelId="{7AC4CB5A-6623-48E3-82D2-1EA62EEFC0FC}" type="presOf" srcId="{C67DC485-AA7F-4EDE-A4B6-31729018C150}" destId="{FEAAF9E1-96BB-4CB1-A010-C7C0954A5C28}" srcOrd="0" destOrd="0" presId="urn:microsoft.com/office/officeart/2005/8/layout/radial6"/>
    <dgm:cxn modelId="{C6799984-2530-4AD4-A731-FCB2B1BD1510}" srcId="{E6373775-19B8-46A8-8EA6-B8C5374A4BAF}" destId="{DD85AFC5-5551-4FC1-B92C-2F297EE7CD20}" srcOrd="0" destOrd="0" parTransId="{77386114-125E-4F05-B619-F6F8E26C2BED}" sibTransId="{B6B41B95-2720-44FC-8456-0FC2F861F602}"/>
    <dgm:cxn modelId="{CB65E293-4151-4950-AF57-50FD2D88C6F9}" type="presOf" srcId="{8D368240-093B-4114-AF6D-AC2D922C22B5}" destId="{BBD94040-1BB2-4A18-9F6B-954589C89164}" srcOrd="0" destOrd="0" presId="urn:microsoft.com/office/officeart/2005/8/layout/radial6"/>
    <dgm:cxn modelId="{625E30A5-71C8-44FC-A61E-27A8C9ED04F8}" srcId="{E6373775-19B8-46A8-8EA6-B8C5374A4BAF}" destId="{B3790A7D-D5C3-4296-B1B5-D9132C3C9015}" srcOrd="2" destOrd="0" parTransId="{595D0BD2-BA78-45DB-9A59-5120A5E1D37C}" sibTransId="{C67DC485-AA7F-4EDE-A4B6-31729018C150}"/>
    <dgm:cxn modelId="{806D65C4-FF87-4A08-A8CC-7CDBAD271F29}" type="presOf" srcId="{6CF9722B-1490-4868-B6E4-FD2731E2D99F}" destId="{01D81A74-D60B-4418-9E3B-E6AB1CCEC302}" srcOrd="0" destOrd="0" presId="urn:microsoft.com/office/officeart/2005/8/layout/radial6"/>
    <dgm:cxn modelId="{82DC67D8-0C6F-4ACF-828E-9296B1B77FB5}" type="presOf" srcId="{B3790A7D-D5C3-4296-B1B5-D9132C3C9015}" destId="{9C09A9EB-D18E-4826-BC03-B03514D80642}" srcOrd="0" destOrd="0" presId="urn:microsoft.com/office/officeart/2005/8/layout/radial6"/>
    <dgm:cxn modelId="{04A31DF6-38A1-46C2-904E-C12933E9C624}" type="presOf" srcId="{6F3B296B-DFF5-4FD1-8000-B2AA0D1B2E93}" destId="{5515A314-E1E8-4AFD-9A98-ED37B85C8E50}" srcOrd="0" destOrd="0" presId="urn:microsoft.com/office/officeart/2005/8/layout/radial6"/>
    <dgm:cxn modelId="{5D5A12F7-2F01-47CC-BC8A-A510FE12FF5A}" type="presOf" srcId="{E6373775-19B8-46A8-8EA6-B8C5374A4BAF}" destId="{7C3D18C0-CA23-4DD4-A5C6-CCC73EB5CAB5}" srcOrd="0" destOrd="0" presId="urn:microsoft.com/office/officeart/2005/8/layout/radial6"/>
    <dgm:cxn modelId="{FF0C76C7-892C-4ADC-ABC6-89D07E1A47DC}" type="presParOf" srcId="{F5D6457F-7656-43AA-9E5A-FC1DDC213DDF}" destId="{7C3D18C0-CA23-4DD4-A5C6-CCC73EB5CAB5}" srcOrd="0" destOrd="0" presId="urn:microsoft.com/office/officeart/2005/8/layout/radial6"/>
    <dgm:cxn modelId="{D649749B-9002-41A3-9A23-1E385BEF9180}" type="presParOf" srcId="{F5D6457F-7656-43AA-9E5A-FC1DDC213DDF}" destId="{1E9EE99C-8548-482E-8113-E1CBB1474A45}" srcOrd="1" destOrd="0" presId="urn:microsoft.com/office/officeart/2005/8/layout/radial6"/>
    <dgm:cxn modelId="{FCB76F33-D2AE-4B1B-8A29-6B89327B7586}" type="presParOf" srcId="{F5D6457F-7656-43AA-9E5A-FC1DDC213DDF}" destId="{0099E469-7027-4DB8-AF62-232A3D3757F2}" srcOrd="2" destOrd="0" presId="urn:microsoft.com/office/officeart/2005/8/layout/radial6"/>
    <dgm:cxn modelId="{B3F52C5E-1FDD-4F99-96BD-3257E455A535}" type="presParOf" srcId="{F5D6457F-7656-43AA-9E5A-FC1DDC213DDF}" destId="{CA43B549-B79F-46D1-B78C-02FEFE32792B}" srcOrd="3" destOrd="0" presId="urn:microsoft.com/office/officeart/2005/8/layout/radial6"/>
    <dgm:cxn modelId="{210D3AF5-367A-41AE-94DD-1ACA7CE082AC}" type="presParOf" srcId="{F5D6457F-7656-43AA-9E5A-FC1DDC213DDF}" destId="{FB7643BC-83F9-4864-A2C3-A30BD67FC6F3}" srcOrd="4" destOrd="0" presId="urn:microsoft.com/office/officeart/2005/8/layout/radial6"/>
    <dgm:cxn modelId="{267C0EB9-7C6E-4982-9DB7-BE427FFF5DBE}" type="presParOf" srcId="{F5D6457F-7656-43AA-9E5A-FC1DDC213DDF}" destId="{EF0066FC-DB9D-42F8-ACC7-63B5ADDC9C96}" srcOrd="5" destOrd="0" presId="urn:microsoft.com/office/officeart/2005/8/layout/radial6"/>
    <dgm:cxn modelId="{BF38C513-4271-46E5-B854-3BC69C8CAA9F}" type="presParOf" srcId="{F5D6457F-7656-43AA-9E5A-FC1DDC213DDF}" destId="{5515A314-E1E8-4AFD-9A98-ED37B85C8E50}" srcOrd="6" destOrd="0" presId="urn:microsoft.com/office/officeart/2005/8/layout/radial6"/>
    <dgm:cxn modelId="{5441D46F-027A-4FF9-BE88-9DDF7C1F1EC0}" type="presParOf" srcId="{F5D6457F-7656-43AA-9E5A-FC1DDC213DDF}" destId="{9C09A9EB-D18E-4826-BC03-B03514D80642}" srcOrd="7" destOrd="0" presId="urn:microsoft.com/office/officeart/2005/8/layout/radial6"/>
    <dgm:cxn modelId="{3674179A-AD24-464A-B366-447FB78C40DA}" type="presParOf" srcId="{F5D6457F-7656-43AA-9E5A-FC1DDC213DDF}" destId="{E3A598AA-BA01-4D33-9432-1D4A54FFD1FE}" srcOrd="8" destOrd="0" presId="urn:microsoft.com/office/officeart/2005/8/layout/radial6"/>
    <dgm:cxn modelId="{4B4AA181-4368-46F2-93F7-DF21A1616C52}" type="presParOf" srcId="{F5D6457F-7656-43AA-9E5A-FC1DDC213DDF}" destId="{FEAAF9E1-96BB-4CB1-A010-C7C0954A5C28}" srcOrd="9" destOrd="0" presId="urn:microsoft.com/office/officeart/2005/8/layout/radial6"/>
    <dgm:cxn modelId="{1EDED5A6-BCF9-4D26-8D32-391300DD8D14}" type="presParOf" srcId="{F5D6457F-7656-43AA-9E5A-FC1DDC213DDF}" destId="{01D81A74-D60B-4418-9E3B-E6AB1CCEC302}" srcOrd="10" destOrd="0" presId="urn:microsoft.com/office/officeart/2005/8/layout/radial6"/>
    <dgm:cxn modelId="{9B1E3077-9759-4936-A34B-126EF3464561}" type="presParOf" srcId="{F5D6457F-7656-43AA-9E5A-FC1DDC213DDF}" destId="{3B86DADB-1769-4E15-B5C3-0F7935B98234}" srcOrd="11" destOrd="0" presId="urn:microsoft.com/office/officeart/2005/8/layout/radial6"/>
    <dgm:cxn modelId="{4B1754FA-C6D9-437C-9E52-D0D64B07B2F1}" type="presParOf" srcId="{F5D6457F-7656-43AA-9E5A-FC1DDC213DDF}" destId="{BBD94040-1BB2-4A18-9F6B-954589C8916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4040-1BB2-4A18-9F6B-954589C89164}">
      <dsp:nvSpPr>
        <dsp:cNvPr id="0" name=""/>
        <dsp:cNvSpPr/>
      </dsp:nvSpPr>
      <dsp:spPr>
        <a:xfrm>
          <a:off x="1064897" y="387393"/>
          <a:ext cx="2594446" cy="2594446"/>
        </a:xfrm>
        <a:prstGeom prst="blockArc">
          <a:avLst>
            <a:gd name="adj1" fmla="val 10721105"/>
            <a:gd name="adj2" fmla="val 16162351"/>
            <a:gd name="adj3" fmla="val 4633"/>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EAAF9E1-96BB-4CB1-A010-C7C0954A5C28}">
      <dsp:nvSpPr>
        <dsp:cNvPr id="0" name=""/>
        <dsp:cNvSpPr/>
      </dsp:nvSpPr>
      <dsp:spPr>
        <a:xfrm>
          <a:off x="1064901" y="387545"/>
          <a:ext cx="2594446" cy="2594446"/>
        </a:xfrm>
        <a:prstGeom prst="blockArc">
          <a:avLst>
            <a:gd name="adj1" fmla="val 5437659"/>
            <a:gd name="adj2" fmla="val 10721518"/>
            <a:gd name="adj3" fmla="val 4633"/>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515A314-E1E8-4AFD-9A98-ED37B85C8E50}">
      <dsp:nvSpPr>
        <dsp:cNvPr id="0" name=""/>
        <dsp:cNvSpPr/>
      </dsp:nvSpPr>
      <dsp:spPr>
        <a:xfrm>
          <a:off x="1051020" y="387469"/>
          <a:ext cx="2594446" cy="2594446"/>
        </a:xfrm>
        <a:prstGeom prst="blockArc">
          <a:avLst>
            <a:gd name="adj1" fmla="val 0"/>
            <a:gd name="adj2" fmla="val 5400000"/>
            <a:gd name="adj3" fmla="val 4633"/>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A43B549-B79F-46D1-B78C-02FEFE32792B}">
      <dsp:nvSpPr>
        <dsp:cNvPr id="0" name=""/>
        <dsp:cNvSpPr/>
      </dsp:nvSpPr>
      <dsp:spPr>
        <a:xfrm>
          <a:off x="1051020" y="387469"/>
          <a:ext cx="2594446" cy="2594446"/>
        </a:xfrm>
        <a:prstGeom prst="blockArc">
          <a:avLst>
            <a:gd name="adj1" fmla="val 16200000"/>
            <a:gd name="adj2" fmla="val 0"/>
            <a:gd name="adj3" fmla="val 4633"/>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C3D18C0-CA23-4DD4-A5C6-CCC73EB5CAB5}">
      <dsp:nvSpPr>
        <dsp:cNvPr id="0" name=""/>
        <dsp:cNvSpPr/>
      </dsp:nvSpPr>
      <dsp:spPr>
        <a:xfrm>
          <a:off x="1752009" y="1088458"/>
          <a:ext cx="1192467" cy="11924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O" sz="900" b="1" kern="1200" dirty="0"/>
            <a:t>163</a:t>
          </a:r>
        </a:p>
        <a:p>
          <a:pPr marL="0" lvl="0" indent="0" algn="ctr" defTabSz="400050">
            <a:lnSpc>
              <a:spcPct val="90000"/>
            </a:lnSpc>
            <a:spcBef>
              <a:spcPct val="0"/>
            </a:spcBef>
            <a:spcAft>
              <a:spcPct val="35000"/>
            </a:spcAft>
            <a:buNone/>
          </a:pPr>
          <a:r>
            <a:rPr lang="es-CO" sz="900" b="1" kern="1200" dirty="0"/>
            <a:t>Instituciones</a:t>
          </a:r>
        </a:p>
      </dsp:txBody>
      <dsp:txXfrm>
        <a:off x="1926642" y="1263091"/>
        <a:ext cx="843201" cy="843201"/>
      </dsp:txXfrm>
    </dsp:sp>
    <dsp:sp modelId="{1E9EE99C-8548-482E-8113-E1CBB1474A45}">
      <dsp:nvSpPr>
        <dsp:cNvPr id="0" name=""/>
        <dsp:cNvSpPr/>
      </dsp:nvSpPr>
      <dsp:spPr>
        <a:xfrm>
          <a:off x="1930879" y="156"/>
          <a:ext cx="834727" cy="8347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O" sz="900" b="1" kern="1200" dirty="0"/>
            <a:t>72 </a:t>
          </a:r>
        </a:p>
        <a:p>
          <a:pPr marL="0" lvl="0" indent="0" algn="ctr" defTabSz="400050">
            <a:lnSpc>
              <a:spcPct val="90000"/>
            </a:lnSpc>
            <a:spcBef>
              <a:spcPct val="0"/>
            </a:spcBef>
            <a:spcAft>
              <a:spcPct val="35000"/>
            </a:spcAft>
            <a:buNone/>
          </a:pPr>
          <a:r>
            <a:rPr lang="es-CO" sz="900" b="1" kern="1200" dirty="0"/>
            <a:t>Agropecuario</a:t>
          </a:r>
        </a:p>
      </dsp:txBody>
      <dsp:txXfrm>
        <a:off x="2053122" y="122399"/>
        <a:ext cx="590241" cy="590241"/>
      </dsp:txXfrm>
    </dsp:sp>
    <dsp:sp modelId="{FB7643BC-83F9-4864-A2C3-A30BD67FC6F3}">
      <dsp:nvSpPr>
        <dsp:cNvPr id="0" name=""/>
        <dsp:cNvSpPr/>
      </dsp:nvSpPr>
      <dsp:spPr>
        <a:xfrm>
          <a:off x="3198052" y="1267328"/>
          <a:ext cx="834727" cy="8347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O" sz="900" b="1" kern="1200" dirty="0"/>
            <a:t>100</a:t>
          </a:r>
        </a:p>
        <a:p>
          <a:pPr marL="0" lvl="0" indent="0" algn="ctr" defTabSz="400050">
            <a:lnSpc>
              <a:spcPct val="90000"/>
            </a:lnSpc>
            <a:spcBef>
              <a:spcPct val="0"/>
            </a:spcBef>
            <a:spcAft>
              <a:spcPct val="35000"/>
            </a:spcAft>
            <a:buNone/>
          </a:pPr>
          <a:r>
            <a:rPr lang="es-CO" sz="900" b="1" kern="1200" dirty="0"/>
            <a:t>Electricidad y Electrónica</a:t>
          </a:r>
        </a:p>
      </dsp:txBody>
      <dsp:txXfrm>
        <a:off x="3320295" y="1389571"/>
        <a:ext cx="590241" cy="590241"/>
      </dsp:txXfrm>
    </dsp:sp>
    <dsp:sp modelId="{9C09A9EB-D18E-4826-BC03-B03514D80642}">
      <dsp:nvSpPr>
        <dsp:cNvPr id="0" name=""/>
        <dsp:cNvSpPr/>
      </dsp:nvSpPr>
      <dsp:spPr>
        <a:xfrm>
          <a:off x="1930879" y="2534501"/>
          <a:ext cx="834727" cy="8347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O" sz="900" b="1" kern="1200" dirty="0"/>
            <a:t>55 </a:t>
          </a:r>
        </a:p>
        <a:p>
          <a:pPr marL="0" lvl="0" indent="0" algn="ctr" defTabSz="400050">
            <a:lnSpc>
              <a:spcPct val="90000"/>
            </a:lnSpc>
            <a:spcBef>
              <a:spcPct val="0"/>
            </a:spcBef>
            <a:spcAft>
              <a:spcPct val="35000"/>
            </a:spcAft>
            <a:buNone/>
          </a:pPr>
          <a:r>
            <a:rPr lang="es-CO" sz="900" b="1" kern="1200" dirty="0"/>
            <a:t>Transporte y Logística</a:t>
          </a:r>
        </a:p>
      </dsp:txBody>
      <dsp:txXfrm>
        <a:off x="2053122" y="2656744"/>
        <a:ext cx="590241" cy="590241"/>
      </dsp:txXfrm>
    </dsp:sp>
    <dsp:sp modelId="{01D81A74-D60B-4418-9E3B-E6AB1CCEC302}">
      <dsp:nvSpPr>
        <dsp:cNvPr id="0" name=""/>
        <dsp:cNvSpPr/>
      </dsp:nvSpPr>
      <dsp:spPr>
        <a:xfrm>
          <a:off x="677918" y="1296331"/>
          <a:ext cx="834727" cy="83472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O" sz="900" b="1" kern="1200" dirty="0"/>
            <a:t>22</a:t>
          </a:r>
        </a:p>
        <a:p>
          <a:pPr marL="0" lvl="0" indent="0" algn="ctr" defTabSz="400050">
            <a:lnSpc>
              <a:spcPct val="90000"/>
            </a:lnSpc>
            <a:spcBef>
              <a:spcPct val="0"/>
            </a:spcBef>
            <a:spcAft>
              <a:spcPct val="35000"/>
            </a:spcAft>
            <a:buNone/>
          </a:pPr>
          <a:r>
            <a:rPr lang="es-CO" sz="900" b="1" kern="1200" dirty="0"/>
            <a:t>Cultura</a:t>
          </a:r>
        </a:p>
      </dsp:txBody>
      <dsp:txXfrm>
        <a:off x="800161" y="1418574"/>
        <a:ext cx="590241" cy="59024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34E3CD0-0912-D54D-99F1-5FF9CB7B0B82}" type="datetimeFigureOut">
              <a:rPr lang="es-CO" smtClean="0"/>
              <a:pPr/>
              <a:t>13/05/2019</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6E1A0DA-3BCE-6840-8DAB-2293C6E7CD95}" type="slidenum">
              <a:rPr lang="es-ES_tradnl" smtClean="0"/>
              <a:t>3</a:t>
            </a:fld>
            <a:endParaRPr lang="es-ES_tradnl"/>
          </a:p>
        </p:txBody>
      </p:sp>
    </p:spTree>
    <p:extLst>
      <p:ext uri="{BB962C8B-B14F-4D97-AF65-F5344CB8AC3E}">
        <p14:creationId xmlns:p14="http://schemas.microsoft.com/office/powerpoint/2010/main" val="166752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5</a:t>
            </a:fld>
            <a:endParaRPr lang="es-CO" dirty="0"/>
          </a:p>
        </p:txBody>
      </p:sp>
    </p:spTree>
    <p:extLst>
      <p:ext uri="{BB962C8B-B14F-4D97-AF65-F5344CB8AC3E}">
        <p14:creationId xmlns:p14="http://schemas.microsoft.com/office/powerpoint/2010/main" val="53180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13/05/2019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13/05/2019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13/05/2019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13/05/2019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13/05/2019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13/05/2019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13/05/2019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13/05/2019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13/05/2019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13/05/2019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13/05/2019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13/05/2019</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7" name="Imagen 6">
            <a:extLst>
              <a:ext uri="{FF2B5EF4-FFF2-40B4-BE49-F238E27FC236}">
                <a16:creationId xmlns:a16="http://schemas.microsoft.com/office/drawing/2014/main" id="{5E90E59F-664F-B247-BABD-CC1CDF8ED2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74962" y="2880442"/>
            <a:ext cx="5767388" cy="1097116"/>
          </a:xfrm>
          <a:prstGeom prst="rect">
            <a:avLst/>
          </a:prstGeom>
        </p:spPr>
      </p:pic>
      <p:sp>
        <p:nvSpPr>
          <p:cNvPr id="9" name="CuadroTexto 8">
            <a:extLst>
              <a:ext uri="{FF2B5EF4-FFF2-40B4-BE49-F238E27FC236}">
                <a16:creationId xmlns:a16="http://schemas.microsoft.com/office/drawing/2014/main" id="{F34CD10D-905D-3947-A650-33A2203D5DC4}"/>
              </a:ext>
            </a:extLst>
          </p:cNvPr>
          <p:cNvSpPr txBox="1"/>
          <p:nvPr/>
        </p:nvSpPr>
        <p:spPr>
          <a:xfrm>
            <a:off x="8862507" y="6530391"/>
            <a:ext cx="2320261" cy="338554"/>
          </a:xfrm>
          <a:prstGeom prst="rect">
            <a:avLst/>
          </a:prstGeom>
          <a:noFill/>
        </p:spPr>
        <p:txBody>
          <a:bodyPr wrap="square" rtlCol="0">
            <a:spAutoFit/>
          </a:bodyPr>
          <a:lstStyle/>
          <a:p>
            <a:pPr algn="r"/>
            <a:r>
              <a:rPr lang="es-CO" sz="1600" dirty="0">
                <a:solidFill>
                  <a:srgbClr val="436CB7"/>
                </a:solidFill>
                <a:latin typeface="Arial" panose="020B0604020202020204" pitchFamily="34" charset="0"/>
                <a:cs typeface="Arial" panose="020B0604020202020204" pitchFamily="34" charset="0"/>
              </a:rPr>
              <a:t>14 de mayo de 2019</a:t>
            </a:r>
          </a:p>
        </p:txBody>
      </p:sp>
      <p:sp>
        <p:nvSpPr>
          <p:cNvPr id="10" name="Rectángulo 9">
            <a:extLst>
              <a:ext uri="{FF2B5EF4-FFF2-40B4-BE49-F238E27FC236}">
                <a16:creationId xmlns:a16="http://schemas.microsoft.com/office/drawing/2014/main" id="{47D294CF-C86D-9449-A665-74E3810FA0E4}"/>
              </a:ext>
            </a:extLst>
          </p:cNvPr>
          <p:cNvSpPr/>
          <p:nvPr/>
        </p:nvSpPr>
        <p:spPr>
          <a:xfrm>
            <a:off x="11362267" y="4356938"/>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2" name="Rectángulo 1">
            <a:extLst>
              <a:ext uri="{FF2B5EF4-FFF2-40B4-BE49-F238E27FC236}">
                <a16:creationId xmlns:a16="http://schemas.microsoft.com/office/drawing/2014/main" id="{158FB73D-CC0E-448A-A54B-45326B5E474A}"/>
              </a:ext>
            </a:extLst>
          </p:cNvPr>
          <p:cNvSpPr/>
          <p:nvPr/>
        </p:nvSpPr>
        <p:spPr>
          <a:xfrm>
            <a:off x="6602361" y="4356938"/>
            <a:ext cx="6096000" cy="2000548"/>
          </a:xfrm>
          <a:prstGeom prst="rect">
            <a:avLst/>
          </a:prstGeom>
        </p:spPr>
        <p:txBody>
          <a:bodyPr>
            <a:spAutoFit/>
          </a:bodyPr>
          <a:lstStyle/>
          <a:p>
            <a:r>
              <a:rPr lang="es-CO" sz="3200" b="1" dirty="0">
                <a:solidFill>
                  <a:srgbClr val="436CB7"/>
                </a:solidFill>
                <a:latin typeface="Arial" panose="020B0604020202020204" pitchFamily="34" charset="0"/>
                <a:cs typeface="Arial" panose="020B0604020202020204" pitchFamily="34" charset="0"/>
              </a:rPr>
              <a:t>Comité Técnico Subsistema</a:t>
            </a:r>
          </a:p>
          <a:p>
            <a:r>
              <a:rPr lang="es-CO" sz="3200" b="1" dirty="0">
                <a:solidFill>
                  <a:srgbClr val="436CB7"/>
                </a:solidFill>
                <a:latin typeface="Arial" panose="020B0604020202020204" pitchFamily="34" charset="0"/>
                <a:cs typeface="Arial" panose="020B0604020202020204" pitchFamily="34" charset="0"/>
              </a:rPr>
              <a:t>Formación y Capacitación para la Innovación</a:t>
            </a:r>
          </a:p>
          <a:p>
            <a:r>
              <a:rPr lang="es-CO" sz="2800" dirty="0">
                <a:solidFill>
                  <a:srgbClr val="436CB7"/>
                </a:solidFill>
                <a:latin typeface="Arial" panose="020B0604020202020204" pitchFamily="34" charset="0"/>
                <a:cs typeface="Arial" panose="020B0604020202020204" pitchFamily="34" charset="0"/>
              </a:rPr>
              <a:t>Ministerio de Educación Nacional</a:t>
            </a:r>
          </a:p>
        </p:txBody>
      </p:sp>
    </p:spTree>
    <p:extLst>
      <p:ext uri="{BB962C8B-B14F-4D97-AF65-F5344CB8AC3E}">
        <p14:creationId xmlns:p14="http://schemas.microsoft.com/office/powerpoint/2010/main" val="37798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E66FCB9-512B-42A6-8323-9D6470307D31}"/>
              </a:ext>
            </a:extLst>
          </p:cNvPr>
          <p:cNvSpPr txBox="1"/>
          <p:nvPr/>
        </p:nvSpPr>
        <p:spPr>
          <a:xfrm>
            <a:off x="281582" y="0"/>
            <a:ext cx="7190214" cy="1077218"/>
          </a:xfrm>
          <a:prstGeom prst="rect">
            <a:avLst/>
          </a:prstGeom>
          <a:noFill/>
        </p:spPr>
        <p:txBody>
          <a:bodyPr wrap="square" rtlCol="0">
            <a:spAutoFit/>
          </a:bodyPr>
          <a:lstStyle/>
          <a:p>
            <a:r>
              <a:rPr lang="es-ES_tradnl" sz="3200" b="1" dirty="0">
                <a:solidFill>
                  <a:schemeClr val="bg2">
                    <a:lumMod val="50000"/>
                  </a:schemeClr>
                </a:solidFill>
                <a:latin typeface="Arial" charset="0"/>
                <a:ea typeface="Arial" charset="0"/>
                <a:cs typeface="Arial" charset="0"/>
              </a:rPr>
              <a:t>¿Por qué el MNC es un instrumento importante para el SNIA?</a:t>
            </a:r>
            <a:endParaRPr lang="es-ES_tradnl" sz="3200" b="1" dirty="0">
              <a:solidFill>
                <a:srgbClr val="9C28B1"/>
              </a:solidFill>
              <a:latin typeface="Arial" charset="0"/>
              <a:ea typeface="Arial" charset="0"/>
              <a:cs typeface="Arial" charset="0"/>
            </a:endParaRPr>
          </a:p>
        </p:txBody>
      </p:sp>
      <p:sp>
        <p:nvSpPr>
          <p:cNvPr id="8" name="CuadroTexto 7">
            <a:extLst>
              <a:ext uri="{FF2B5EF4-FFF2-40B4-BE49-F238E27FC236}">
                <a16:creationId xmlns:a16="http://schemas.microsoft.com/office/drawing/2014/main" id="{A5D6B602-5F33-490C-8F2F-A3FFCFFB8684}"/>
              </a:ext>
            </a:extLst>
          </p:cNvPr>
          <p:cNvSpPr txBox="1"/>
          <p:nvPr/>
        </p:nvSpPr>
        <p:spPr>
          <a:xfrm>
            <a:off x="281582" y="4133928"/>
            <a:ext cx="4888835" cy="1969770"/>
          </a:xfrm>
          <a:prstGeom prst="rect">
            <a:avLst/>
          </a:prstGeom>
          <a:noFill/>
        </p:spPr>
        <p:txBody>
          <a:bodyPr wrap="square" rtlCol="0">
            <a:spAutoFit/>
          </a:bodyPr>
          <a:lstStyle/>
          <a:p>
            <a:r>
              <a:rPr lang="es-CO" sz="1600" dirty="0">
                <a:solidFill>
                  <a:schemeClr val="tx1">
                    <a:lumMod val="75000"/>
                    <a:lumOff val="25000"/>
                  </a:schemeClr>
                </a:solidFill>
                <a:latin typeface="Arial" charset="0"/>
                <a:cs typeface="Arial" charset="0"/>
              </a:rPr>
              <a:t>Este subsistema velará por la </a:t>
            </a:r>
            <a:r>
              <a:rPr lang="es-CO" sz="2100" b="1" dirty="0">
                <a:solidFill>
                  <a:srgbClr val="F8921D"/>
                </a:solidFill>
                <a:latin typeface="Arial" charset="0"/>
                <a:cs typeface="Arial" charset="0"/>
              </a:rPr>
              <a:t>calidad </a:t>
            </a:r>
            <a:r>
              <a:rPr lang="es-CO" sz="1600" dirty="0">
                <a:solidFill>
                  <a:schemeClr val="tx1">
                    <a:lumMod val="75000"/>
                    <a:lumOff val="25000"/>
                  </a:schemeClr>
                </a:solidFill>
                <a:latin typeface="Arial" charset="0"/>
                <a:cs typeface="Arial" charset="0"/>
              </a:rPr>
              <a:t>y </a:t>
            </a:r>
            <a:r>
              <a:rPr lang="es-CO" sz="2100" b="1" dirty="0">
                <a:solidFill>
                  <a:srgbClr val="F8921D"/>
                </a:solidFill>
                <a:latin typeface="Arial" charset="0"/>
                <a:cs typeface="Arial" charset="0"/>
              </a:rPr>
              <a:t>pertinencia</a:t>
            </a:r>
            <a:r>
              <a:rPr lang="es-CO" sz="1600" dirty="0">
                <a:solidFill>
                  <a:schemeClr val="tx1">
                    <a:lumMod val="75000"/>
                    <a:lumOff val="25000"/>
                  </a:schemeClr>
                </a:solidFill>
                <a:latin typeface="Arial" charset="0"/>
                <a:cs typeface="Arial" charset="0"/>
              </a:rPr>
              <a:t> de los programas de formación y capacitación dirigidos a generar competencias para la investigación, el desarrollo tecnológico, la extensión agropecuaria y la innovación, a través de la expedición de lineamientos y políticas orientadas a dichos objetivos, entre otras acciones. </a:t>
            </a:r>
            <a:endParaRPr lang="es-ES_tradnl" sz="1600" dirty="0">
              <a:solidFill>
                <a:schemeClr val="tx1">
                  <a:lumMod val="75000"/>
                  <a:lumOff val="25000"/>
                </a:schemeClr>
              </a:solidFill>
              <a:latin typeface="Arial" charset="0"/>
              <a:cs typeface="Arial" charset="0"/>
            </a:endParaRPr>
          </a:p>
        </p:txBody>
      </p:sp>
      <p:sp>
        <p:nvSpPr>
          <p:cNvPr id="12" name="CuadroTexto 11">
            <a:extLst>
              <a:ext uri="{FF2B5EF4-FFF2-40B4-BE49-F238E27FC236}">
                <a16:creationId xmlns:a16="http://schemas.microsoft.com/office/drawing/2014/main" id="{60729B48-4867-44A5-91B1-8F1610C00E0D}"/>
              </a:ext>
            </a:extLst>
          </p:cNvPr>
          <p:cNvSpPr txBox="1"/>
          <p:nvPr/>
        </p:nvSpPr>
        <p:spPr>
          <a:xfrm>
            <a:off x="506764" y="2077742"/>
            <a:ext cx="4663654" cy="646331"/>
          </a:xfrm>
          <a:prstGeom prst="rect">
            <a:avLst/>
          </a:prstGeom>
          <a:noFill/>
        </p:spPr>
        <p:txBody>
          <a:bodyPr wrap="square" rtlCol="0">
            <a:spAutoFit/>
          </a:bodyPr>
          <a:lstStyle/>
          <a:p>
            <a:r>
              <a:rPr lang="es-ES_tradnl" sz="3600" b="1" dirty="0">
                <a:solidFill>
                  <a:srgbClr val="9C28B1"/>
                </a:solidFill>
                <a:latin typeface="Arial" charset="0"/>
                <a:ea typeface="Arial" charset="0"/>
                <a:cs typeface="Arial" charset="0"/>
              </a:rPr>
              <a:t>SNIA Ley 1876/2017</a:t>
            </a:r>
          </a:p>
        </p:txBody>
      </p:sp>
      <p:sp>
        <p:nvSpPr>
          <p:cNvPr id="13" name="CuadroTexto 12">
            <a:extLst>
              <a:ext uri="{FF2B5EF4-FFF2-40B4-BE49-F238E27FC236}">
                <a16:creationId xmlns:a16="http://schemas.microsoft.com/office/drawing/2014/main" id="{5ED15D10-F93D-48E3-A743-335E1BA5FC25}"/>
              </a:ext>
            </a:extLst>
          </p:cNvPr>
          <p:cNvSpPr txBox="1"/>
          <p:nvPr/>
        </p:nvSpPr>
        <p:spPr>
          <a:xfrm>
            <a:off x="234695" y="2942315"/>
            <a:ext cx="4926919" cy="1200329"/>
          </a:xfrm>
          <a:prstGeom prst="rect">
            <a:avLst/>
          </a:prstGeom>
          <a:noFill/>
        </p:spPr>
        <p:txBody>
          <a:bodyPr wrap="square" rtlCol="0">
            <a:spAutoFit/>
          </a:bodyPr>
          <a:lstStyle/>
          <a:p>
            <a:r>
              <a:rPr lang="es-CO" sz="2400" b="1" dirty="0">
                <a:solidFill>
                  <a:schemeClr val="bg2">
                    <a:lumMod val="50000"/>
                  </a:schemeClr>
                </a:solidFill>
                <a:latin typeface="Arial" charset="0"/>
                <a:cs typeface="Arial" charset="0"/>
              </a:rPr>
              <a:t>Subsistema de Formación y Capacitación para la Innovación Agropecuaria (Art. 19)</a:t>
            </a:r>
            <a:endParaRPr lang="es-ES_tradnl" sz="2400" b="1" dirty="0">
              <a:solidFill>
                <a:schemeClr val="bg2">
                  <a:lumMod val="50000"/>
                </a:schemeClr>
              </a:solidFill>
              <a:latin typeface="Arial" charset="0"/>
              <a:cs typeface="Arial" charset="0"/>
            </a:endParaRPr>
          </a:p>
        </p:txBody>
      </p:sp>
      <p:cxnSp>
        <p:nvCxnSpPr>
          <p:cNvPr id="14" name="Conector recto 13">
            <a:extLst>
              <a:ext uri="{FF2B5EF4-FFF2-40B4-BE49-F238E27FC236}">
                <a16:creationId xmlns:a16="http://schemas.microsoft.com/office/drawing/2014/main" id="{792FC29C-43CA-4537-9EB9-95436D0F99C4}"/>
              </a:ext>
            </a:extLst>
          </p:cNvPr>
          <p:cNvCxnSpPr/>
          <p:nvPr/>
        </p:nvCxnSpPr>
        <p:spPr>
          <a:xfrm>
            <a:off x="313664" y="2816651"/>
            <a:ext cx="4214399" cy="0"/>
          </a:xfrm>
          <a:prstGeom prst="line">
            <a:avLst/>
          </a:prstGeom>
          <a:ln>
            <a:solidFill>
              <a:srgbClr val="9C28B1"/>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F11A9A5C-B098-4A67-B3F2-49CF5A5CC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37" y="2232191"/>
            <a:ext cx="155227" cy="303986"/>
          </a:xfrm>
          <a:prstGeom prst="rect">
            <a:avLst/>
          </a:prstGeom>
        </p:spPr>
      </p:pic>
      <p:sp>
        <p:nvSpPr>
          <p:cNvPr id="16" name="Rectángulo 15">
            <a:extLst>
              <a:ext uri="{FF2B5EF4-FFF2-40B4-BE49-F238E27FC236}">
                <a16:creationId xmlns:a16="http://schemas.microsoft.com/office/drawing/2014/main" id="{C28F0589-A203-4108-AB97-4E346BF2EFF1}"/>
              </a:ext>
            </a:extLst>
          </p:cNvPr>
          <p:cNvSpPr/>
          <p:nvPr/>
        </p:nvSpPr>
        <p:spPr>
          <a:xfrm>
            <a:off x="7830498" y="2878898"/>
            <a:ext cx="4188080" cy="4216539"/>
          </a:xfrm>
          <a:prstGeom prst="rect">
            <a:avLst/>
          </a:prstGeom>
        </p:spPr>
        <p:txBody>
          <a:bodyPr wrap="square">
            <a:spAutoFit/>
          </a:bodyPr>
          <a:lstStyle/>
          <a:p>
            <a:pPr marL="285750" indent="-285750">
              <a:buFont typeface="Arial" panose="020B0604020202020204" pitchFamily="34" charset="0"/>
              <a:buChar char="•"/>
            </a:pPr>
            <a:r>
              <a:rPr lang="es-CO" sz="1600" dirty="0">
                <a:solidFill>
                  <a:schemeClr val="tx1">
                    <a:lumMod val="75000"/>
                    <a:lumOff val="25000"/>
                  </a:schemeClr>
                </a:solidFill>
                <a:latin typeface="Arial" charset="0"/>
                <a:cs typeface="Arial" charset="0"/>
              </a:rPr>
              <a:t>Fomentar la </a:t>
            </a:r>
            <a:r>
              <a:rPr lang="es-CO" sz="2100" b="1" dirty="0">
                <a:solidFill>
                  <a:srgbClr val="F8921D"/>
                </a:solidFill>
                <a:latin typeface="Arial" charset="0"/>
                <a:cs typeface="Arial" charset="0"/>
              </a:rPr>
              <a:t>calidad </a:t>
            </a:r>
            <a:r>
              <a:rPr lang="es-CO" sz="1600" dirty="0">
                <a:solidFill>
                  <a:schemeClr val="tx1">
                    <a:lumMod val="75000"/>
                    <a:lumOff val="25000"/>
                  </a:schemeClr>
                </a:solidFill>
                <a:latin typeface="Arial" charset="0"/>
                <a:cs typeface="Arial" charset="0"/>
              </a:rPr>
              <a:t>y </a:t>
            </a:r>
            <a:r>
              <a:rPr lang="es-CO" sz="2100" b="1" dirty="0">
                <a:solidFill>
                  <a:srgbClr val="F8921D"/>
                </a:solidFill>
                <a:latin typeface="Arial" charset="0"/>
                <a:cs typeface="Arial" charset="0"/>
              </a:rPr>
              <a:t>pertinencia</a:t>
            </a:r>
            <a:r>
              <a:rPr lang="es-CO" sz="1600" dirty="0">
                <a:solidFill>
                  <a:schemeClr val="tx1">
                    <a:lumMod val="75000"/>
                    <a:lumOff val="25000"/>
                  </a:schemeClr>
                </a:solidFill>
                <a:latin typeface="Arial" charset="0"/>
                <a:cs typeface="Arial" charset="0"/>
              </a:rPr>
              <a:t> de la oferta educativa y formativa a través de la articulación entre la educación, la formación y el trabajo.</a:t>
            </a:r>
          </a:p>
          <a:p>
            <a:pPr marL="285750" indent="-285750">
              <a:buFont typeface="Arial" panose="020B0604020202020204" pitchFamily="34" charset="0"/>
              <a:buChar char="•"/>
            </a:pPr>
            <a:endParaRPr lang="es-CO" sz="1600" dirty="0">
              <a:solidFill>
                <a:schemeClr val="tx1">
                  <a:lumMod val="75000"/>
                  <a:lumOff val="25000"/>
                </a:schemeClr>
              </a:solidFill>
              <a:latin typeface="Arial" charset="0"/>
              <a:cs typeface="Arial" charset="0"/>
            </a:endParaRPr>
          </a:p>
          <a:p>
            <a:pPr marL="285750" indent="-285750">
              <a:buFont typeface="Arial" panose="020B0604020202020204" pitchFamily="34" charset="0"/>
              <a:buChar char="•"/>
            </a:pPr>
            <a:r>
              <a:rPr lang="es-CO" sz="1600" dirty="0">
                <a:solidFill>
                  <a:schemeClr val="tx1">
                    <a:lumMod val="75000"/>
                    <a:lumOff val="25000"/>
                  </a:schemeClr>
                </a:solidFill>
                <a:latin typeface="Arial" charset="0"/>
                <a:cs typeface="Arial" charset="0"/>
              </a:rPr>
              <a:t>Reconocer los aprendizajes adquiridos a lo largo de la vida para facilitar la movilidad y la progresión educativa, formativa y laboral.</a:t>
            </a:r>
          </a:p>
          <a:p>
            <a:pPr marL="285750" indent="-285750">
              <a:buFont typeface="Arial" panose="020B0604020202020204" pitchFamily="34" charset="0"/>
              <a:buChar char="•"/>
            </a:pPr>
            <a:endParaRPr lang="es-CO" sz="1600" dirty="0">
              <a:solidFill>
                <a:schemeClr val="tx1">
                  <a:lumMod val="75000"/>
                  <a:lumOff val="25000"/>
                </a:schemeClr>
              </a:solidFill>
              <a:latin typeface="Arial" charset="0"/>
              <a:cs typeface="Arial" charset="0"/>
            </a:endParaRPr>
          </a:p>
          <a:p>
            <a:pPr marL="285750" indent="-285750">
              <a:buFont typeface="Arial" panose="020B0604020202020204" pitchFamily="34" charset="0"/>
              <a:buChar char="•"/>
            </a:pPr>
            <a:r>
              <a:rPr lang="es-CO" sz="1600" dirty="0">
                <a:solidFill>
                  <a:schemeClr val="tx1">
                    <a:lumMod val="75000"/>
                    <a:lumOff val="25000"/>
                  </a:schemeClr>
                </a:solidFill>
                <a:latin typeface="Arial" charset="0"/>
                <a:cs typeface="Arial" charset="0"/>
              </a:rPr>
              <a:t>Orientar e informar de manera transparente a las personas sobre las oportunidades de cualificación y desempeño laboral que existen en el país.</a:t>
            </a:r>
          </a:p>
          <a:p>
            <a:pPr>
              <a:spcAft>
                <a:spcPts val="0"/>
              </a:spcAft>
            </a:pPr>
            <a:endParaRPr lang="es-CO" sz="2300" dirty="0">
              <a:solidFill>
                <a:schemeClr val="tx1">
                  <a:lumMod val="75000"/>
                  <a:lumOff val="25000"/>
                </a:schemeClr>
              </a:solidFill>
              <a:latin typeface="Arial" charset="0"/>
              <a:ea typeface="Arial" charset="0"/>
              <a:cs typeface="Arial" charset="0"/>
            </a:endParaRPr>
          </a:p>
        </p:txBody>
      </p:sp>
      <p:pic>
        <p:nvPicPr>
          <p:cNvPr id="17" name="Imagen 16">
            <a:extLst>
              <a:ext uri="{FF2B5EF4-FFF2-40B4-BE49-F238E27FC236}">
                <a16:creationId xmlns:a16="http://schemas.microsoft.com/office/drawing/2014/main" id="{9019E530-A1EB-4861-884E-C6A48D251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282" y="2438837"/>
            <a:ext cx="2690138" cy="2690138"/>
          </a:xfrm>
          <a:prstGeom prst="rect">
            <a:avLst/>
          </a:prstGeom>
        </p:spPr>
      </p:pic>
      <p:pic>
        <p:nvPicPr>
          <p:cNvPr id="18" name="Imagen 17">
            <a:extLst>
              <a:ext uri="{FF2B5EF4-FFF2-40B4-BE49-F238E27FC236}">
                <a16:creationId xmlns:a16="http://schemas.microsoft.com/office/drawing/2014/main" id="{F4ABD40C-C304-431F-B4AD-2A42D7E3CA16}"/>
              </a:ext>
            </a:extLst>
          </p:cNvPr>
          <p:cNvPicPr>
            <a:picLocks noChangeAspect="1"/>
          </p:cNvPicPr>
          <p:nvPr/>
        </p:nvPicPr>
        <p:blipFill rotWithShape="1">
          <a:blip r:embed="rId4"/>
          <a:srcRect r="63871"/>
          <a:stretch/>
        </p:blipFill>
        <p:spPr>
          <a:xfrm>
            <a:off x="5891014" y="3113401"/>
            <a:ext cx="1181014" cy="1186901"/>
          </a:xfrm>
          <a:prstGeom prst="rect">
            <a:avLst/>
          </a:prstGeom>
        </p:spPr>
      </p:pic>
      <p:sp>
        <p:nvSpPr>
          <p:cNvPr id="19" name="CuadroTexto 18">
            <a:extLst>
              <a:ext uri="{FF2B5EF4-FFF2-40B4-BE49-F238E27FC236}">
                <a16:creationId xmlns:a16="http://schemas.microsoft.com/office/drawing/2014/main" id="{092335BC-6B12-4189-8946-DFC657579287}"/>
              </a:ext>
            </a:extLst>
          </p:cNvPr>
          <p:cNvSpPr txBox="1"/>
          <p:nvPr/>
        </p:nvSpPr>
        <p:spPr>
          <a:xfrm>
            <a:off x="7750193" y="2071550"/>
            <a:ext cx="4663654" cy="646331"/>
          </a:xfrm>
          <a:prstGeom prst="rect">
            <a:avLst/>
          </a:prstGeom>
          <a:noFill/>
        </p:spPr>
        <p:txBody>
          <a:bodyPr wrap="square" rtlCol="0">
            <a:spAutoFit/>
          </a:bodyPr>
          <a:lstStyle/>
          <a:p>
            <a:r>
              <a:rPr lang="es-ES_tradnl" sz="3600" b="1" dirty="0">
                <a:solidFill>
                  <a:srgbClr val="9C28B1"/>
                </a:solidFill>
                <a:latin typeface="Arial" charset="0"/>
                <a:ea typeface="Arial" charset="0"/>
                <a:cs typeface="Arial" charset="0"/>
              </a:rPr>
              <a:t>Objetivos del MNC</a:t>
            </a:r>
          </a:p>
        </p:txBody>
      </p:sp>
      <p:cxnSp>
        <p:nvCxnSpPr>
          <p:cNvPr id="20" name="Conector recto 19">
            <a:extLst>
              <a:ext uri="{FF2B5EF4-FFF2-40B4-BE49-F238E27FC236}">
                <a16:creationId xmlns:a16="http://schemas.microsoft.com/office/drawing/2014/main" id="{17DAEF4E-DA99-4617-AD75-A575AE23CE71}"/>
              </a:ext>
            </a:extLst>
          </p:cNvPr>
          <p:cNvCxnSpPr/>
          <p:nvPr/>
        </p:nvCxnSpPr>
        <p:spPr>
          <a:xfrm>
            <a:off x="7557093" y="2810459"/>
            <a:ext cx="4214399" cy="0"/>
          </a:xfrm>
          <a:prstGeom prst="line">
            <a:avLst/>
          </a:prstGeom>
          <a:ln>
            <a:solidFill>
              <a:srgbClr val="9C28B1"/>
            </a:solidFill>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DA0F2957-92B5-4A6A-9481-F53D24FE4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4966" y="2225999"/>
            <a:ext cx="155227" cy="303986"/>
          </a:xfrm>
          <a:prstGeom prst="rect">
            <a:avLst/>
          </a:prstGeom>
        </p:spPr>
      </p:pic>
    </p:spTree>
    <p:extLst>
      <p:ext uri="{BB962C8B-B14F-4D97-AF65-F5344CB8AC3E}">
        <p14:creationId xmlns:p14="http://schemas.microsoft.com/office/powerpoint/2010/main" val="31713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09140" y="83375"/>
            <a:ext cx="4144083" cy="954107"/>
          </a:xfrm>
          <a:prstGeom prst="rect">
            <a:avLst/>
          </a:prstGeom>
          <a:noFill/>
        </p:spPr>
        <p:txBody>
          <a:bodyPr wrap="none" rtlCol="0">
            <a:spAutoFit/>
          </a:bodyPr>
          <a:lstStyle/>
          <a:p>
            <a:r>
              <a:rPr lang="es-ES_tradnl" sz="2800" b="1" dirty="0">
                <a:solidFill>
                  <a:srgbClr val="3F65AA"/>
                </a:solidFill>
                <a:latin typeface="Arial" panose="020B0604020202020204" pitchFamily="34" charset="0"/>
                <a:cs typeface="Arial" panose="020B0604020202020204" pitchFamily="34" charset="0"/>
              </a:rPr>
              <a:t>Convenio 1436 de 2017</a:t>
            </a:r>
          </a:p>
          <a:p>
            <a:r>
              <a:rPr lang="es-ES_tradnl" sz="2800" b="1" dirty="0">
                <a:solidFill>
                  <a:srgbClr val="3F65AA"/>
                </a:solidFill>
                <a:latin typeface="Arial" panose="020B0604020202020204" pitchFamily="34" charset="0"/>
                <a:cs typeface="Arial" panose="020B0604020202020204" pitchFamily="34" charset="0"/>
              </a:rPr>
              <a:t>MEN-</a:t>
            </a:r>
            <a:r>
              <a:rPr lang="es-ES_tradnl" sz="2800" b="1" dirty="0" err="1">
                <a:solidFill>
                  <a:srgbClr val="3F65AA"/>
                </a:solidFill>
                <a:latin typeface="Arial" panose="020B0604020202020204" pitchFamily="34" charset="0"/>
                <a:cs typeface="Arial" panose="020B0604020202020204" pitchFamily="34" charset="0"/>
              </a:rPr>
              <a:t>AGROSAVIA</a:t>
            </a:r>
            <a:endParaRPr lang="es-ES_tradnl" sz="2800" b="1" dirty="0">
              <a:solidFill>
                <a:srgbClr val="3F65AA"/>
              </a:solidFill>
              <a:latin typeface="Arial" panose="020B0604020202020204" pitchFamily="34" charset="0"/>
              <a:cs typeface="Arial" panose="020B0604020202020204" pitchFamily="34" charset="0"/>
            </a:endParaRPr>
          </a:p>
        </p:txBody>
      </p:sp>
      <p:sp>
        <p:nvSpPr>
          <p:cNvPr id="6" name="CuadroTexto 5"/>
          <p:cNvSpPr txBox="1"/>
          <p:nvPr/>
        </p:nvSpPr>
        <p:spPr>
          <a:xfrm>
            <a:off x="1734549" y="1438824"/>
            <a:ext cx="1204176" cy="507831"/>
          </a:xfrm>
          <a:prstGeom prst="rect">
            <a:avLst/>
          </a:prstGeom>
          <a:noFill/>
        </p:spPr>
        <p:txBody>
          <a:bodyPr wrap="none" rtlCol="0">
            <a:spAutoFit/>
          </a:bodyPr>
          <a:lstStyle/>
          <a:p>
            <a:r>
              <a:rPr lang="es-ES_tradnl" sz="2700" dirty="0">
                <a:solidFill>
                  <a:srgbClr val="052E51"/>
                </a:solidFill>
                <a:latin typeface="Arial" charset="0"/>
                <a:ea typeface="Arial" charset="0"/>
                <a:cs typeface="Arial" charset="0"/>
              </a:rPr>
              <a:t>Objeto</a:t>
            </a:r>
          </a:p>
        </p:txBody>
      </p:sp>
      <p:sp>
        <p:nvSpPr>
          <p:cNvPr id="7" name="CuadroTexto 6"/>
          <p:cNvSpPr txBox="1"/>
          <p:nvPr/>
        </p:nvSpPr>
        <p:spPr>
          <a:xfrm>
            <a:off x="1734549" y="2020395"/>
            <a:ext cx="8073128" cy="2831544"/>
          </a:xfrm>
          <a:prstGeom prst="rect">
            <a:avLst/>
          </a:prstGeom>
          <a:noFill/>
        </p:spPr>
        <p:txBody>
          <a:bodyPr wrap="square" rtlCol="0">
            <a:spAutoFit/>
          </a:bodyPr>
          <a:lstStyle/>
          <a:p>
            <a:pPr algn="just"/>
            <a:r>
              <a:rPr lang="es-ES_tradnl" sz="2700" dirty="0">
                <a:solidFill>
                  <a:schemeClr val="tx1">
                    <a:lumMod val="65000"/>
                    <a:lumOff val="35000"/>
                  </a:schemeClr>
                </a:solidFill>
                <a:latin typeface="Arial" charset="0"/>
                <a:cs typeface="Arial" charset="0"/>
              </a:rPr>
              <a:t>Aunar esfuerzos técnicos, administrativos y financieros para continuar con el diseño de las cualificaciones del área de cualificación de agropecuaria como parte de la estrategia del gobierno para reducir las brechas de capital humano.</a:t>
            </a:r>
            <a:endParaRPr lang="es-CO" sz="2700" dirty="0">
              <a:solidFill>
                <a:schemeClr val="tx1">
                  <a:lumMod val="65000"/>
                  <a:lumOff val="35000"/>
                </a:schemeClr>
              </a:solidFill>
              <a:latin typeface="Arial" charset="0"/>
              <a:cs typeface="Arial" charset="0"/>
            </a:endParaRPr>
          </a:p>
          <a:p>
            <a:endParaRPr lang="es-ES_tradnl" sz="1600" dirty="0">
              <a:solidFill>
                <a:schemeClr val="tx1">
                  <a:lumMod val="65000"/>
                  <a:lumOff val="35000"/>
                </a:schemeClr>
              </a:solidFill>
              <a:latin typeface="Arial" charset="0"/>
              <a:ea typeface="Arial" charset="0"/>
              <a:cs typeface="Arial" charset="0"/>
            </a:endParaRPr>
          </a:p>
        </p:txBody>
      </p:sp>
      <p:sp>
        <p:nvSpPr>
          <p:cNvPr id="8" name="Rectángulo 7">
            <a:extLst>
              <a:ext uri="{FF2B5EF4-FFF2-40B4-BE49-F238E27FC236}">
                <a16:creationId xmlns:a16="http://schemas.microsoft.com/office/drawing/2014/main" id="{9D2DC68D-7D9B-4DBC-9CB2-84D463868E9B}"/>
              </a:ext>
            </a:extLst>
          </p:cNvPr>
          <p:cNvSpPr/>
          <p:nvPr/>
        </p:nvSpPr>
        <p:spPr>
          <a:xfrm>
            <a:off x="2517197" y="5223542"/>
            <a:ext cx="5291833" cy="1261884"/>
          </a:xfrm>
          <a:prstGeom prst="rect">
            <a:avLst/>
          </a:prstGeom>
        </p:spPr>
        <p:txBody>
          <a:bodyPr wrap="none">
            <a:spAutoFit/>
          </a:bodyPr>
          <a:lstStyle/>
          <a:p>
            <a:r>
              <a:rPr lang="es-MX" sz="1900" b="1" dirty="0">
                <a:latin typeface="Arial" panose="020B0604020202020204" pitchFamily="34" charset="0"/>
                <a:ea typeface="Times New Roman" panose="02020603050405020304" pitchFamily="18" charset="0"/>
              </a:rPr>
              <a:t>Vigencia: </a:t>
            </a:r>
          </a:p>
          <a:p>
            <a:pPr lvl="0"/>
            <a:endParaRPr lang="es-ES" sz="1900" b="1" dirty="0">
              <a:latin typeface="Arial" panose="020B0604020202020204" pitchFamily="34" charset="0"/>
            </a:endParaRPr>
          </a:p>
          <a:p>
            <a:pPr lvl="0"/>
            <a:r>
              <a:rPr lang="es-ES" sz="1900" b="1" dirty="0">
                <a:latin typeface="Arial" panose="020B0604020202020204" pitchFamily="34" charset="0"/>
              </a:rPr>
              <a:t>Fecha de inicio:</a:t>
            </a:r>
            <a:r>
              <a:rPr lang="es-ES" sz="1900" dirty="0">
                <a:latin typeface="Arial" panose="020B0604020202020204" pitchFamily="34" charset="0"/>
              </a:rPr>
              <a:t> 13 de diciembre de 2017</a:t>
            </a:r>
          </a:p>
          <a:p>
            <a:pPr lvl="0"/>
            <a:r>
              <a:rPr lang="es-ES" sz="1900" b="1" dirty="0">
                <a:latin typeface="Arial" panose="020B0604020202020204" pitchFamily="34" charset="0"/>
              </a:rPr>
              <a:t>Fecha de terminación: </a:t>
            </a:r>
            <a:r>
              <a:rPr lang="es-ES" sz="1900" dirty="0">
                <a:latin typeface="Arial" panose="020B0604020202020204" pitchFamily="34" charset="0"/>
              </a:rPr>
              <a:t>31 de octubre de 2018</a:t>
            </a:r>
            <a:endParaRPr lang="es-CO" sz="1900" dirty="0"/>
          </a:p>
        </p:txBody>
      </p:sp>
      <p:sp>
        <p:nvSpPr>
          <p:cNvPr id="9" name="Triángulo isósceles 182">
            <a:extLst>
              <a:ext uri="{FF2B5EF4-FFF2-40B4-BE49-F238E27FC236}">
                <a16:creationId xmlns:a16="http://schemas.microsoft.com/office/drawing/2014/main" id="{E620C45A-9499-4E83-8803-6878A3B7DC7C}"/>
              </a:ext>
            </a:extLst>
          </p:cNvPr>
          <p:cNvSpPr/>
          <p:nvPr/>
        </p:nvSpPr>
        <p:spPr>
          <a:xfrm rot="5400000">
            <a:off x="2148536" y="5373456"/>
            <a:ext cx="518575" cy="218747"/>
          </a:xfrm>
          <a:prstGeom prst="triangle">
            <a:avLst/>
          </a:prstGeom>
          <a:solidFill>
            <a:srgbClr val="F6CD38">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900" dirty="0">
              <a:latin typeface="Segoe UI"/>
              <a:cs typeface="Segoe UI"/>
            </a:endParaRPr>
          </a:p>
        </p:txBody>
      </p:sp>
      <p:sp>
        <p:nvSpPr>
          <p:cNvPr id="10" name="Triángulo isósceles 182">
            <a:extLst>
              <a:ext uri="{FF2B5EF4-FFF2-40B4-BE49-F238E27FC236}">
                <a16:creationId xmlns:a16="http://schemas.microsoft.com/office/drawing/2014/main" id="{FD58FC0C-B9BA-4D10-B205-B3888CDE2227}"/>
              </a:ext>
            </a:extLst>
          </p:cNvPr>
          <p:cNvSpPr/>
          <p:nvPr/>
        </p:nvSpPr>
        <p:spPr>
          <a:xfrm rot="5400000">
            <a:off x="2021895" y="5373456"/>
            <a:ext cx="518575" cy="218747"/>
          </a:xfrm>
          <a:prstGeom prst="triangle">
            <a:avLst/>
          </a:prstGeom>
          <a:solidFill>
            <a:srgbClr val="F6CD38">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900" dirty="0">
              <a:latin typeface="Segoe UI"/>
              <a:cs typeface="Segoe UI"/>
            </a:endParaRPr>
          </a:p>
        </p:txBody>
      </p:sp>
      <p:sp>
        <p:nvSpPr>
          <p:cNvPr id="2" name="Rectángulo 1">
            <a:extLst>
              <a:ext uri="{FF2B5EF4-FFF2-40B4-BE49-F238E27FC236}">
                <a16:creationId xmlns:a16="http://schemas.microsoft.com/office/drawing/2014/main" id="{75FD47DD-E788-4F5F-B12F-8C655BD4BEF9}"/>
              </a:ext>
            </a:extLst>
          </p:cNvPr>
          <p:cNvSpPr/>
          <p:nvPr/>
        </p:nvSpPr>
        <p:spPr>
          <a:xfrm>
            <a:off x="1887794" y="4925961"/>
            <a:ext cx="5931778" cy="179223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s-CO"/>
          </a:p>
        </p:txBody>
      </p:sp>
      <p:pic>
        <p:nvPicPr>
          <p:cNvPr id="15" name="Picture 8" descr="Resultado de imagen para agrosavia logo">
            <a:extLst>
              <a:ext uri="{FF2B5EF4-FFF2-40B4-BE49-F238E27FC236}">
                <a16:creationId xmlns:a16="http://schemas.microsoft.com/office/drawing/2014/main" id="{6160C1D0-D5EC-4D85-83B4-88523DFE49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28" b="30610"/>
          <a:stretch/>
        </p:blipFill>
        <p:spPr bwMode="auto">
          <a:xfrm>
            <a:off x="6347581" y="5149520"/>
            <a:ext cx="1423209" cy="42093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70B47990-6712-4C8E-BB21-13C396AD2CA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677606" y="5149520"/>
            <a:ext cx="2212775" cy="420931"/>
          </a:xfrm>
          <a:prstGeom prst="rect">
            <a:avLst/>
          </a:prstGeom>
        </p:spPr>
      </p:pic>
    </p:spTree>
    <p:extLst>
      <p:ext uri="{BB962C8B-B14F-4D97-AF65-F5344CB8AC3E}">
        <p14:creationId xmlns:p14="http://schemas.microsoft.com/office/powerpoint/2010/main" val="3814864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41774668-19FD-4544-9045-97B17B498BE3}"/>
              </a:ext>
            </a:extLst>
          </p:cNvPr>
          <p:cNvPicPr>
            <a:picLocks noChangeAspect="1"/>
          </p:cNvPicPr>
          <p:nvPr/>
        </p:nvPicPr>
        <p:blipFill rotWithShape="1">
          <a:blip r:embed="rId2"/>
          <a:srcRect t="11324"/>
          <a:stretch/>
        </p:blipFill>
        <p:spPr>
          <a:xfrm>
            <a:off x="176980" y="1086948"/>
            <a:ext cx="5460808" cy="5585171"/>
          </a:xfrm>
          <a:prstGeom prst="rect">
            <a:avLst/>
          </a:prstGeom>
        </p:spPr>
      </p:pic>
      <p:sp>
        <p:nvSpPr>
          <p:cNvPr id="30" name="CuadroTexto 29">
            <a:extLst>
              <a:ext uri="{FF2B5EF4-FFF2-40B4-BE49-F238E27FC236}">
                <a16:creationId xmlns:a16="http://schemas.microsoft.com/office/drawing/2014/main" id="{62323CFA-F953-4E6B-BE7B-950B3CE2A10D}"/>
              </a:ext>
            </a:extLst>
          </p:cNvPr>
          <p:cNvSpPr txBox="1"/>
          <p:nvPr/>
        </p:nvSpPr>
        <p:spPr>
          <a:xfrm>
            <a:off x="6095999" y="2458975"/>
            <a:ext cx="5614219" cy="3293209"/>
          </a:xfrm>
          <a:prstGeom prst="rect">
            <a:avLst/>
          </a:prstGeom>
          <a:noFill/>
        </p:spPr>
        <p:txBody>
          <a:bodyPr wrap="square" rtlCol="0">
            <a:spAutoFit/>
          </a:bodyPr>
          <a:lstStyle/>
          <a:p>
            <a:r>
              <a:rPr lang="es-ES_tradnl" sz="1600" dirty="0">
                <a:solidFill>
                  <a:schemeClr val="tx1">
                    <a:lumMod val="75000"/>
                    <a:lumOff val="25000"/>
                  </a:schemeClr>
                </a:solidFill>
                <a:latin typeface="Arial" charset="0"/>
                <a:cs typeface="Arial" charset="0"/>
              </a:rPr>
              <a:t>El sector agropecuario colombiano está compuesto por las actividades de producción, comercialización e investigación en los subsectores agrícola, pecuario, forestal y acuicultura y pesca.</a:t>
            </a:r>
          </a:p>
          <a:p>
            <a:endParaRPr lang="es-ES_tradnl" sz="1600" dirty="0">
              <a:solidFill>
                <a:schemeClr val="tx1">
                  <a:lumMod val="75000"/>
                  <a:lumOff val="25000"/>
                </a:schemeClr>
              </a:solidFill>
              <a:latin typeface="Arial" charset="0"/>
              <a:cs typeface="Arial" charset="0"/>
            </a:endParaRPr>
          </a:p>
          <a:p>
            <a:r>
              <a:rPr lang="es-ES_tradnl" sz="1600" dirty="0">
                <a:solidFill>
                  <a:schemeClr val="tx1">
                    <a:lumMod val="75000"/>
                    <a:lumOff val="25000"/>
                  </a:schemeClr>
                </a:solidFill>
                <a:latin typeface="Arial" charset="0"/>
                <a:cs typeface="Arial" charset="0"/>
              </a:rPr>
              <a:t>El diseño de las cualificaciones excluye las actividades de Agroindustria, pues hace parte de otra área de cualificaciones dedicada a la transformación de alimentos. Por tanto el foco de análisis de las cualificaciones propuestas incluye actividades de transformación primaria con algunos componentes de comercialización de productos primarios, investigación,  administración, entre otros conceptuados desde las competencias.</a:t>
            </a:r>
          </a:p>
        </p:txBody>
      </p:sp>
      <p:sp>
        <p:nvSpPr>
          <p:cNvPr id="31" name="CuadroTexto 30">
            <a:extLst>
              <a:ext uri="{FF2B5EF4-FFF2-40B4-BE49-F238E27FC236}">
                <a16:creationId xmlns:a16="http://schemas.microsoft.com/office/drawing/2014/main" id="{6F055397-8A00-47FD-83B2-C6E4B3D23098}"/>
              </a:ext>
            </a:extLst>
          </p:cNvPr>
          <p:cNvSpPr txBox="1"/>
          <p:nvPr/>
        </p:nvSpPr>
        <p:spPr>
          <a:xfrm>
            <a:off x="6378804" y="1057160"/>
            <a:ext cx="5460808" cy="646331"/>
          </a:xfrm>
          <a:prstGeom prst="rect">
            <a:avLst/>
          </a:prstGeom>
          <a:noFill/>
        </p:spPr>
        <p:txBody>
          <a:bodyPr wrap="square" rtlCol="0">
            <a:spAutoFit/>
          </a:bodyPr>
          <a:lstStyle/>
          <a:p>
            <a:r>
              <a:rPr lang="es-ES_tradnl" sz="3600" b="1" dirty="0">
                <a:solidFill>
                  <a:srgbClr val="9C28B1"/>
                </a:solidFill>
                <a:latin typeface="Arial" charset="0"/>
                <a:ea typeface="Arial" charset="0"/>
                <a:cs typeface="Arial" charset="0"/>
              </a:rPr>
              <a:t>Alcance del Proyecto</a:t>
            </a:r>
          </a:p>
        </p:txBody>
      </p:sp>
      <p:sp>
        <p:nvSpPr>
          <p:cNvPr id="32" name="CuadroTexto 31">
            <a:extLst>
              <a:ext uri="{FF2B5EF4-FFF2-40B4-BE49-F238E27FC236}">
                <a16:creationId xmlns:a16="http://schemas.microsoft.com/office/drawing/2014/main" id="{F51632D4-CC40-41A6-B785-B64B8278007F}"/>
              </a:ext>
            </a:extLst>
          </p:cNvPr>
          <p:cNvSpPr txBox="1"/>
          <p:nvPr/>
        </p:nvSpPr>
        <p:spPr>
          <a:xfrm>
            <a:off x="6106735" y="2000178"/>
            <a:ext cx="5460808" cy="461665"/>
          </a:xfrm>
          <a:prstGeom prst="rect">
            <a:avLst/>
          </a:prstGeom>
          <a:noFill/>
        </p:spPr>
        <p:txBody>
          <a:bodyPr wrap="square" rtlCol="0">
            <a:spAutoFit/>
          </a:bodyPr>
          <a:lstStyle/>
          <a:p>
            <a:r>
              <a:rPr lang="es-ES_tradnl" sz="2400" b="1" dirty="0">
                <a:solidFill>
                  <a:schemeClr val="bg2">
                    <a:lumMod val="50000"/>
                  </a:schemeClr>
                </a:solidFill>
                <a:latin typeface="Arial" charset="0"/>
                <a:ea typeface="Arial" charset="0"/>
                <a:cs typeface="Arial" charset="0"/>
              </a:rPr>
              <a:t>Área de cualificación Agropecuario</a:t>
            </a:r>
          </a:p>
        </p:txBody>
      </p:sp>
      <p:cxnSp>
        <p:nvCxnSpPr>
          <p:cNvPr id="33" name="Conector recto 32">
            <a:extLst>
              <a:ext uri="{FF2B5EF4-FFF2-40B4-BE49-F238E27FC236}">
                <a16:creationId xmlns:a16="http://schemas.microsoft.com/office/drawing/2014/main" id="{E4712278-F3BD-4079-B279-2F17A28C806E}"/>
              </a:ext>
            </a:extLst>
          </p:cNvPr>
          <p:cNvCxnSpPr>
            <a:cxnSpLocks/>
          </p:cNvCxnSpPr>
          <p:nvPr/>
        </p:nvCxnSpPr>
        <p:spPr>
          <a:xfrm>
            <a:off x="6185704" y="1874514"/>
            <a:ext cx="5126309" cy="0"/>
          </a:xfrm>
          <a:prstGeom prst="line">
            <a:avLst/>
          </a:prstGeom>
          <a:ln>
            <a:solidFill>
              <a:srgbClr val="9C28B1"/>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40FB60DC-8C37-495F-A883-F9AAFED6D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577" y="1290054"/>
            <a:ext cx="155227" cy="303986"/>
          </a:xfrm>
          <a:prstGeom prst="rect">
            <a:avLst/>
          </a:prstGeom>
        </p:spPr>
      </p:pic>
      <p:sp>
        <p:nvSpPr>
          <p:cNvPr id="8" name="CuadroTexto 7">
            <a:extLst>
              <a:ext uri="{FF2B5EF4-FFF2-40B4-BE49-F238E27FC236}">
                <a16:creationId xmlns:a16="http://schemas.microsoft.com/office/drawing/2014/main" id="{AA67F953-21A9-4A47-A260-FACB83E00452}"/>
              </a:ext>
            </a:extLst>
          </p:cNvPr>
          <p:cNvSpPr txBox="1"/>
          <p:nvPr/>
        </p:nvSpPr>
        <p:spPr>
          <a:xfrm>
            <a:off x="6095999" y="5905774"/>
            <a:ext cx="5460808" cy="707886"/>
          </a:xfrm>
          <a:prstGeom prst="rect">
            <a:avLst/>
          </a:prstGeom>
          <a:noFill/>
        </p:spPr>
        <p:txBody>
          <a:bodyPr wrap="square" rtlCol="0">
            <a:spAutoFit/>
          </a:bodyPr>
          <a:lstStyle/>
          <a:p>
            <a:r>
              <a:rPr lang="es-ES_tradnl" sz="2000" b="1" dirty="0">
                <a:solidFill>
                  <a:srgbClr val="9C28B1"/>
                </a:solidFill>
                <a:latin typeface="Arial" charset="0"/>
                <a:ea typeface="Arial" charset="0"/>
                <a:cs typeface="Arial" charset="0"/>
              </a:rPr>
              <a:t>Inició: 13 de diciembre de 2017</a:t>
            </a:r>
          </a:p>
          <a:p>
            <a:r>
              <a:rPr lang="es-ES_tradnl" sz="2000" b="1" dirty="0">
                <a:solidFill>
                  <a:srgbClr val="9C28B1"/>
                </a:solidFill>
                <a:latin typeface="Arial" charset="0"/>
                <a:ea typeface="Arial" charset="0"/>
                <a:cs typeface="Arial" charset="0"/>
              </a:rPr>
              <a:t>Finalizó: 31 de octubre de 2018</a:t>
            </a:r>
          </a:p>
        </p:txBody>
      </p:sp>
      <p:sp>
        <p:nvSpPr>
          <p:cNvPr id="9" name="Rectángulo 8">
            <a:extLst>
              <a:ext uri="{FF2B5EF4-FFF2-40B4-BE49-F238E27FC236}">
                <a16:creationId xmlns:a16="http://schemas.microsoft.com/office/drawing/2014/main" id="{D673A6FB-CBD2-4FF2-A59B-E892EA9B8C38}"/>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0" name="CuadroTexto 9">
            <a:extLst>
              <a:ext uri="{FF2B5EF4-FFF2-40B4-BE49-F238E27FC236}">
                <a16:creationId xmlns:a16="http://schemas.microsoft.com/office/drawing/2014/main" id="{768BC85B-5C53-4774-AE36-8928CDF538C2}"/>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1" name="CuadroTexto 10">
            <a:extLst>
              <a:ext uri="{FF2B5EF4-FFF2-40B4-BE49-F238E27FC236}">
                <a16:creationId xmlns:a16="http://schemas.microsoft.com/office/drawing/2014/main" id="{356A6B5E-B47E-44B1-9167-D9031315B252}"/>
              </a:ext>
            </a:extLst>
          </p:cNvPr>
          <p:cNvSpPr txBox="1"/>
          <p:nvPr/>
        </p:nvSpPr>
        <p:spPr>
          <a:xfrm>
            <a:off x="901842" y="121161"/>
            <a:ext cx="4911355" cy="523220"/>
          </a:xfrm>
          <a:prstGeom prst="rect">
            <a:avLst/>
          </a:prstGeom>
          <a:noFill/>
        </p:spPr>
        <p:txBody>
          <a:bodyPr wrap="square" rtlCol="0">
            <a:spAutoFit/>
          </a:bodyPr>
          <a:lstStyle/>
          <a:p>
            <a:r>
              <a:rPr lang="es-CO" sz="2800" b="1" dirty="0">
                <a:solidFill>
                  <a:srgbClr val="3F65AA"/>
                </a:solidFill>
                <a:latin typeface="Arial" panose="020B0604020202020204" pitchFamily="34" charset="0"/>
                <a:cs typeface="Arial" panose="020B0604020202020204" pitchFamily="34" charset="0"/>
              </a:rPr>
              <a:t>Diseño de cualificaciones</a:t>
            </a:r>
            <a:endParaRPr lang="es-CO" sz="1600" b="1" dirty="0">
              <a:solidFill>
                <a:srgbClr val="3F65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13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 name="Conector recto 121">
            <a:extLst>
              <a:ext uri="{FF2B5EF4-FFF2-40B4-BE49-F238E27FC236}">
                <a16:creationId xmlns:a16="http://schemas.microsoft.com/office/drawing/2014/main" id="{86420F87-065A-4F0B-B2C8-4696B41BE588}"/>
              </a:ext>
            </a:extLst>
          </p:cNvPr>
          <p:cNvCxnSpPr>
            <a:endCxn id="130" idx="2"/>
          </p:cNvCxnSpPr>
          <p:nvPr/>
        </p:nvCxnSpPr>
        <p:spPr>
          <a:xfrm flipH="1">
            <a:off x="703323" y="1526220"/>
            <a:ext cx="12749" cy="5225290"/>
          </a:xfrm>
          <a:prstGeom prst="line">
            <a:avLst/>
          </a:prstGeom>
        </p:spPr>
        <p:style>
          <a:lnRef idx="1">
            <a:schemeClr val="accent1"/>
          </a:lnRef>
          <a:fillRef idx="0">
            <a:schemeClr val="accent1"/>
          </a:fillRef>
          <a:effectRef idx="0">
            <a:schemeClr val="accent1"/>
          </a:effectRef>
          <a:fontRef idx="minor">
            <a:schemeClr val="tx1"/>
          </a:fontRef>
        </p:style>
      </p:cxnSp>
      <p:sp>
        <p:nvSpPr>
          <p:cNvPr id="123" name="Octágono 122">
            <a:extLst>
              <a:ext uri="{FF2B5EF4-FFF2-40B4-BE49-F238E27FC236}">
                <a16:creationId xmlns:a16="http://schemas.microsoft.com/office/drawing/2014/main" id="{E5A838EC-05C1-499A-BBC3-2BCD742263BD}"/>
              </a:ext>
            </a:extLst>
          </p:cNvPr>
          <p:cNvSpPr/>
          <p:nvPr/>
        </p:nvSpPr>
        <p:spPr>
          <a:xfrm rot="1522812">
            <a:off x="455700" y="1403143"/>
            <a:ext cx="563809" cy="548104"/>
          </a:xfrm>
          <a:prstGeom prst="octagon">
            <a:avLst/>
          </a:prstGeom>
          <a:solidFill>
            <a:schemeClr val="bg2">
              <a:lumMod val="9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b="1"/>
          </a:p>
        </p:txBody>
      </p:sp>
      <p:sp>
        <p:nvSpPr>
          <p:cNvPr id="124" name="Octágono 123">
            <a:extLst>
              <a:ext uri="{FF2B5EF4-FFF2-40B4-BE49-F238E27FC236}">
                <a16:creationId xmlns:a16="http://schemas.microsoft.com/office/drawing/2014/main" id="{D07DB774-CA6A-4A2C-AC93-60E67768A3B5}"/>
              </a:ext>
            </a:extLst>
          </p:cNvPr>
          <p:cNvSpPr/>
          <p:nvPr/>
        </p:nvSpPr>
        <p:spPr>
          <a:xfrm rot="1522812">
            <a:off x="446867" y="2089973"/>
            <a:ext cx="563809" cy="548104"/>
          </a:xfrm>
          <a:prstGeom prst="octagon">
            <a:avLst/>
          </a:prstGeom>
          <a:solidFill>
            <a:schemeClr val="bg2">
              <a:lumMod val="9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b="1"/>
          </a:p>
        </p:txBody>
      </p:sp>
      <p:sp>
        <p:nvSpPr>
          <p:cNvPr id="125" name="Octágono 124">
            <a:extLst>
              <a:ext uri="{FF2B5EF4-FFF2-40B4-BE49-F238E27FC236}">
                <a16:creationId xmlns:a16="http://schemas.microsoft.com/office/drawing/2014/main" id="{E24DDFD6-F58F-4067-A1E8-30F6C5BE960D}"/>
              </a:ext>
            </a:extLst>
          </p:cNvPr>
          <p:cNvSpPr/>
          <p:nvPr/>
        </p:nvSpPr>
        <p:spPr>
          <a:xfrm rot="1522812">
            <a:off x="434167" y="2776805"/>
            <a:ext cx="563809" cy="548104"/>
          </a:xfrm>
          <a:prstGeom prst="octagon">
            <a:avLst/>
          </a:prstGeom>
          <a:solidFill>
            <a:schemeClr val="bg2">
              <a:lumMod val="9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b="1"/>
          </a:p>
        </p:txBody>
      </p:sp>
      <p:sp>
        <p:nvSpPr>
          <p:cNvPr id="126" name="Octágono 125">
            <a:extLst>
              <a:ext uri="{FF2B5EF4-FFF2-40B4-BE49-F238E27FC236}">
                <a16:creationId xmlns:a16="http://schemas.microsoft.com/office/drawing/2014/main" id="{B65C6901-165B-4D07-ABD0-E6DA9AF19B92}"/>
              </a:ext>
            </a:extLst>
          </p:cNvPr>
          <p:cNvSpPr/>
          <p:nvPr/>
        </p:nvSpPr>
        <p:spPr>
          <a:xfrm rot="1522812">
            <a:off x="421467" y="3463637"/>
            <a:ext cx="563809" cy="548104"/>
          </a:xfrm>
          <a:prstGeom prst="octagon">
            <a:avLst/>
          </a:prstGeom>
          <a:solidFill>
            <a:schemeClr val="bg2">
              <a:lumMod val="9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b="1"/>
          </a:p>
        </p:txBody>
      </p:sp>
      <p:sp>
        <p:nvSpPr>
          <p:cNvPr id="127" name="Octágono 126">
            <a:extLst>
              <a:ext uri="{FF2B5EF4-FFF2-40B4-BE49-F238E27FC236}">
                <a16:creationId xmlns:a16="http://schemas.microsoft.com/office/drawing/2014/main" id="{3A1ECBB8-7464-4EDE-A0E4-9D149DBD6033}"/>
              </a:ext>
            </a:extLst>
          </p:cNvPr>
          <p:cNvSpPr/>
          <p:nvPr/>
        </p:nvSpPr>
        <p:spPr>
          <a:xfrm rot="1522812">
            <a:off x="415129" y="4150470"/>
            <a:ext cx="563809" cy="548104"/>
          </a:xfrm>
          <a:prstGeom prst="octagon">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b="1"/>
          </a:p>
        </p:txBody>
      </p:sp>
      <p:sp>
        <p:nvSpPr>
          <p:cNvPr id="128" name="Octágono 127">
            <a:extLst>
              <a:ext uri="{FF2B5EF4-FFF2-40B4-BE49-F238E27FC236}">
                <a16:creationId xmlns:a16="http://schemas.microsoft.com/office/drawing/2014/main" id="{F7F68CCB-66B8-43AC-817B-A688BC62F75D}"/>
              </a:ext>
            </a:extLst>
          </p:cNvPr>
          <p:cNvSpPr/>
          <p:nvPr/>
        </p:nvSpPr>
        <p:spPr>
          <a:xfrm rot="1522812">
            <a:off x="430433" y="4845752"/>
            <a:ext cx="563809" cy="548104"/>
          </a:xfrm>
          <a:prstGeom prst="octagon">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b="1"/>
          </a:p>
        </p:txBody>
      </p:sp>
      <p:sp>
        <p:nvSpPr>
          <p:cNvPr id="129" name="Octágono 128">
            <a:extLst>
              <a:ext uri="{FF2B5EF4-FFF2-40B4-BE49-F238E27FC236}">
                <a16:creationId xmlns:a16="http://schemas.microsoft.com/office/drawing/2014/main" id="{B8E022BE-0268-453D-9B7B-07A189FF4C35}"/>
              </a:ext>
            </a:extLst>
          </p:cNvPr>
          <p:cNvSpPr/>
          <p:nvPr/>
        </p:nvSpPr>
        <p:spPr>
          <a:xfrm rot="1522812">
            <a:off x="430433" y="5493064"/>
            <a:ext cx="563809" cy="548104"/>
          </a:xfrm>
          <a:prstGeom prst="octagon">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b="1"/>
          </a:p>
        </p:txBody>
      </p:sp>
      <p:sp>
        <p:nvSpPr>
          <p:cNvPr id="130" name="Octágono 129">
            <a:extLst>
              <a:ext uri="{FF2B5EF4-FFF2-40B4-BE49-F238E27FC236}">
                <a16:creationId xmlns:a16="http://schemas.microsoft.com/office/drawing/2014/main" id="{28AF510D-B479-4129-9437-F07098ECD095}"/>
              </a:ext>
            </a:extLst>
          </p:cNvPr>
          <p:cNvSpPr/>
          <p:nvPr/>
        </p:nvSpPr>
        <p:spPr>
          <a:xfrm rot="1522812">
            <a:off x="429227" y="6177834"/>
            <a:ext cx="563809" cy="548104"/>
          </a:xfrm>
          <a:prstGeom prst="octagon">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b="1"/>
          </a:p>
        </p:txBody>
      </p:sp>
      <p:sp>
        <p:nvSpPr>
          <p:cNvPr id="131" name="Rectángulo 130">
            <a:extLst>
              <a:ext uri="{FF2B5EF4-FFF2-40B4-BE49-F238E27FC236}">
                <a16:creationId xmlns:a16="http://schemas.microsoft.com/office/drawing/2014/main" id="{5CA293BF-567C-46EE-ABC3-C3A4BF9CD642}"/>
              </a:ext>
            </a:extLst>
          </p:cNvPr>
          <p:cNvSpPr/>
          <p:nvPr/>
        </p:nvSpPr>
        <p:spPr>
          <a:xfrm>
            <a:off x="473373" y="1500820"/>
            <a:ext cx="521705"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8</a:t>
            </a:r>
          </a:p>
        </p:txBody>
      </p:sp>
      <p:sp>
        <p:nvSpPr>
          <p:cNvPr id="132" name="Rectángulo 131">
            <a:extLst>
              <a:ext uri="{FF2B5EF4-FFF2-40B4-BE49-F238E27FC236}">
                <a16:creationId xmlns:a16="http://schemas.microsoft.com/office/drawing/2014/main" id="{2AA825BB-9C7E-4DE5-A8C0-5BA645B1F8AD}"/>
              </a:ext>
            </a:extLst>
          </p:cNvPr>
          <p:cNvSpPr/>
          <p:nvPr/>
        </p:nvSpPr>
        <p:spPr>
          <a:xfrm>
            <a:off x="473373" y="2186620"/>
            <a:ext cx="521705"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7</a:t>
            </a:r>
          </a:p>
        </p:txBody>
      </p:sp>
      <p:sp>
        <p:nvSpPr>
          <p:cNvPr id="133" name="Rectángulo 132">
            <a:extLst>
              <a:ext uri="{FF2B5EF4-FFF2-40B4-BE49-F238E27FC236}">
                <a16:creationId xmlns:a16="http://schemas.microsoft.com/office/drawing/2014/main" id="{0886556C-9983-4517-B453-8441AFD4875B}"/>
              </a:ext>
            </a:extLst>
          </p:cNvPr>
          <p:cNvSpPr/>
          <p:nvPr/>
        </p:nvSpPr>
        <p:spPr>
          <a:xfrm>
            <a:off x="460673" y="2885120"/>
            <a:ext cx="521705"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6</a:t>
            </a:r>
          </a:p>
        </p:txBody>
      </p:sp>
      <p:sp>
        <p:nvSpPr>
          <p:cNvPr id="134" name="Rectángulo 133">
            <a:extLst>
              <a:ext uri="{FF2B5EF4-FFF2-40B4-BE49-F238E27FC236}">
                <a16:creationId xmlns:a16="http://schemas.microsoft.com/office/drawing/2014/main" id="{0DBA8599-B5A8-459B-AAE7-3DE67B09C625}"/>
              </a:ext>
            </a:extLst>
          </p:cNvPr>
          <p:cNvSpPr/>
          <p:nvPr/>
        </p:nvSpPr>
        <p:spPr>
          <a:xfrm>
            <a:off x="460673" y="3583620"/>
            <a:ext cx="521705"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5</a:t>
            </a:r>
          </a:p>
        </p:txBody>
      </p:sp>
      <p:sp>
        <p:nvSpPr>
          <p:cNvPr id="135" name="Rectángulo 134">
            <a:extLst>
              <a:ext uri="{FF2B5EF4-FFF2-40B4-BE49-F238E27FC236}">
                <a16:creationId xmlns:a16="http://schemas.microsoft.com/office/drawing/2014/main" id="{9E9EBA4A-A7BA-4DC7-AC49-CB7D011AD13C}"/>
              </a:ext>
            </a:extLst>
          </p:cNvPr>
          <p:cNvSpPr/>
          <p:nvPr/>
        </p:nvSpPr>
        <p:spPr>
          <a:xfrm>
            <a:off x="447973" y="4244020"/>
            <a:ext cx="521705"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4</a:t>
            </a:r>
          </a:p>
        </p:txBody>
      </p:sp>
      <p:sp>
        <p:nvSpPr>
          <p:cNvPr id="136" name="Rectángulo 135">
            <a:extLst>
              <a:ext uri="{FF2B5EF4-FFF2-40B4-BE49-F238E27FC236}">
                <a16:creationId xmlns:a16="http://schemas.microsoft.com/office/drawing/2014/main" id="{534A45B1-F7A2-4CA3-B8C3-EB2165808B00}"/>
              </a:ext>
            </a:extLst>
          </p:cNvPr>
          <p:cNvSpPr/>
          <p:nvPr/>
        </p:nvSpPr>
        <p:spPr>
          <a:xfrm>
            <a:off x="435273" y="4929820"/>
            <a:ext cx="521705"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3</a:t>
            </a:r>
          </a:p>
        </p:txBody>
      </p:sp>
      <p:sp>
        <p:nvSpPr>
          <p:cNvPr id="137" name="Rectángulo 136">
            <a:extLst>
              <a:ext uri="{FF2B5EF4-FFF2-40B4-BE49-F238E27FC236}">
                <a16:creationId xmlns:a16="http://schemas.microsoft.com/office/drawing/2014/main" id="{D888CC9B-EEF7-4A63-84CF-8962381C33DD}"/>
              </a:ext>
            </a:extLst>
          </p:cNvPr>
          <p:cNvSpPr/>
          <p:nvPr/>
        </p:nvSpPr>
        <p:spPr>
          <a:xfrm>
            <a:off x="460673" y="5615620"/>
            <a:ext cx="521705"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2</a:t>
            </a:r>
          </a:p>
        </p:txBody>
      </p:sp>
      <p:sp>
        <p:nvSpPr>
          <p:cNvPr id="138" name="Rectángulo 137">
            <a:extLst>
              <a:ext uri="{FF2B5EF4-FFF2-40B4-BE49-F238E27FC236}">
                <a16:creationId xmlns:a16="http://schemas.microsoft.com/office/drawing/2014/main" id="{34708412-9AAD-4271-9434-23936F15621B}"/>
              </a:ext>
            </a:extLst>
          </p:cNvPr>
          <p:cNvSpPr/>
          <p:nvPr/>
        </p:nvSpPr>
        <p:spPr>
          <a:xfrm>
            <a:off x="447973" y="6276020"/>
            <a:ext cx="521705"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1</a:t>
            </a:r>
          </a:p>
        </p:txBody>
      </p:sp>
      <p:cxnSp>
        <p:nvCxnSpPr>
          <p:cNvPr id="140" name="Conector recto 139">
            <a:extLst>
              <a:ext uri="{FF2B5EF4-FFF2-40B4-BE49-F238E27FC236}">
                <a16:creationId xmlns:a16="http://schemas.microsoft.com/office/drawing/2014/main" id="{137282E9-A173-4764-8727-3D82046CFEBC}"/>
              </a:ext>
            </a:extLst>
          </p:cNvPr>
          <p:cNvCxnSpPr>
            <a:cxnSpLocks/>
          </p:cNvCxnSpPr>
          <p:nvPr/>
        </p:nvCxnSpPr>
        <p:spPr>
          <a:xfrm flipV="1">
            <a:off x="737604" y="1995592"/>
            <a:ext cx="7837274" cy="161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1" name="Conector recto 140">
            <a:extLst>
              <a:ext uri="{FF2B5EF4-FFF2-40B4-BE49-F238E27FC236}">
                <a16:creationId xmlns:a16="http://schemas.microsoft.com/office/drawing/2014/main" id="{220FE92B-9A8E-4F55-BE95-D13EAA50629C}"/>
              </a:ext>
            </a:extLst>
          </p:cNvPr>
          <p:cNvCxnSpPr>
            <a:cxnSpLocks/>
          </p:cNvCxnSpPr>
          <p:nvPr/>
        </p:nvCxnSpPr>
        <p:spPr>
          <a:xfrm flipV="1">
            <a:off x="737604" y="2679361"/>
            <a:ext cx="7837274" cy="161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9DD33DA9-67DA-4A6E-BB1C-69733EA40D95}"/>
              </a:ext>
            </a:extLst>
          </p:cNvPr>
          <p:cNvCxnSpPr>
            <a:cxnSpLocks/>
          </p:cNvCxnSpPr>
          <p:nvPr/>
        </p:nvCxnSpPr>
        <p:spPr>
          <a:xfrm flipV="1">
            <a:off x="737604" y="3377707"/>
            <a:ext cx="7837274" cy="161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3" name="Conector recto 142">
            <a:extLst>
              <a:ext uri="{FF2B5EF4-FFF2-40B4-BE49-F238E27FC236}">
                <a16:creationId xmlns:a16="http://schemas.microsoft.com/office/drawing/2014/main" id="{7CC3F144-D79D-446F-9275-0D14505A3EFE}"/>
              </a:ext>
            </a:extLst>
          </p:cNvPr>
          <p:cNvCxnSpPr>
            <a:cxnSpLocks/>
          </p:cNvCxnSpPr>
          <p:nvPr/>
        </p:nvCxnSpPr>
        <p:spPr>
          <a:xfrm flipV="1">
            <a:off x="737604" y="4106122"/>
            <a:ext cx="7837274" cy="161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4" name="Conector recto 143">
            <a:extLst>
              <a:ext uri="{FF2B5EF4-FFF2-40B4-BE49-F238E27FC236}">
                <a16:creationId xmlns:a16="http://schemas.microsoft.com/office/drawing/2014/main" id="{0C8C6049-5D8C-4AA0-AC01-8CED1E6AACE4}"/>
              </a:ext>
            </a:extLst>
          </p:cNvPr>
          <p:cNvCxnSpPr>
            <a:cxnSpLocks/>
          </p:cNvCxnSpPr>
          <p:nvPr/>
        </p:nvCxnSpPr>
        <p:spPr>
          <a:xfrm flipV="1">
            <a:off x="696125" y="4759441"/>
            <a:ext cx="7837274" cy="161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5" name="Conector recto 144">
            <a:extLst>
              <a:ext uri="{FF2B5EF4-FFF2-40B4-BE49-F238E27FC236}">
                <a16:creationId xmlns:a16="http://schemas.microsoft.com/office/drawing/2014/main" id="{5BCF27BA-CD48-44C5-89E8-DFFC9BEF0C82}"/>
              </a:ext>
            </a:extLst>
          </p:cNvPr>
          <p:cNvCxnSpPr>
            <a:cxnSpLocks/>
          </p:cNvCxnSpPr>
          <p:nvPr/>
        </p:nvCxnSpPr>
        <p:spPr>
          <a:xfrm flipV="1">
            <a:off x="716071" y="5413613"/>
            <a:ext cx="7837274" cy="161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6" name="Conector recto 145">
            <a:extLst>
              <a:ext uri="{FF2B5EF4-FFF2-40B4-BE49-F238E27FC236}">
                <a16:creationId xmlns:a16="http://schemas.microsoft.com/office/drawing/2014/main" id="{1035E58B-5A4F-46FB-A44A-B1B5D1B9A95C}"/>
              </a:ext>
            </a:extLst>
          </p:cNvPr>
          <p:cNvCxnSpPr>
            <a:cxnSpLocks/>
          </p:cNvCxnSpPr>
          <p:nvPr/>
        </p:nvCxnSpPr>
        <p:spPr>
          <a:xfrm flipV="1">
            <a:off x="696125" y="6093334"/>
            <a:ext cx="7837274" cy="161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7" name="Rounded Rectangle 100">
            <a:extLst>
              <a:ext uri="{FF2B5EF4-FFF2-40B4-BE49-F238E27FC236}">
                <a16:creationId xmlns:a16="http://schemas.microsoft.com/office/drawing/2014/main" id="{C4F152B0-C6E9-4654-9D25-E7CAED0C1E7A}"/>
              </a:ext>
            </a:extLst>
          </p:cNvPr>
          <p:cNvSpPr/>
          <p:nvPr/>
        </p:nvSpPr>
        <p:spPr>
          <a:xfrm rot="16200000" flipV="1">
            <a:off x="-583098" y="4070854"/>
            <a:ext cx="5134986" cy="45719"/>
          </a:xfrm>
          <a:prstGeom prst="roundRect">
            <a:avLst>
              <a:gd name="adj" fmla="val 0"/>
            </a:avLst>
          </a:prstGeom>
          <a:solidFill>
            <a:schemeClr val="bg1">
              <a:lumMod val="95000"/>
              <a:alpha val="4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8" name="Rounded Rectangle 100">
            <a:extLst>
              <a:ext uri="{FF2B5EF4-FFF2-40B4-BE49-F238E27FC236}">
                <a16:creationId xmlns:a16="http://schemas.microsoft.com/office/drawing/2014/main" id="{4CF96D4D-FCF1-4852-B193-99FBCB8651FD}"/>
              </a:ext>
            </a:extLst>
          </p:cNvPr>
          <p:cNvSpPr/>
          <p:nvPr/>
        </p:nvSpPr>
        <p:spPr>
          <a:xfrm rot="16200000" flipV="1">
            <a:off x="674369" y="4070855"/>
            <a:ext cx="5134986" cy="45719"/>
          </a:xfrm>
          <a:prstGeom prst="roundRect">
            <a:avLst>
              <a:gd name="adj" fmla="val 0"/>
            </a:avLst>
          </a:prstGeom>
          <a:solidFill>
            <a:schemeClr val="bg1">
              <a:lumMod val="95000"/>
              <a:alpha val="4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9" name="Rounded Rectangle 100">
            <a:extLst>
              <a:ext uri="{FF2B5EF4-FFF2-40B4-BE49-F238E27FC236}">
                <a16:creationId xmlns:a16="http://schemas.microsoft.com/office/drawing/2014/main" id="{18F5091A-6F52-4324-8917-7962BB380D0B}"/>
              </a:ext>
            </a:extLst>
          </p:cNvPr>
          <p:cNvSpPr/>
          <p:nvPr/>
        </p:nvSpPr>
        <p:spPr>
          <a:xfrm rot="16200000" flipV="1">
            <a:off x="2019493" y="4139639"/>
            <a:ext cx="5134986" cy="45719"/>
          </a:xfrm>
          <a:prstGeom prst="roundRect">
            <a:avLst>
              <a:gd name="adj" fmla="val 0"/>
            </a:avLst>
          </a:prstGeom>
          <a:solidFill>
            <a:schemeClr val="bg1">
              <a:lumMod val="95000"/>
              <a:alpha val="4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0" name="Rounded Rectangle 100">
            <a:extLst>
              <a:ext uri="{FF2B5EF4-FFF2-40B4-BE49-F238E27FC236}">
                <a16:creationId xmlns:a16="http://schemas.microsoft.com/office/drawing/2014/main" id="{82970C1D-C5E3-4322-B288-3A66B82E2AA4}"/>
              </a:ext>
            </a:extLst>
          </p:cNvPr>
          <p:cNvSpPr/>
          <p:nvPr/>
        </p:nvSpPr>
        <p:spPr>
          <a:xfrm rot="16200000" flipV="1">
            <a:off x="3308322" y="4033229"/>
            <a:ext cx="5134986" cy="45719"/>
          </a:xfrm>
          <a:prstGeom prst="roundRect">
            <a:avLst>
              <a:gd name="adj" fmla="val 0"/>
            </a:avLst>
          </a:prstGeom>
          <a:solidFill>
            <a:schemeClr val="bg1">
              <a:lumMod val="95000"/>
              <a:alpha val="4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1" name="Rounded Rectangle 100">
            <a:extLst>
              <a:ext uri="{FF2B5EF4-FFF2-40B4-BE49-F238E27FC236}">
                <a16:creationId xmlns:a16="http://schemas.microsoft.com/office/drawing/2014/main" id="{E53901F8-E37C-4451-9CC1-F27CA088095B}"/>
              </a:ext>
            </a:extLst>
          </p:cNvPr>
          <p:cNvSpPr/>
          <p:nvPr/>
        </p:nvSpPr>
        <p:spPr>
          <a:xfrm rot="16200000" flipV="1">
            <a:off x="4611508" y="4033229"/>
            <a:ext cx="5134986" cy="45719"/>
          </a:xfrm>
          <a:prstGeom prst="roundRect">
            <a:avLst>
              <a:gd name="adj" fmla="val 0"/>
            </a:avLst>
          </a:prstGeom>
          <a:solidFill>
            <a:schemeClr val="bg1">
              <a:lumMod val="95000"/>
              <a:alpha val="4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2" name="Rounded Rectangle 100">
            <a:extLst>
              <a:ext uri="{FF2B5EF4-FFF2-40B4-BE49-F238E27FC236}">
                <a16:creationId xmlns:a16="http://schemas.microsoft.com/office/drawing/2014/main" id="{D3EF4636-D682-443B-B4C1-684C87274241}"/>
              </a:ext>
            </a:extLst>
          </p:cNvPr>
          <p:cNvSpPr/>
          <p:nvPr/>
        </p:nvSpPr>
        <p:spPr>
          <a:xfrm rot="16200000" flipV="1">
            <a:off x="6019231" y="4033230"/>
            <a:ext cx="5134986" cy="45719"/>
          </a:xfrm>
          <a:prstGeom prst="roundRect">
            <a:avLst>
              <a:gd name="adj" fmla="val 0"/>
            </a:avLst>
          </a:prstGeom>
          <a:solidFill>
            <a:schemeClr val="bg1">
              <a:lumMod val="95000"/>
              <a:alpha val="4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ángulo 32">
            <a:extLst>
              <a:ext uri="{FF2B5EF4-FFF2-40B4-BE49-F238E27FC236}">
                <a16:creationId xmlns:a16="http://schemas.microsoft.com/office/drawing/2014/main" id="{3BF50667-0EAC-47EF-8065-92334F50D2D9}"/>
              </a:ext>
            </a:extLst>
          </p:cNvPr>
          <p:cNvSpPr/>
          <p:nvPr/>
        </p:nvSpPr>
        <p:spPr>
          <a:xfrm>
            <a:off x="8762471" y="2110030"/>
            <a:ext cx="1478595" cy="461665"/>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 Especialista</a:t>
            </a:r>
          </a:p>
          <a:p>
            <a:r>
              <a:rPr lang="es-CO" sz="1200" dirty="0">
                <a:latin typeface="Arial" panose="020B0604020202020204" pitchFamily="34" charset="0"/>
                <a:cs typeface="Arial" panose="020B0604020202020204" pitchFamily="34" charset="0"/>
              </a:rPr>
              <a:t>* Magister</a:t>
            </a:r>
          </a:p>
        </p:txBody>
      </p:sp>
      <p:sp>
        <p:nvSpPr>
          <p:cNvPr id="34" name="Rectángulo 33">
            <a:extLst>
              <a:ext uri="{FF2B5EF4-FFF2-40B4-BE49-F238E27FC236}">
                <a16:creationId xmlns:a16="http://schemas.microsoft.com/office/drawing/2014/main" id="{5BFBFB2E-5C6D-45DD-AB14-A1C3A4C71567}"/>
              </a:ext>
            </a:extLst>
          </p:cNvPr>
          <p:cNvSpPr/>
          <p:nvPr/>
        </p:nvSpPr>
        <p:spPr>
          <a:xfrm>
            <a:off x="8751102" y="2792800"/>
            <a:ext cx="1380782" cy="461665"/>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 Profesional U.</a:t>
            </a:r>
          </a:p>
          <a:p>
            <a:r>
              <a:rPr lang="es-CO" sz="1200" dirty="0">
                <a:latin typeface="Arial" panose="020B0604020202020204" pitchFamily="34" charset="0"/>
                <a:cs typeface="Arial" panose="020B0604020202020204" pitchFamily="34" charset="0"/>
              </a:rPr>
              <a:t>* Esp. </a:t>
            </a:r>
            <a:r>
              <a:rPr lang="es-CO" sz="1200" dirty="0" err="1">
                <a:latin typeface="Arial" panose="020B0604020202020204" pitchFamily="34" charset="0"/>
                <a:cs typeface="Arial" panose="020B0604020202020204" pitchFamily="34" charset="0"/>
              </a:rPr>
              <a:t>Técn</a:t>
            </a:r>
            <a:r>
              <a:rPr lang="es-CO" sz="1200" dirty="0">
                <a:latin typeface="Arial" panose="020B0604020202020204" pitchFamily="34" charset="0"/>
                <a:cs typeface="Arial" panose="020B0604020202020204" pitchFamily="34" charset="0"/>
              </a:rPr>
              <a:t>.</a:t>
            </a:r>
          </a:p>
        </p:txBody>
      </p:sp>
      <p:sp>
        <p:nvSpPr>
          <p:cNvPr id="37" name="Rounded Rectangle 100">
            <a:extLst>
              <a:ext uri="{FF2B5EF4-FFF2-40B4-BE49-F238E27FC236}">
                <a16:creationId xmlns:a16="http://schemas.microsoft.com/office/drawing/2014/main" id="{3D304385-BD6D-478B-A522-78C7E6A92F3F}"/>
              </a:ext>
            </a:extLst>
          </p:cNvPr>
          <p:cNvSpPr/>
          <p:nvPr/>
        </p:nvSpPr>
        <p:spPr>
          <a:xfrm rot="16200000" flipV="1">
            <a:off x="7271460" y="4085767"/>
            <a:ext cx="5421261" cy="75206"/>
          </a:xfrm>
          <a:prstGeom prst="roundRect">
            <a:avLst>
              <a:gd name="adj" fmla="val 0"/>
            </a:avLst>
          </a:prstGeom>
          <a:solidFill>
            <a:schemeClr val="bg1">
              <a:lumMod val="95000"/>
              <a:alpha val="4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ounded Rectangle 100">
            <a:extLst>
              <a:ext uri="{FF2B5EF4-FFF2-40B4-BE49-F238E27FC236}">
                <a16:creationId xmlns:a16="http://schemas.microsoft.com/office/drawing/2014/main" id="{91806E78-04AE-490F-8858-9E24769A4799}"/>
              </a:ext>
            </a:extLst>
          </p:cNvPr>
          <p:cNvSpPr/>
          <p:nvPr/>
        </p:nvSpPr>
        <p:spPr>
          <a:xfrm rot="16200000">
            <a:off x="8283422" y="4085805"/>
            <a:ext cx="5432238" cy="68703"/>
          </a:xfrm>
          <a:prstGeom prst="roundRect">
            <a:avLst>
              <a:gd name="adj" fmla="val 0"/>
            </a:avLst>
          </a:prstGeom>
          <a:solidFill>
            <a:schemeClr val="bg1">
              <a:lumMod val="95000"/>
              <a:alpha val="4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ángulo 38">
            <a:extLst>
              <a:ext uri="{FF2B5EF4-FFF2-40B4-BE49-F238E27FC236}">
                <a16:creationId xmlns:a16="http://schemas.microsoft.com/office/drawing/2014/main" id="{8EA0127F-C0EC-4ABF-8470-E7488D12B317}"/>
              </a:ext>
            </a:extLst>
          </p:cNvPr>
          <p:cNvSpPr/>
          <p:nvPr/>
        </p:nvSpPr>
        <p:spPr>
          <a:xfrm>
            <a:off x="8739727" y="3445430"/>
            <a:ext cx="1380782" cy="646331"/>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 Técnico Prof.</a:t>
            </a:r>
          </a:p>
          <a:p>
            <a:r>
              <a:rPr lang="es-CO" sz="1200" dirty="0">
                <a:latin typeface="Arial" panose="020B0604020202020204" pitchFamily="34" charset="0"/>
                <a:cs typeface="Arial" panose="020B0604020202020204" pitchFamily="34" charset="0"/>
              </a:rPr>
              <a:t>* Tecnólogo.</a:t>
            </a:r>
          </a:p>
          <a:p>
            <a:r>
              <a:rPr lang="es-CO" sz="1200" dirty="0">
                <a:latin typeface="Arial" panose="020B0604020202020204" pitchFamily="34" charset="0"/>
                <a:cs typeface="Arial" panose="020B0604020202020204" pitchFamily="34" charset="0"/>
              </a:rPr>
              <a:t>* Normalista</a:t>
            </a:r>
          </a:p>
        </p:txBody>
      </p:sp>
      <p:sp>
        <p:nvSpPr>
          <p:cNvPr id="40" name="Rectángulo 39">
            <a:extLst>
              <a:ext uri="{FF2B5EF4-FFF2-40B4-BE49-F238E27FC236}">
                <a16:creationId xmlns:a16="http://schemas.microsoft.com/office/drawing/2014/main" id="{11CC54D8-BD3E-4D1F-90A3-0F239D3F5106}"/>
              </a:ext>
            </a:extLst>
          </p:cNvPr>
          <p:cNvSpPr/>
          <p:nvPr/>
        </p:nvSpPr>
        <p:spPr>
          <a:xfrm>
            <a:off x="9981433" y="4096353"/>
            <a:ext cx="1183264" cy="461665"/>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 Técnico Laboral</a:t>
            </a:r>
          </a:p>
        </p:txBody>
      </p:sp>
      <p:sp>
        <p:nvSpPr>
          <p:cNvPr id="41" name="Rectángulo 40">
            <a:extLst>
              <a:ext uri="{FF2B5EF4-FFF2-40B4-BE49-F238E27FC236}">
                <a16:creationId xmlns:a16="http://schemas.microsoft.com/office/drawing/2014/main" id="{116FE8AD-8BF7-4DC8-9093-12EC84843286}"/>
              </a:ext>
            </a:extLst>
          </p:cNvPr>
          <p:cNvSpPr/>
          <p:nvPr/>
        </p:nvSpPr>
        <p:spPr>
          <a:xfrm>
            <a:off x="9983705" y="4821962"/>
            <a:ext cx="1183264" cy="461665"/>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 Técnico Laboral</a:t>
            </a:r>
          </a:p>
        </p:txBody>
      </p:sp>
      <p:sp>
        <p:nvSpPr>
          <p:cNvPr id="42" name="Rectángulo 41">
            <a:extLst>
              <a:ext uri="{FF2B5EF4-FFF2-40B4-BE49-F238E27FC236}">
                <a16:creationId xmlns:a16="http://schemas.microsoft.com/office/drawing/2014/main" id="{044D67DF-AD86-4D96-864B-BBB491D81ABE}"/>
              </a:ext>
            </a:extLst>
          </p:cNvPr>
          <p:cNvSpPr/>
          <p:nvPr/>
        </p:nvSpPr>
        <p:spPr>
          <a:xfrm>
            <a:off x="10961335" y="3533383"/>
            <a:ext cx="1380782" cy="461665"/>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 Técnico Prof.</a:t>
            </a:r>
          </a:p>
          <a:p>
            <a:r>
              <a:rPr lang="es-CO" sz="1200" dirty="0">
                <a:latin typeface="Arial" panose="020B0604020202020204" pitchFamily="34" charset="0"/>
                <a:cs typeface="Arial" panose="020B0604020202020204" pitchFamily="34" charset="0"/>
              </a:rPr>
              <a:t>* Tecnólogo.</a:t>
            </a:r>
          </a:p>
        </p:txBody>
      </p:sp>
      <p:sp>
        <p:nvSpPr>
          <p:cNvPr id="43" name="Rectángulo 42">
            <a:extLst>
              <a:ext uri="{FF2B5EF4-FFF2-40B4-BE49-F238E27FC236}">
                <a16:creationId xmlns:a16="http://schemas.microsoft.com/office/drawing/2014/main" id="{58551BE7-5E58-487E-8821-08455C43EFA7}"/>
              </a:ext>
            </a:extLst>
          </p:cNvPr>
          <p:cNvSpPr/>
          <p:nvPr/>
        </p:nvSpPr>
        <p:spPr>
          <a:xfrm>
            <a:off x="10990904" y="4851536"/>
            <a:ext cx="1380782" cy="461665"/>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 Técnico </a:t>
            </a:r>
          </a:p>
          <a:p>
            <a:r>
              <a:rPr lang="es-CO" sz="1200" dirty="0">
                <a:latin typeface="Arial" panose="020B0604020202020204" pitchFamily="34" charset="0"/>
                <a:cs typeface="Arial" panose="020B0604020202020204" pitchFamily="34" charset="0"/>
              </a:rPr>
              <a:t>en…</a:t>
            </a:r>
          </a:p>
        </p:txBody>
      </p:sp>
      <p:sp>
        <p:nvSpPr>
          <p:cNvPr id="44" name="Rectángulo 43">
            <a:extLst>
              <a:ext uri="{FF2B5EF4-FFF2-40B4-BE49-F238E27FC236}">
                <a16:creationId xmlns:a16="http://schemas.microsoft.com/office/drawing/2014/main" id="{6586E241-A32C-4E56-B4E1-934DD74C09E4}"/>
              </a:ext>
            </a:extLst>
          </p:cNvPr>
          <p:cNvSpPr/>
          <p:nvPr/>
        </p:nvSpPr>
        <p:spPr>
          <a:xfrm>
            <a:off x="10990994" y="5557914"/>
            <a:ext cx="1380782" cy="461665"/>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 Auxiliar u</a:t>
            </a:r>
          </a:p>
          <a:p>
            <a:r>
              <a:rPr lang="es-CO" sz="1200" dirty="0">
                <a:latin typeface="Arial" panose="020B0604020202020204" pitchFamily="34" charset="0"/>
                <a:cs typeface="Arial" panose="020B0604020202020204" pitchFamily="34" charset="0"/>
              </a:rPr>
              <a:t>Operario en…</a:t>
            </a:r>
          </a:p>
        </p:txBody>
      </p:sp>
      <p:sp>
        <p:nvSpPr>
          <p:cNvPr id="45" name="Rounded Rectangle 100">
            <a:extLst>
              <a:ext uri="{FF2B5EF4-FFF2-40B4-BE49-F238E27FC236}">
                <a16:creationId xmlns:a16="http://schemas.microsoft.com/office/drawing/2014/main" id="{F2EFF1B0-BD6C-49A6-BAA6-49CD7C81B16F}"/>
              </a:ext>
            </a:extLst>
          </p:cNvPr>
          <p:cNvSpPr/>
          <p:nvPr/>
        </p:nvSpPr>
        <p:spPr>
          <a:xfrm>
            <a:off x="8814713" y="1302083"/>
            <a:ext cx="3232198" cy="45719"/>
          </a:xfrm>
          <a:prstGeom prst="roundRect">
            <a:avLst>
              <a:gd name="adj" fmla="val 0"/>
            </a:avLst>
          </a:prstGeom>
          <a:solidFill>
            <a:schemeClr val="bg1">
              <a:lumMod val="85000"/>
              <a:alpha val="4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ángulo 46">
            <a:extLst>
              <a:ext uri="{FF2B5EF4-FFF2-40B4-BE49-F238E27FC236}">
                <a16:creationId xmlns:a16="http://schemas.microsoft.com/office/drawing/2014/main" id="{8DBDC67A-A45F-4117-8E25-CA03996B1DD9}"/>
              </a:ext>
            </a:extLst>
          </p:cNvPr>
          <p:cNvSpPr/>
          <p:nvPr/>
        </p:nvSpPr>
        <p:spPr>
          <a:xfrm>
            <a:off x="8666094" y="133793"/>
            <a:ext cx="3813942" cy="646331"/>
          </a:xfrm>
          <a:prstGeom prst="rect">
            <a:avLst/>
          </a:prstGeom>
        </p:spPr>
        <p:txBody>
          <a:bodyPr wrap="square">
            <a:spAutoFit/>
          </a:bodyPr>
          <a:lstStyle/>
          <a:p>
            <a:pPr algn="ctr"/>
            <a:r>
              <a:rPr lang="es-CO" b="1" dirty="0">
                <a:solidFill>
                  <a:srgbClr val="436CB7"/>
                </a:solidFill>
                <a:latin typeface="Arial" panose="020B0604020202020204" pitchFamily="34" charset="0"/>
                <a:cs typeface="Arial" panose="020B0604020202020204" pitchFamily="34" charset="0"/>
              </a:rPr>
              <a:t>Sistema Educativo </a:t>
            </a:r>
          </a:p>
          <a:p>
            <a:pPr algn="ctr"/>
            <a:r>
              <a:rPr lang="es-CO" b="1" dirty="0">
                <a:solidFill>
                  <a:srgbClr val="436CB7"/>
                </a:solidFill>
                <a:latin typeface="Arial" panose="020B0604020202020204" pitchFamily="34" charset="0"/>
                <a:cs typeface="Arial" panose="020B0604020202020204" pitchFamily="34" charset="0"/>
              </a:rPr>
              <a:t>Colombiano</a:t>
            </a:r>
          </a:p>
        </p:txBody>
      </p:sp>
      <p:sp>
        <p:nvSpPr>
          <p:cNvPr id="48" name="Rectángulo 47">
            <a:extLst>
              <a:ext uri="{FF2B5EF4-FFF2-40B4-BE49-F238E27FC236}">
                <a16:creationId xmlns:a16="http://schemas.microsoft.com/office/drawing/2014/main" id="{7AB8E3D1-10B6-4998-8E5E-610CD3E3ADB3}"/>
              </a:ext>
            </a:extLst>
          </p:cNvPr>
          <p:cNvSpPr/>
          <p:nvPr/>
        </p:nvSpPr>
        <p:spPr>
          <a:xfrm>
            <a:off x="8809065" y="139921"/>
            <a:ext cx="3318092" cy="6721021"/>
          </a:xfrm>
          <a:prstGeom prst="rect">
            <a:avLst/>
          </a:prstGeom>
          <a:noFill/>
          <a:ln w="22225"/>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54" name="Rectángulo 53">
            <a:extLst>
              <a:ext uri="{FF2B5EF4-FFF2-40B4-BE49-F238E27FC236}">
                <a16:creationId xmlns:a16="http://schemas.microsoft.com/office/drawing/2014/main" id="{82230504-38EF-4298-A75D-059F1CF4782D}"/>
              </a:ext>
            </a:extLst>
          </p:cNvPr>
          <p:cNvSpPr/>
          <p:nvPr/>
        </p:nvSpPr>
        <p:spPr>
          <a:xfrm>
            <a:off x="10069426" y="905334"/>
            <a:ext cx="848522" cy="292388"/>
          </a:xfrm>
          <a:prstGeom prst="rect">
            <a:avLst/>
          </a:prstGeom>
        </p:spPr>
        <p:txBody>
          <a:bodyPr wrap="square">
            <a:spAutoFit/>
          </a:bodyPr>
          <a:lstStyle/>
          <a:p>
            <a:pPr algn="ctr"/>
            <a:r>
              <a:rPr lang="es-CO" sz="1300" b="1" dirty="0">
                <a:latin typeface="Arial" panose="020B0604020202020204" pitchFamily="34" charset="0"/>
                <a:cs typeface="Arial" panose="020B0604020202020204" pitchFamily="34" charset="0"/>
              </a:rPr>
              <a:t>ETDH</a:t>
            </a:r>
          </a:p>
        </p:txBody>
      </p:sp>
      <p:sp>
        <p:nvSpPr>
          <p:cNvPr id="55" name="Rectángulo 54">
            <a:extLst>
              <a:ext uri="{FF2B5EF4-FFF2-40B4-BE49-F238E27FC236}">
                <a16:creationId xmlns:a16="http://schemas.microsoft.com/office/drawing/2014/main" id="{319BCEBE-4018-4666-B950-3FF0B5FDCA9A}"/>
              </a:ext>
            </a:extLst>
          </p:cNvPr>
          <p:cNvSpPr/>
          <p:nvPr/>
        </p:nvSpPr>
        <p:spPr>
          <a:xfrm>
            <a:off x="11081899" y="907189"/>
            <a:ext cx="848522" cy="292388"/>
          </a:xfrm>
          <a:prstGeom prst="rect">
            <a:avLst/>
          </a:prstGeom>
        </p:spPr>
        <p:txBody>
          <a:bodyPr wrap="square">
            <a:spAutoFit/>
          </a:bodyPr>
          <a:lstStyle/>
          <a:p>
            <a:pPr algn="ctr"/>
            <a:r>
              <a:rPr lang="es-CO" sz="1300" b="1" dirty="0">
                <a:latin typeface="Arial" panose="020B0604020202020204" pitchFamily="34" charset="0"/>
                <a:cs typeface="Arial" panose="020B0604020202020204" pitchFamily="34" charset="0"/>
              </a:rPr>
              <a:t>SENA</a:t>
            </a:r>
          </a:p>
        </p:txBody>
      </p:sp>
      <p:sp>
        <p:nvSpPr>
          <p:cNvPr id="56" name="Rectángulo 55">
            <a:extLst>
              <a:ext uri="{FF2B5EF4-FFF2-40B4-BE49-F238E27FC236}">
                <a16:creationId xmlns:a16="http://schemas.microsoft.com/office/drawing/2014/main" id="{A5F50CEF-8E96-4C11-98B2-0BEFADFE511B}"/>
              </a:ext>
            </a:extLst>
          </p:cNvPr>
          <p:cNvSpPr/>
          <p:nvPr/>
        </p:nvSpPr>
        <p:spPr>
          <a:xfrm>
            <a:off x="8636317" y="842390"/>
            <a:ext cx="1515416" cy="492443"/>
          </a:xfrm>
          <a:prstGeom prst="rect">
            <a:avLst/>
          </a:prstGeom>
        </p:spPr>
        <p:txBody>
          <a:bodyPr wrap="square">
            <a:spAutoFit/>
          </a:bodyPr>
          <a:lstStyle/>
          <a:p>
            <a:pPr algn="ctr"/>
            <a:r>
              <a:rPr lang="es-CO" sz="1300" b="1" dirty="0">
                <a:latin typeface="Arial" panose="020B0604020202020204" pitchFamily="34" charset="0"/>
                <a:cs typeface="Arial" panose="020B0604020202020204" pitchFamily="34" charset="0"/>
              </a:rPr>
              <a:t>UNIVERS.</a:t>
            </a:r>
          </a:p>
          <a:p>
            <a:pPr algn="ctr"/>
            <a:r>
              <a:rPr lang="es-CO" sz="1300" b="1" dirty="0">
                <a:latin typeface="Arial" panose="020B0604020202020204" pitchFamily="34" charset="0"/>
                <a:cs typeface="Arial" panose="020B0604020202020204" pitchFamily="34" charset="0"/>
              </a:rPr>
              <a:t>Y TÉCNICA</a:t>
            </a:r>
          </a:p>
        </p:txBody>
      </p:sp>
      <p:sp>
        <p:nvSpPr>
          <p:cNvPr id="58" name="Rectángulo 57">
            <a:extLst>
              <a:ext uri="{FF2B5EF4-FFF2-40B4-BE49-F238E27FC236}">
                <a16:creationId xmlns:a16="http://schemas.microsoft.com/office/drawing/2014/main" id="{09406F16-6E94-4CC2-A712-793A62DABF41}"/>
              </a:ext>
            </a:extLst>
          </p:cNvPr>
          <p:cNvSpPr/>
          <p:nvPr/>
        </p:nvSpPr>
        <p:spPr>
          <a:xfrm>
            <a:off x="8856916" y="783587"/>
            <a:ext cx="3189995"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59" name="TextBox 103">
            <a:extLst>
              <a:ext uri="{FF2B5EF4-FFF2-40B4-BE49-F238E27FC236}">
                <a16:creationId xmlns:a16="http://schemas.microsoft.com/office/drawing/2014/main" id="{B1675A61-3A33-454E-8B9D-6F221B24DE41}"/>
              </a:ext>
            </a:extLst>
          </p:cNvPr>
          <p:cNvSpPr txBox="1"/>
          <p:nvPr/>
        </p:nvSpPr>
        <p:spPr>
          <a:xfrm>
            <a:off x="2330415" y="2122352"/>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60" name="TextBox 103">
            <a:extLst>
              <a:ext uri="{FF2B5EF4-FFF2-40B4-BE49-F238E27FC236}">
                <a16:creationId xmlns:a16="http://schemas.microsoft.com/office/drawing/2014/main" id="{E1E0A786-E074-41D2-B8C0-99C0EFF72972}"/>
              </a:ext>
            </a:extLst>
          </p:cNvPr>
          <p:cNvSpPr txBox="1"/>
          <p:nvPr/>
        </p:nvSpPr>
        <p:spPr>
          <a:xfrm>
            <a:off x="3747731" y="5533465"/>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pic>
        <p:nvPicPr>
          <p:cNvPr id="2" name="Imagen 1">
            <a:extLst>
              <a:ext uri="{FF2B5EF4-FFF2-40B4-BE49-F238E27FC236}">
                <a16:creationId xmlns:a16="http://schemas.microsoft.com/office/drawing/2014/main" id="{BFEDDDAA-0BBB-45B2-98A9-10F70714E4A4}"/>
              </a:ext>
            </a:extLst>
          </p:cNvPr>
          <p:cNvPicPr>
            <a:picLocks noChangeAspect="1"/>
          </p:cNvPicPr>
          <p:nvPr/>
        </p:nvPicPr>
        <p:blipFill>
          <a:blip r:embed="rId3"/>
          <a:stretch>
            <a:fillRect/>
          </a:stretch>
        </p:blipFill>
        <p:spPr>
          <a:xfrm>
            <a:off x="1975986" y="30496"/>
            <a:ext cx="6458590" cy="1526845"/>
          </a:xfrm>
          <a:prstGeom prst="rect">
            <a:avLst/>
          </a:prstGeom>
        </p:spPr>
      </p:pic>
      <p:sp>
        <p:nvSpPr>
          <p:cNvPr id="63" name="TextBox 103">
            <a:extLst>
              <a:ext uri="{FF2B5EF4-FFF2-40B4-BE49-F238E27FC236}">
                <a16:creationId xmlns:a16="http://schemas.microsoft.com/office/drawing/2014/main" id="{819CFE0D-CA90-48DF-8A56-2BC0CD9C2B1B}"/>
              </a:ext>
            </a:extLst>
          </p:cNvPr>
          <p:cNvSpPr txBox="1"/>
          <p:nvPr/>
        </p:nvSpPr>
        <p:spPr>
          <a:xfrm>
            <a:off x="6260667" y="5533465"/>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64" name="TextBox 103">
            <a:extLst>
              <a:ext uri="{FF2B5EF4-FFF2-40B4-BE49-F238E27FC236}">
                <a16:creationId xmlns:a16="http://schemas.microsoft.com/office/drawing/2014/main" id="{FB7723A1-B6CD-4951-A036-3C358727E61B}"/>
              </a:ext>
            </a:extLst>
          </p:cNvPr>
          <p:cNvSpPr txBox="1"/>
          <p:nvPr/>
        </p:nvSpPr>
        <p:spPr>
          <a:xfrm>
            <a:off x="7683932" y="5516874"/>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2</a:t>
            </a:r>
          </a:p>
        </p:txBody>
      </p:sp>
      <p:sp>
        <p:nvSpPr>
          <p:cNvPr id="65" name="TextBox 103">
            <a:extLst>
              <a:ext uri="{FF2B5EF4-FFF2-40B4-BE49-F238E27FC236}">
                <a16:creationId xmlns:a16="http://schemas.microsoft.com/office/drawing/2014/main" id="{A3C670DC-EE4F-4C06-9865-8FB24DA01B0B}"/>
              </a:ext>
            </a:extLst>
          </p:cNvPr>
          <p:cNvSpPr txBox="1"/>
          <p:nvPr/>
        </p:nvSpPr>
        <p:spPr>
          <a:xfrm>
            <a:off x="2310367" y="4887927"/>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66" name="TextBox 103">
            <a:extLst>
              <a:ext uri="{FF2B5EF4-FFF2-40B4-BE49-F238E27FC236}">
                <a16:creationId xmlns:a16="http://schemas.microsoft.com/office/drawing/2014/main" id="{F1646B10-E9F3-4AA6-8B2D-C46D165791F1}"/>
              </a:ext>
            </a:extLst>
          </p:cNvPr>
          <p:cNvSpPr txBox="1"/>
          <p:nvPr/>
        </p:nvSpPr>
        <p:spPr>
          <a:xfrm>
            <a:off x="6273555" y="4887927"/>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67" name="TextBox 103">
            <a:extLst>
              <a:ext uri="{FF2B5EF4-FFF2-40B4-BE49-F238E27FC236}">
                <a16:creationId xmlns:a16="http://schemas.microsoft.com/office/drawing/2014/main" id="{5326D67C-59FA-4AA5-8EF9-5220A0E231DA}"/>
              </a:ext>
            </a:extLst>
          </p:cNvPr>
          <p:cNvSpPr txBox="1"/>
          <p:nvPr/>
        </p:nvSpPr>
        <p:spPr>
          <a:xfrm>
            <a:off x="2310367" y="4209383"/>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68" name="TextBox 103">
            <a:extLst>
              <a:ext uri="{FF2B5EF4-FFF2-40B4-BE49-F238E27FC236}">
                <a16:creationId xmlns:a16="http://schemas.microsoft.com/office/drawing/2014/main" id="{C1D9DCC6-DB45-4F37-B61F-2026351ADC3F}"/>
              </a:ext>
            </a:extLst>
          </p:cNvPr>
          <p:cNvSpPr txBox="1"/>
          <p:nvPr/>
        </p:nvSpPr>
        <p:spPr>
          <a:xfrm>
            <a:off x="3691220" y="4219741"/>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2</a:t>
            </a:r>
          </a:p>
        </p:txBody>
      </p:sp>
      <p:sp>
        <p:nvSpPr>
          <p:cNvPr id="70" name="TextBox 103">
            <a:extLst>
              <a:ext uri="{FF2B5EF4-FFF2-40B4-BE49-F238E27FC236}">
                <a16:creationId xmlns:a16="http://schemas.microsoft.com/office/drawing/2014/main" id="{07797BFC-F89D-4832-821E-DEBD5EE52ABE}"/>
              </a:ext>
            </a:extLst>
          </p:cNvPr>
          <p:cNvSpPr txBox="1"/>
          <p:nvPr/>
        </p:nvSpPr>
        <p:spPr>
          <a:xfrm>
            <a:off x="4964367" y="4198232"/>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71" name="TextBox 103">
            <a:extLst>
              <a:ext uri="{FF2B5EF4-FFF2-40B4-BE49-F238E27FC236}">
                <a16:creationId xmlns:a16="http://schemas.microsoft.com/office/drawing/2014/main" id="{28EAC295-2E68-41CD-BFFE-1F26B9C29FD3}"/>
              </a:ext>
            </a:extLst>
          </p:cNvPr>
          <p:cNvSpPr txBox="1"/>
          <p:nvPr/>
        </p:nvSpPr>
        <p:spPr>
          <a:xfrm>
            <a:off x="6309493" y="4209383"/>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2</a:t>
            </a:r>
          </a:p>
        </p:txBody>
      </p:sp>
      <p:sp>
        <p:nvSpPr>
          <p:cNvPr id="72" name="TextBox 103">
            <a:extLst>
              <a:ext uri="{FF2B5EF4-FFF2-40B4-BE49-F238E27FC236}">
                <a16:creationId xmlns:a16="http://schemas.microsoft.com/office/drawing/2014/main" id="{B7CF3545-73AA-44D2-B6B5-76B682FF8DD8}"/>
              </a:ext>
            </a:extLst>
          </p:cNvPr>
          <p:cNvSpPr txBox="1"/>
          <p:nvPr/>
        </p:nvSpPr>
        <p:spPr>
          <a:xfrm>
            <a:off x="3670016" y="3524032"/>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73" name="TextBox 103">
            <a:extLst>
              <a:ext uri="{FF2B5EF4-FFF2-40B4-BE49-F238E27FC236}">
                <a16:creationId xmlns:a16="http://schemas.microsoft.com/office/drawing/2014/main" id="{A45D9835-F3B2-4F38-9E0F-600D65A24FA2}"/>
              </a:ext>
            </a:extLst>
          </p:cNvPr>
          <p:cNvSpPr txBox="1"/>
          <p:nvPr/>
        </p:nvSpPr>
        <p:spPr>
          <a:xfrm>
            <a:off x="6311000" y="3549227"/>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2</a:t>
            </a:r>
          </a:p>
        </p:txBody>
      </p:sp>
      <p:sp>
        <p:nvSpPr>
          <p:cNvPr id="74" name="TextBox 103">
            <a:extLst>
              <a:ext uri="{FF2B5EF4-FFF2-40B4-BE49-F238E27FC236}">
                <a16:creationId xmlns:a16="http://schemas.microsoft.com/office/drawing/2014/main" id="{CE4E5AA0-E2E1-4302-95EE-001B988C437E}"/>
              </a:ext>
            </a:extLst>
          </p:cNvPr>
          <p:cNvSpPr txBox="1"/>
          <p:nvPr/>
        </p:nvSpPr>
        <p:spPr>
          <a:xfrm>
            <a:off x="4977683" y="3524032"/>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75" name="TextBox 103">
            <a:extLst>
              <a:ext uri="{FF2B5EF4-FFF2-40B4-BE49-F238E27FC236}">
                <a16:creationId xmlns:a16="http://schemas.microsoft.com/office/drawing/2014/main" id="{8859714B-60E0-4CD7-A8A4-20CE96425FFE}"/>
              </a:ext>
            </a:extLst>
          </p:cNvPr>
          <p:cNvSpPr txBox="1"/>
          <p:nvPr/>
        </p:nvSpPr>
        <p:spPr>
          <a:xfrm>
            <a:off x="2335938" y="2813466"/>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2</a:t>
            </a:r>
          </a:p>
        </p:txBody>
      </p:sp>
      <p:sp>
        <p:nvSpPr>
          <p:cNvPr id="76" name="TextBox 103">
            <a:extLst>
              <a:ext uri="{FF2B5EF4-FFF2-40B4-BE49-F238E27FC236}">
                <a16:creationId xmlns:a16="http://schemas.microsoft.com/office/drawing/2014/main" id="{8433ADDC-229A-4CAC-A485-9FA7296D306D}"/>
              </a:ext>
            </a:extLst>
          </p:cNvPr>
          <p:cNvSpPr txBox="1"/>
          <p:nvPr/>
        </p:nvSpPr>
        <p:spPr>
          <a:xfrm>
            <a:off x="3680742" y="2826008"/>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3</a:t>
            </a:r>
          </a:p>
        </p:txBody>
      </p:sp>
      <p:sp>
        <p:nvSpPr>
          <p:cNvPr id="77" name="TextBox 103">
            <a:extLst>
              <a:ext uri="{FF2B5EF4-FFF2-40B4-BE49-F238E27FC236}">
                <a16:creationId xmlns:a16="http://schemas.microsoft.com/office/drawing/2014/main" id="{5F0585AA-15EC-4F5C-83FE-6448DB494045}"/>
              </a:ext>
            </a:extLst>
          </p:cNvPr>
          <p:cNvSpPr txBox="1"/>
          <p:nvPr/>
        </p:nvSpPr>
        <p:spPr>
          <a:xfrm>
            <a:off x="4989998" y="2826008"/>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78" name="TextBox 103">
            <a:extLst>
              <a:ext uri="{FF2B5EF4-FFF2-40B4-BE49-F238E27FC236}">
                <a16:creationId xmlns:a16="http://schemas.microsoft.com/office/drawing/2014/main" id="{19148DBD-574A-455F-8577-758EB4B232D4}"/>
              </a:ext>
            </a:extLst>
          </p:cNvPr>
          <p:cNvSpPr txBox="1"/>
          <p:nvPr/>
        </p:nvSpPr>
        <p:spPr>
          <a:xfrm>
            <a:off x="6311000" y="2813466"/>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79" name="TextBox 103">
            <a:extLst>
              <a:ext uri="{FF2B5EF4-FFF2-40B4-BE49-F238E27FC236}">
                <a16:creationId xmlns:a16="http://schemas.microsoft.com/office/drawing/2014/main" id="{0013C816-9C0C-4802-8BC6-67C011C1596B}"/>
              </a:ext>
            </a:extLst>
          </p:cNvPr>
          <p:cNvSpPr txBox="1"/>
          <p:nvPr/>
        </p:nvSpPr>
        <p:spPr>
          <a:xfrm>
            <a:off x="3600898" y="2122352"/>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80" name="TextBox 103">
            <a:extLst>
              <a:ext uri="{FF2B5EF4-FFF2-40B4-BE49-F238E27FC236}">
                <a16:creationId xmlns:a16="http://schemas.microsoft.com/office/drawing/2014/main" id="{3BE9897E-ABB9-43D2-B7BA-F52CE0B3EBA8}"/>
              </a:ext>
            </a:extLst>
          </p:cNvPr>
          <p:cNvSpPr txBox="1"/>
          <p:nvPr/>
        </p:nvSpPr>
        <p:spPr>
          <a:xfrm>
            <a:off x="4959776" y="2146433"/>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81" name="TextBox 103">
            <a:extLst>
              <a:ext uri="{FF2B5EF4-FFF2-40B4-BE49-F238E27FC236}">
                <a16:creationId xmlns:a16="http://schemas.microsoft.com/office/drawing/2014/main" id="{7E8134DF-9464-47B2-8A3E-B41810D568B2}"/>
              </a:ext>
            </a:extLst>
          </p:cNvPr>
          <p:cNvSpPr txBox="1"/>
          <p:nvPr/>
        </p:nvSpPr>
        <p:spPr>
          <a:xfrm>
            <a:off x="6267785" y="2136587"/>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82" name="TextBox 103">
            <a:extLst>
              <a:ext uri="{FF2B5EF4-FFF2-40B4-BE49-F238E27FC236}">
                <a16:creationId xmlns:a16="http://schemas.microsoft.com/office/drawing/2014/main" id="{D15EE3BD-B5E8-4F0C-ADAA-0000447B9060}"/>
              </a:ext>
            </a:extLst>
          </p:cNvPr>
          <p:cNvSpPr txBox="1"/>
          <p:nvPr/>
        </p:nvSpPr>
        <p:spPr>
          <a:xfrm>
            <a:off x="7613478" y="2136587"/>
            <a:ext cx="477770" cy="446276"/>
          </a:xfrm>
          <a:prstGeom prst="rect">
            <a:avLst/>
          </a:prstGeom>
          <a:noFill/>
          <a:ln>
            <a:noFill/>
          </a:ln>
          <a:effectLst/>
        </p:spPr>
        <p:txBody>
          <a:bodyPr wrap="square" rtlCol="0">
            <a:spAutoFit/>
          </a:bodyPr>
          <a:lstStyle/>
          <a:p>
            <a:pPr algn="ctr"/>
            <a:r>
              <a:rPr lang="en-IN" sz="2300" b="1" dirty="0">
                <a:solidFill>
                  <a:schemeClr val="bg1">
                    <a:lumMod val="50000"/>
                  </a:schemeClr>
                </a:solidFill>
                <a:latin typeface="Arial" panose="020B0604020202020204" pitchFamily="34" charset="0"/>
                <a:cs typeface="Arial" panose="020B0604020202020204" pitchFamily="34" charset="0"/>
              </a:rPr>
              <a:t>1</a:t>
            </a:r>
          </a:p>
        </p:txBody>
      </p:sp>
      <p:sp>
        <p:nvSpPr>
          <p:cNvPr id="83" name="Rectángulo 82">
            <a:extLst>
              <a:ext uri="{FF2B5EF4-FFF2-40B4-BE49-F238E27FC236}">
                <a16:creationId xmlns:a16="http://schemas.microsoft.com/office/drawing/2014/main" id="{8AD8DD49-84CC-4BCE-814B-E4106A5B6461}"/>
              </a:ext>
            </a:extLst>
          </p:cNvPr>
          <p:cNvSpPr/>
          <p:nvPr/>
        </p:nvSpPr>
        <p:spPr>
          <a:xfrm>
            <a:off x="8762471" y="1589330"/>
            <a:ext cx="1478595" cy="276999"/>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 Doctorado</a:t>
            </a:r>
          </a:p>
        </p:txBody>
      </p:sp>
      <p:sp>
        <p:nvSpPr>
          <p:cNvPr id="3" name="Rectángulo 2">
            <a:extLst>
              <a:ext uri="{FF2B5EF4-FFF2-40B4-BE49-F238E27FC236}">
                <a16:creationId xmlns:a16="http://schemas.microsoft.com/office/drawing/2014/main" id="{5C13B2CC-EF8F-46C9-B239-93B01A056354}"/>
              </a:ext>
            </a:extLst>
          </p:cNvPr>
          <p:cNvSpPr/>
          <p:nvPr/>
        </p:nvSpPr>
        <p:spPr>
          <a:xfrm>
            <a:off x="361805" y="297840"/>
            <a:ext cx="1495922" cy="677108"/>
          </a:xfrm>
          <a:prstGeom prst="rect">
            <a:avLst/>
          </a:prstGeom>
        </p:spPr>
        <p:txBody>
          <a:bodyPr wrap="none">
            <a:spAutoFit/>
          </a:bodyPr>
          <a:lstStyle/>
          <a:p>
            <a:r>
              <a:rPr lang="es-ES_tradnl" sz="2400" b="1" dirty="0">
                <a:solidFill>
                  <a:srgbClr val="9C28B1"/>
                </a:solidFill>
                <a:latin typeface="Arial" charset="0"/>
                <a:ea typeface="Arial" charset="0"/>
                <a:cs typeface="Arial" charset="0"/>
              </a:rPr>
              <a:t>28</a:t>
            </a:r>
            <a:r>
              <a:rPr lang="es-ES_tradnl" sz="1400" b="1" dirty="0">
                <a:solidFill>
                  <a:srgbClr val="9C28B1"/>
                </a:solidFill>
                <a:latin typeface="Arial" charset="0"/>
                <a:ea typeface="Arial" charset="0"/>
                <a:cs typeface="Arial" charset="0"/>
              </a:rPr>
              <a:t> </a:t>
            </a:r>
          </a:p>
          <a:p>
            <a:r>
              <a:rPr lang="es-ES_tradnl" sz="1400" b="1" dirty="0">
                <a:solidFill>
                  <a:srgbClr val="9C28B1"/>
                </a:solidFill>
                <a:latin typeface="Arial" charset="0"/>
                <a:ea typeface="Arial" charset="0"/>
                <a:cs typeface="Arial" charset="0"/>
              </a:rPr>
              <a:t>Cualificaciones</a:t>
            </a:r>
            <a:endParaRPr lang="es-CO" sz="1400" dirty="0"/>
          </a:p>
        </p:txBody>
      </p:sp>
    </p:spTree>
    <p:extLst>
      <p:ext uri="{BB962C8B-B14F-4D97-AF65-F5344CB8AC3E}">
        <p14:creationId xmlns:p14="http://schemas.microsoft.com/office/powerpoint/2010/main" val="70447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angular 2">
            <a:extLst>
              <a:ext uri="{FF2B5EF4-FFF2-40B4-BE49-F238E27FC236}">
                <a16:creationId xmlns:a16="http://schemas.microsoft.com/office/drawing/2014/main" id="{701DD602-85FA-4938-A334-2F84BB0DEDDD}"/>
              </a:ext>
            </a:extLst>
          </p:cNvPr>
          <p:cNvCxnSpPr>
            <a:cxnSpLocks/>
            <a:endCxn id="45" idx="0"/>
          </p:cNvCxnSpPr>
          <p:nvPr/>
        </p:nvCxnSpPr>
        <p:spPr>
          <a:xfrm>
            <a:off x="10330687" y="668826"/>
            <a:ext cx="908689" cy="185925"/>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 name="Conector recto de flecha 3">
            <a:extLst>
              <a:ext uri="{FF2B5EF4-FFF2-40B4-BE49-F238E27FC236}">
                <a16:creationId xmlns:a16="http://schemas.microsoft.com/office/drawing/2014/main" id="{A379BFC0-AAF0-4CFE-B08C-6982BEC6212A}"/>
              </a:ext>
            </a:extLst>
          </p:cNvPr>
          <p:cNvCxnSpPr>
            <a:cxnSpLocks/>
          </p:cNvCxnSpPr>
          <p:nvPr/>
        </p:nvCxnSpPr>
        <p:spPr>
          <a:xfrm>
            <a:off x="9482097" y="926434"/>
            <a:ext cx="0" cy="24298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angular 4">
            <a:extLst>
              <a:ext uri="{FF2B5EF4-FFF2-40B4-BE49-F238E27FC236}">
                <a16:creationId xmlns:a16="http://schemas.microsoft.com/office/drawing/2014/main" id="{A943B622-AC27-4672-8AF0-6B18328FF839}"/>
              </a:ext>
            </a:extLst>
          </p:cNvPr>
          <p:cNvCxnSpPr>
            <a:cxnSpLocks/>
            <a:stCxn id="69" idx="2"/>
            <a:endCxn id="66" idx="3"/>
          </p:cNvCxnSpPr>
          <p:nvPr/>
        </p:nvCxnSpPr>
        <p:spPr>
          <a:xfrm rot="5400000">
            <a:off x="8678690" y="4798526"/>
            <a:ext cx="396188" cy="1202262"/>
          </a:xfrm>
          <a:prstGeom prst="bentConnector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Conector recto 5">
            <a:extLst>
              <a:ext uri="{FF2B5EF4-FFF2-40B4-BE49-F238E27FC236}">
                <a16:creationId xmlns:a16="http://schemas.microsoft.com/office/drawing/2014/main" id="{F5BB7CAD-0849-4908-819B-8CFC1A77B47F}"/>
              </a:ext>
            </a:extLst>
          </p:cNvPr>
          <p:cNvCxnSpPr/>
          <p:nvPr/>
        </p:nvCxnSpPr>
        <p:spPr>
          <a:xfrm>
            <a:off x="8409898" y="2430898"/>
            <a:ext cx="248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228D7DE8-98DE-4C0D-AB25-7AD43CA5EF01}"/>
              </a:ext>
            </a:extLst>
          </p:cNvPr>
          <p:cNvCxnSpPr/>
          <p:nvPr/>
        </p:nvCxnSpPr>
        <p:spPr>
          <a:xfrm>
            <a:off x="8405207" y="1375894"/>
            <a:ext cx="248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937646FC-766E-4562-BE6A-01A8ADAA06B2}"/>
              </a:ext>
            </a:extLst>
          </p:cNvPr>
          <p:cNvCxnSpPr/>
          <p:nvPr/>
        </p:nvCxnSpPr>
        <p:spPr>
          <a:xfrm>
            <a:off x="8407551" y="1697031"/>
            <a:ext cx="248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angular 8">
            <a:extLst>
              <a:ext uri="{FF2B5EF4-FFF2-40B4-BE49-F238E27FC236}">
                <a16:creationId xmlns:a16="http://schemas.microsoft.com/office/drawing/2014/main" id="{50C73C66-1DF4-4BD4-AE7E-6EA01C613FA0}"/>
              </a:ext>
            </a:extLst>
          </p:cNvPr>
          <p:cNvCxnSpPr>
            <a:cxnSpLocks/>
          </p:cNvCxnSpPr>
          <p:nvPr/>
        </p:nvCxnSpPr>
        <p:spPr>
          <a:xfrm rot="5400000" flipH="1" flipV="1">
            <a:off x="6955623" y="2343218"/>
            <a:ext cx="3210325" cy="294412"/>
          </a:xfrm>
          <a:prstGeom prst="bentConnector3">
            <a:avLst>
              <a:gd name="adj1" fmla="val 99198"/>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 name="Conector: angular 9">
            <a:extLst>
              <a:ext uri="{FF2B5EF4-FFF2-40B4-BE49-F238E27FC236}">
                <a16:creationId xmlns:a16="http://schemas.microsoft.com/office/drawing/2014/main" id="{0D408857-F4BF-4910-8F97-42E2D74C7CE6}"/>
              </a:ext>
            </a:extLst>
          </p:cNvPr>
          <p:cNvCxnSpPr>
            <a:cxnSpLocks/>
          </p:cNvCxnSpPr>
          <p:nvPr/>
        </p:nvCxnSpPr>
        <p:spPr>
          <a:xfrm>
            <a:off x="2119802" y="5603642"/>
            <a:ext cx="385567" cy="5726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1A36E70E-E559-4224-AEB0-44E8F09A89F9}"/>
              </a:ext>
            </a:extLst>
          </p:cNvPr>
          <p:cNvCxnSpPr>
            <a:cxnSpLocks/>
          </p:cNvCxnSpPr>
          <p:nvPr/>
        </p:nvCxnSpPr>
        <p:spPr>
          <a:xfrm>
            <a:off x="10231407" y="4956216"/>
            <a:ext cx="341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446A22B5-30A3-4F52-ACBC-F70AF2BC31B0}"/>
              </a:ext>
            </a:extLst>
          </p:cNvPr>
          <p:cNvSpPr/>
          <p:nvPr/>
        </p:nvSpPr>
        <p:spPr>
          <a:xfrm>
            <a:off x="88062" y="164779"/>
            <a:ext cx="522723" cy="46193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defPPr>
              <a:defRPr lang="en-US"/>
            </a:defPPr>
            <a:lvl1pPr marL="0" algn="l" defTabSz="457200" rtl="0" eaLnBrk="1" latinLnBrk="0" hangingPunct="1">
              <a:defRPr sz="1800" kern="1200">
                <a:solidFill>
                  <a:schemeClr val="accent3"/>
                </a:solidFill>
                <a:latin typeface="+mn-lt"/>
                <a:ea typeface="+mn-ea"/>
                <a:cs typeface="+mn-cs"/>
              </a:defRPr>
            </a:lvl1pPr>
            <a:lvl2pPr marL="457200" algn="l" defTabSz="457200" rtl="0" eaLnBrk="1" latinLnBrk="0" hangingPunct="1">
              <a:defRPr sz="1800" kern="1200">
                <a:solidFill>
                  <a:schemeClr val="accent3"/>
                </a:solidFill>
                <a:latin typeface="+mn-lt"/>
                <a:ea typeface="+mn-ea"/>
                <a:cs typeface="+mn-cs"/>
              </a:defRPr>
            </a:lvl2pPr>
            <a:lvl3pPr marL="914400" algn="l" defTabSz="457200" rtl="0" eaLnBrk="1" latinLnBrk="0" hangingPunct="1">
              <a:defRPr sz="1800" kern="1200">
                <a:solidFill>
                  <a:schemeClr val="accent3"/>
                </a:solidFill>
                <a:latin typeface="+mn-lt"/>
                <a:ea typeface="+mn-ea"/>
                <a:cs typeface="+mn-cs"/>
              </a:defRPr>
            </a:lvl3pPr>
            <a:lvl4pPr marL="1371600" algn="l" defTabSz="457200" rtl="0" eaLnBrk="1" latinLnBrk="0" hangingPunct="1">
              <a:defRPr sz="1800" kern="1200">
                <a:solidFill>
                  <a:schemeClr val="accent3"/>
                </a:solidFill>
                <a:latin typeface="+mn-lt"/>
                <a:ea typeface="+mn-ea"/>
                <a:cs typeface="+mn-cs"/>
              </a:defRPr>
            </a:lvl4pPr>
            <a:lvl5pPr marL="1828800" algn="l" defTabSz="457200" rtl="0" eaLnBrk="1" latinLnBrk="0" hangingPunct="1">
              <a:defRPr sz="1800" kern="1200">
                <a:solidFill>
                  <a:schemeClr val="accent3"/>
                </a:solidFill>
                <a:latin typeface="+mn-lt"/>
                <a:ea typeface="+mn-ea"/>
                <a:cs typeface="+mn-cs"/>
              </a:defRPr>
            </a:lvl5pPr>
            <a:lvl6pPr marL="2286000" algn="l" defTabSz="457200" rtl="0" eaLnBrk="1" latinLnBrk="0" hangingPunct="1">
              <a:defRPr sz="1800" kern="1200">
                <a:solidFill>
                  <a:schemeClr val="accent3"/>
                </a:solidFill>
                <a:latin typeface="+mn-lt"/>
                <a:ea typeface="+mn-ea"/>
                <a:cs typeface="+mn-cs"/>
              </a:defRPr>
            </a:lvl6pPr>
            <a:lvl7pPr marL="2743200" algn="l" defTabSz="457200" rtl="0" eaLnBrk="1" latinLnBrk="0" hangingPunct="1">
              <a:defRPr sz="1800" kern="1200">
                <a:solidFill>
                  <a:schemeClr val="accent3"/>
                </a:solidFill>
                <a:latin typeface="+mn-lt"/>
                <a:ea typeface="+mn-ea"/>
                <a:cs typeface="+mn-cs"/>
              </a:defRPr>
            </a:lvl7pPr>
            <a:lvl8pPr marL="3200400" algn="l" defTabSz="457200" rtl="0" eaLnBrk="1" latinLnBrk="0" hangingPunct="1">
              <a:defRPr sz="1800" kern="1200">
                <a:solidFill>
                  <a:schemeClr val="accent3"/>
                </a:solidFill>
                <a:latin typeface="+mn-lt"/>
                <a:ea typeface="+mn-ea"/>
                <a:cs typeface="+mn-cs"/>
              </a:defRPr>
            </a:lvl8pPr>
            <a:lvl9pPr marL="3657600" algn="l" defTabSz="457200" rtl="0" eaLnBrk="1" latinLnBrk="0" hangingPunct="1">
              <a:defRPr sz="1800" kern="1200">
                <a:solidFill>
                  <a:schemeClr val="accent3"/>
                </a:solidFill>
                <a:latin typeface="+mn-lt"/>
                <a:ea typeface="+mn-ea"/>
                <a:cs typeface="+mn-cs"/>
              </a:defRPr>
            </a:lvl9pPr>
          </a:lstStyle>
          <a:p>
            <a:pPr algn="ctr"/>
            <a:r>
              <a:rPr lang="es-CO" sz="1200" b="1" dirty="0"/>
              <a:t>Nivel MNC</a:t>
            </a:r>
          </a:p>
        </p:txBody>
      </p:sp>
      <p:sp>
        <p:nvSpPr>
          <p:cNvPr id="13" name="Rectángulo 12">
            <a:extLst>
              <a:ext uri="{FF2B5EF4-FFF2-40B4-BE49-F238E27FC236}">
                <a16:creationId xmlns:a16="http://schemas.microsoft.com/office/drawing/2014/main" id="{9FC1170D-A7D3-4BAE-BC86-0B2195EEB9AD}"/>
              </a:ext>
            </a:extLst>
          </p:cNvPr>
          <p:cNvSpPr/>
          <p:nvPr/>
        </p:nvSpPr>
        <p:spPr>
          <a:xfrm>
            <a:off x="4514271" y="3373521"/>
            <a:ext cx="1682048" cy="47371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Producción y cosecha forestal y agroforestal (TL)</a:t>
            </a:r>
          </a:p>
        </p:txBody>
      </p:sp>
      <p:sp>
        <p:nvSpPr>
          <p:cNvPr id="14" name="Rectángulo 13">
            <a:extLst>
              <a:ext uri="{FF2B5EF4-FFF2-40B4-BE49-F238E27FC236}">
                <a16:creationId xmlns:a16="http://schemas.microsoft.com/office/drawing/2014/main" id="{984F7013-C706-4FCD-B61F-04AEBBA4D026}"/>
              </a:ext>
            </a:extLst>
          </p:cNvPr>
          <p:cNvSpPr/>
          <p:nvPr/>
        </p:nvSpPr>
        <p:spPr>
          <a:xfrm>
            <a:off x="6527814" y="2237503"/>
            <a:ext cx="1739988" cy="5264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Soporte a la producción, asistencia técnica y extensión pecuaria (TP)</a:t>
            </a:r>
          </a:p>
        </p:txBody>
      </p:sp>
      <p:sp>
        <p:nvSpPr>
          <p:cNvPr id="15" name="Rectángulo 14">
            <a:extLst>
              <a:ext uri="{FF2B5EF4-FFF2-40B4-BE49-F238E27FC236}">
                <a16:creationId xmlns:a16="http://schemas.microsoft.com/office/drawing/2014/main" id="{15407D75-A682-4519-B31E-916FD7775B9B}"/>
              </a:ext>
            </a:extLst>
          </p:cNvPr>
          <p:cNvSpPr/>
          <p:nvPr/>
        </p:nvSpPr>
        <p:spPr>
          <a:xfrm>
            <a:off x="2545364" y="579795"/>
            <a:ext cx="1445035" cy="446807"/>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Producción agrícola. (TL)</a:t>
            </a:r>
          </a:p>
        </p:txBody>
      </p:sp>
      <p:sp>
        <p:nvSpPr>
          <p:cNvPr id="16" name="Rectángulo 15">
            <a:extLst>
              <a:ext uri="{FF2B5EF4-FFF2-40B4-BE49-F238E27FC236}">
                <a16:creationId xmlns:a16="http://schemas.microsoft.com/office/drawing/2014/main" id="{D61E9E5D-E230-406C-8AD6-0A1BA8AB8895}"/>
              </a:ext>
            </a:extLst>
          </p:cNvPr>
          <p:cNvSpPr/>
          <p:nvPr/>
        </p:nvSpPr>
        <p:spPr>
          <a:xfrm>
            <a:off x="6549423" y="566664"/>
            <a:ext cx="1718379" cy="449155"/>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Soporte a actividades productivas agrícolas. (TG)</a:t>
            </a:r>
          </a:p>
        </p:txBody>
      </p:sp>
      <p:sp>
        <p:nvSpPr>
          <p:cNvPr id="17" name="Rectángulo 16">
            <a:extLst>
              <a:ext uri="{FF2B5EF4-FFF2-40B4-BE49-F238E27FC236}">
                <a16:creationId xmlns:a16="http://schemas.microsoft.com/office/drawing/2014/main" id="{89F462A4-DBC8-49CE-878F-427C18D6E26F}"/>
              </a:ext>
            </a:extLst>
          </p:cNvPr>
          <p:cNvSpPr/>
          <p:nvPr/>
        </p:nvSpPr>
        <p:spPr>
          <a:xfrm>
            <a:off x="6527815" y="3376732"/>
            <a:ext cx="1742300" cy="45027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Soporte en el desarrollo de proyectos forestales y agroforestales (TG)</a:t>
            </a:r>
          </a:p>
        </p:txBody>
      </p:sp>
      <p:sp>
        <p:nvSpPr>
          <p:cNvPr id="18" name="Rectángulo 17">
            <a:extLst>
              <a:ext uri="{FF2B5EF4-FFF2-40B4-BE49-F238E27FC236}">
                <a16:creationId xmlns:a16="http://schemas.microsoft.com/office/drawing/2014/main" id="{5DE6DBD0-F9F7-4133-B8FA-125DBE300058}"/>
              </a:ext>
            </a:extLst>
          </p:cNvPr>
          <p:cNvSpPr/>
          <p:nvPr/>
        </p:nvSpPr>
        <p:spPr>
          <a:xfrm>
            <a:off x="708238" y="5365585"/>
            <a:ext cx="1465893" cy="450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00" dirty="0"/>
              <a:t>Marinero de cubierta (TL)</a:t>
            </a:r>
          </a:p>
        </p:txBody>
      </p:sp>
      <p:sp>
        <p:nvSpPr>
          <p:cNvPr id="19" name="Rectángulo 18">
            <a:extLst>
              <a:ext uri="{FF2B5EF4-FFF2-40B4-BE49-F238E27FC236}">
                <a16:creationId xmlns:a16="http://schemas.microsoft.com/office/drawing/2014/main" id="{85518A78-ABFF-45A3-9A30-9B200F76CF4A}"/>
              </a:ext>
            </a:extLst>
          </p:cNvPr>
          <p:cNvSpPr/>
          <p:nvPr/>
        </p:nvSpPr>
        <p:spPr>
          <a:xfrm>
            <a:off x="708971" y="4525628"/>
            <a:ext cx="11178860" cy="14161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b="1" dirty="0"/>
              <a:t>SECCIÓN  ACUICULTURA  Y PESCA</a:t>
            </a:r>
          </a:p>
        </p:txBody>
      </p:sp>
      <p:sp>
        <p:nvSpPr>
          <p:cNvPr id="20" name="Rectángulo 19">
            <a:extLst>
              <a:ext uri="{FF2B5EF4-FFF2-40B4-BE49-F238E27FC236}">
                <a16:creationId xmlns:a16="http://schemas.microsoft.com/office/drawing/2014/main" id="{A9E52D07-2246-4C49-8FC4-5150BFC6197F}"/>
              </a:ext>
            </a:extLst>
          </p:cNvPr>
          <p:cNvSpPr/>
          <p:nvPr/>
        </p:nvSpPr>
        <p:spPr>
          <a:xfrm>
            <a:off x="7323149" y="6549706"/>
            <a:ext cx="1111344" cy="293125"/>
          </a:xfrm>
          <a:prstGeom prst="rec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900" b="1" dirty="0"/>
              <a:t>Transversales</a:t>
            </a:r>
          </a:p>
        </p:txBody>
      </p:sp>
      <p:sp>
        <p:nvSpPr>
          <p:cNvPr id="21" name="Rectángulo 20">
            <a:extLst>
              <a:ext uri="{FF2B5EF4-FFF2-40B4-BE49-F238E27FC236}">
                <a16:creationId xmlns:a16="http://schemas.microsoft.com/office/drawing/2014/main" id="{ECEA3A89-259F-433F-B2E5-69646A49B07B}"/>
              </a:ext>
            </a:extLst>
          </p:cNvPr>
          <p:cNvSpPr/>
          <p:nvPr/>
        </p:nvSpPr>
        <p:spPr>
          <a:xfrm>
            <a:off x="3379925" y="6534334"/>
            <a:ext cx="1229815" cy="293125"/>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900" b="1" dirty="0"/>
              <a:t>Pecuario</a:t>
            </a:r>
          </a:p>
        </p:txBody>
      </p:sp>
      <p:sp>
        <p:nvSpPr>
          <p:cNvPr id="22" name="Rectángulo 21">
            <a:extLst>
              <a:ext uri="{FF2B5EF4-FFF2-40B4-BE49-F238E27FC236}">
                <a16:creationId xmlns:a16="http://schemas.microsoft.com/office/drawing/2014/main" id="{7C938345-C159-492F-AE03-3B7BA6B46199}"/>
              </a:ext>
            </a:extLst>
          </p:cNvPr>
          <p:cNvSpPr/>
          <p:nvPr/>
        </p:nvSpPr>
        <p:spPr>
          <a:xfrm>
            <a:off x="4674701" y="6538947"/>
            <a:ext cx="1225044" cy="30388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900" b="1" dirty="0"/>
              <a:t>Forestal</a:t>
            </a:r>
          </a:p>
        </p:txBody>
      </p:sp>
      <p:sp>
        <p:nvSpPr>
          <p:cNvPr id="23" name="Rectángulo 22">
            <a:extLst>
              <a:ext uri="{FF2B5EF4-FFF2-40B4-BE49-F238E27FC236}">
                <a16:creationId xmlns:a16="http://schemas.microsoft.com/office/drawing/2014/main" id="{B8875116-1D3F-48B7-84BA-9948F9ACD86C}"/>
              </a:ext>
            </a:extLst>
          </p:cNvPr>
          <p:cNvSpPr/>
          <p:nvPr/>
        </p:nvSpPr>
        <p:spPr>
          <a:xfrm>
            <a:off x="2068059" y="6538947"/>
            <a:ext cx="1229815" cy="292936"/>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900" b="1" dirty="0"/>
              <a:t>Agrícola</a:t>
            </a:r>
          </a:p>
        </p:txBody>
      </p:sp>
      <p:sp>
        <p:nvSpPr>
          <p:cNvPr id="24" name="Rectángulo 23">
            <a:extLst>
              <a:ext uri="{FF2B5EF4-FFF2-40B4-BE49-F238E27FC236}">
                <a16:creationId xmlns:a16="http://schemas.microsoft.com/office/drawing/2014/main" id="{584113B8-0B88-431D-87BC-6B724BDA2178}"/>
              </a:ext>
            </a:extLst>
          </p:cNvPr>
          <p:cNvSpPr/>
          <p:nvPr/>
        </p:nvSpPr>
        <p:spPr>
          <a:xfrm>
            <a:off x="5985562" y="6555150"/>
            <a:ext cx="1225044" cy="287681"/>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900" b="1" dirty="0"/>
              <a:t>Acuicultura y Pesca</a:t>
            </a:r>
          </a:p>
        </p:txBody>
      </p:sp>
      <p:cxnSp>
        <p:nvCxnSpPr>
          <p:cNvPr id="25" name="Conector recto de flecha 24">
            <a:extLst>
              <a:ext uri="{FF2B5EF4-FFF2-40B4-BE49-F238E27FC236}">
                <a16:creationId xmlns:a16="http://schemas.microsoft.com/office/drawing/2014/main" id="{8CDB6346-D145-41E8-AFD6-5F2BC6E70BEF}"/>
              </a:ext>
            </a:extLst>
          </p:cNvPr>
          <p:cNvCxnSpPr>
            <a:cxnSpLocks/>
          </p:cNvCxnSpPr>
          <p:nvPr/>
        </p:nvCxnSpPr>
        <p:spPr>
          <a:xfrm flipV="1">
            <a:off x="6170450" y="2287781"/>
            <a:ext cx="346837" cy="1187"/>
          </a:xfrm>
          <a:prstGeom prst="straightConnector1">
            <a:avLst/>
          </a:prstGeom>
          <a:ln>
            <a:solidFill>
              <a:schemeClr val="accent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sp>
        <p:nvSpPr>
          <p:cNvPr id="26" name="Rectángulo 25">
            <a:extLst>
              <a:ext uri="{FF2B5EF4-FFF2-40B4-BE49-F238E27FC236}">
                <a16:creationId xmlns:a16="http://schemas.microsoft.com/office/drawing/2014/main" id="{DA4DC422-FF76-465F-8564-2D21104243F3}"/>
              </a:ext>
            </a:extLst>
          </p:cNvPr>
          <p:cNvSpPr/>
          <p:nvPr/>
        </p:nvSpPr>
        <p:spPr>
          <a:xfrm>
            <a:off x="708970" y="1795658"/>
            <a:ext cx="1445506" cy="512618"/>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Apoyo en labores  auxiliares pecuarias (TL)</a:t>
            </a:r>
          </a:p>
        </p:txBody>
      </p:sp>
      <p:cxnSp>
        <p:nvCxnSpPr>
          <p:cNvPr id="27" name="Conector recto de flecha 26">
            <a:extLst>
              <a:ext uri="{FF2B5EF4-FFF2-40B4-BE49-F238E27FC236}">
                <a16:creationId xmlns:a16="http://schemas.microsoft.com/office/drawing/2014/main" id="{AE645DFA-69F9-45DE-A635-DF350EFBAD5B}"/>
              </a:ext>
            </a:extLst>
          </p:cNvPr>
          <p:cNvCxnSpPr>
            <a:cxnSpLocks/>
            <a:stCxn id="16" idx="3"/>
            <a:endCxn id="32" idx="1"/>
          </p:cNvCxnSpPr>
          <p:nvPr/>
        </p:nvCxnSpPr>
        <p:spPr>
          <a:xfrm>
            <a:off x="8267802" y="791242"/>
            <a:ext cx="396108" cy="227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a:extLst>
              <a:ext uri="{FF2B5EF4-FFF2-40B4-BE49-F238E27FC236}">
                <a16:creationId xmlns:a16="http://schemas.microsoft.com/office/drawing/2014/main" id="{886FFA77-5D80-4DAA-82E1-8ADC57AF73C1}"/>
              </a:ext>
            </a:extLst>
          </p:cNvPr>
          <p:cNvCxnSpPr>
            <a:cxnSpLocks/>
            <a:stCxn id="53" idx="3"/>
            <a:endCxn id="15" idx="1"/>
          </p:cNvCxnSpPr>
          <p:nvPr/>
        </p:nvCxnSpPr>
        <p:spPr>
          <a:xfrm flipV="1">
            <a:off x="2162043" y="803199"/>
            <a:ext cx="383321" cy="3398178"/>
          </a:xfrm>
          <a:prstGeom prst="bentConnector3">
            <a:avLst>
              <a:gd name="adj1" fmla="val 50000"/>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 name="Conector recto de flecha 28">
            <a:extLst>
              <a:ext uri="{FF2B5EF4-FFF2-40B4-BE49-F238E27FC236}">
                <a16:creationId xmlns:a16="http://schemas.microsoft.com/office/drawing/2014/main" id="{4A553EEE-A7A0-4336-A607-E432F032CB8B}"/>
              </a:ext>
            </a:extLst>
          </p:cNvPr>
          <p:cNvCxnSpPr>
            <a:cxnSpLocks/>
          </p:cNvCxnSpPr>
          <p:nvPr/>
        </p:nvCxnSpPr>
        <p:spPr>
          <a:xfrm>
            <a:off x="8631622" y="897249"/>
            <a:ext cx="385569"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E61DC324-92F2-452B-874D-80998C9CC173}"/>
              </a:ext>
            </a:extLst>
          </p:cNvPr>
          <p:cNvCxnSpPr>
            <a:cxnSpLocks/>
          </p:cNvCxnSpPr>
          <p:nvPr/>
        </p:nvCxnSpPr>
        <p:spPr>
          <a:xfrm>
            <a:off x="7353402" y="5804792"/>
            <a:ext cx="7852" cy="164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FF91FB85-6483-4DFA-93C2-2A96671773BB}"/>
              </a:ext>
            </a:extLst>
          </p:cNvPr>
          <p:cNvCxnSpPr>
            <a:cxnSpLocks/>
          </p:cNvCxnSpPr>
          <p:nvPr/>
        </p:nvCxnSpPr>
        <p:spPr>
          <a:xfrm>
            <a:off x="3763552" y="6190447"/>
            <a:ext cx="717205" cy="2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ángulo 31">
            <a:extLst>
              <a:ext uri="{FF2B5EF4-FFF2-40B4-BE49-F238E27FC236}">
                <a16:creationId xmlns:a16="http://schemas.microsoft.com/office/drawing/2014/main" id="{3A93ED3B-F84B-4FC6-9DDC-FDBC528E6C50}"/>
              </a:ext>
            </a:extLst>
          </p:cNvPr>
          <p:cNvSpPr/>
          <p:nvPr/>
        </p:nvSpPr>
        <p:spPr>
          <a:xfrm>
            <a:off x="8663910" y="579402"/>
            <a:ext cx="1637034" cy="428238"/>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solidFill>
                  <a:schemeClr val="bg1"/>
                </a:solidFill>
              </a:rPr>
              <a:t>Gestión de  la producción agrícola (PU)</a:t>
            </a:r>
          </a:p>
        </p:txBody>
      </p:sp>
      <p:sp>
        <p:nvSpPr>
          <p:cNvPr id="33" name="Rectángulo 32">
            <a:extLst>
              <a:ext uri="{FF2B5EF4-FFF2-40B4-BE49-F238E27FC236}">
                <a16:creationId xmlns:a16="http://schemas.microsoft.com/office/drawing/2014/main" id="{7D7EC52C-18CE-4C2B-BB50-08D495BE3490}"/>
              </a:ext>
            </a:extLst>
          </p:cNvPr>
          <p:cNvSpPr/>
          <p:nvPr/>
        </p:nvSpPr>
        <p:spPr>
          <a:xfrm>
            <a:off x="3125559" y="5368309"/>
            <a:ext cx="2536914"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dirty="0">
                <a:solidFill>
                  <a:schemeClr val="accent1"/>
                </a:solidFill>
              </a:rPr>
              <a:t>Pesca  Marítima</a:t>
            </a:r>
          </a:p>
          <a:p>
            <a:pPr algn="ctr"/>
            <a:r>
              <a:rPr lang="es-CO" sz="1200" b="1" dirty="0">
                <a:solidFill>
                  <a:schemeClr val="accent1"/>
                </a:solidFill>
              </a:rPr>
              <a:t>(Área Regulada por la DIMAR)</a:t>
            </a:r>
          </a:p>
        </p:txBody>
      </p:sp>
      <p:sp>
        <p:nvSpPr>
          <p:cNvPr id="34" name="Rectángulo 33">
            <a:extLst>
              <a:ext uri="{FF2B5EF4-FFF2-40B4-BE49-F238E27FC236}">
                <a16:creationId xmlns:a16="http://schemas.microsoft.com/office/drawing/2014/main" id="{79A9A4DA-E842-4BCF-BE7D-9CDC4AA729BF}"/>
              </a:ext>
            </a:extLst>
          </p:cNvPr>
          <p:cNvSpPr/>
          <p:nvPr/>
        </p:nvSpPr>
        <p:spPr>
          <a:xfrm>
            <a:off x="708973" y="262740"/>
            <a:ext cx="1445503" cy="257936"/>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defPPr>
              <a:defRPr lang="en-US"/>
            </a:defPPr>
            <a:lvl1pPr marL="0" algn="l" defTabSz="457200" rtl="0" eaLnBrk="1" latinLnBrk="0" hangingPunct="1">
              <a:defRPr sz="1800" kern="1200">
                <a:solidFill>
                  <a:schemeClr val="accent3"/>
                </a:solidFill>
                <a:latin typeface="+mn-lt"/>
                <a:ea typeface="+mn-ea"/>
                <a:cs typeface="+mn-cs"/>
              </a:defRPr>
            </a:lvl1pPr>
            <a:lvl2pPr marL="457200" algn="l" defTabSz="457200" rtl="0" eaLnBrk="1" latinLnBrk="0" hangingPunct="1">
              <a:defRPr sz="1800" kern="1200">
                <a:solidFill>
                  <a:schemeClr val="accent3"/>
                </a:solidFill>
                <a:latin typeface="+mn-lt"/>
                <a:ea typeface="+mn-ea"/>
                <a:cs typeface="+mn-cs"/>
              </a:defRPr>
            </a:lvl2pPr>
            <a:lvl3pPr marL="914400" algn="l" defTabSz="457200" rtl="0" eaLnBrk="1" latinLnBrk="0" hangingPunct="1">
              <a:defRPr sz="1800" kern="1200">
                <a:solidFill>
                  <a:schemeClr val="accent3"/>
                </a:solidFill>
                <a:latin typeface="+mn-lt"/>
                <a:ea typeface="+mn-ea"/>
                <a:cs typeface="+mn-cs"/>
              </a:defRPr>
            </a:lvl3pPr>
            <a:lvl4pPr marL="1371600" algn="l" defTabSz="457200" rtl="0" eaLnBrk="1" latinLnBrk="0" hangingPunct="1">
              <a:defRPr sz="1800" kern="1200">
                <a:solidFill>
                  <a:schemeClr val="accent3"/>
                </a:solidFill>
                <a:latin typeface="+mn-lt"/>
                <a:ea typeface="+mn-ea"/>
                <a:cs typeface="+mn-cs"/>
              </a:defRPr>
            </a:lvl4pPr>
            <a:lvl5pPr marL="1828800" algn="l" defTabSz="457200" rtl="0" eaLnBrk="1" latinLnBrk="0" hangingPunct="1">
              <a:defRPr sz="1800" kern="1200">
                <a:solidFill>
                  <a:schemeClr val="accent3"/>
                </a:solidFill>
                <a:latin typeface="+mn-lt"/>
                <a:ea typeface="+mn-ea"/>
                <a:cs typeface="+mn-cs"/>
              </a:defRPr>
            </a:lvl5pPr>
            <a:lvl6pPr marL="2286000" algn="l" defTabSz="457200" rtl="0" eaLnBrk="1" latinLnBrk="0" hangingPunct="1">
              <a:defRPr sz="1800" kern="1200">
                <a:solidFill>
                  <a:schemeClr val="accent3"/>
                </a:solidFill>
                <a:latin typeface="+mn-lt"/>
                <a:ea typeface="+mn-ea"/>
                <a:cs typeface="+mn-cs"/>
              </a:defRPr>
            </a:lvl6pPr>
            <a:lvl7pPr marL="2743200" algn="l" defTabSz="457200" rtl="0" eaLnBrk="1" latinLnBrk="0" hangingPunct="1">
              <a:defRPr sz="1800" kern="1200">
                <a:solidFill>
                  <a:schemeClr val="accent3"/>
                </a:solidFill>
                <a:latin typeface="+mn-lt"/>
                <a:ea typeface="+mn-ea"/>
                <a:cs typeface="+mn-cs"/>
              </a:defRPr>
            </a:lvl7pPr>
            <a:lvl8pPr marL="3200400" algn="l" defTabSz="457200" rtl="0" eaLnBrk="1" latinLnBrk="0" hangingPunct="1">
              <a:defRPr sz="1800" kern="1200">
                <a:solidFill>
                  <a:schemeClr val="accent3"/>
                </a:solidFill>
                <a:latin typeface="+mn-lt"/>
                <a:ea typeface="+mn-ea"/>
                <a:cs typeface="+mn-cs"/>
              </a:defRPr>
            </a:lvl8pPr>
            <a:lvl9pPr marL="3657600" algn="l" defTabSz="457200" rtl="0" eaLnBrk="1" latinLnBrk="0" hangingPunct="1">
              <a:defRPr sz="1800" kern="1200">
                <a:solidFill>
                  <a:schemeClr val="accent3"/>
                </a:solidFill>
                <a:latin typeface="+mn-lt"/>
                <a:ea typeface="+mn-ea"/>
                <a:cs typeface="+mn-cs"/>
              </a:defRPr>
            </a:lvl9pPr>
          </a:lstStyle>
          <a:p>
            <a:pPr algn="ctr"/>
            <a:r>
              <a:rPr lang="es-CO" sz="1400" b="1" dirty="0"/>
              <a:t>Nivel 2</a:t>
            </a:r>
          </a:p>
        </p:txBody>
      </p:sp>
      <p:sp>
        <p:nvSpPr>
          <p:cNvPr id="35" name="Rectángulo 34">
            <a:extLst>
              <a:ext uri="{FF2B5EF4-FFF2-40B4-BE49-F238E27FC236}">
                <a16:creationId xmlns:a16="http://schemas.microsoft.com/office/drawing/2014/main" id="{A55C8A84-8DC3-4BD4-AF1C-2105203979B2}"/>
              </a:ext>
            </a:extLst>
          </p:cNvPr>
          <p:cNvSpPr/>
          <p:nvPr/>
        </p:nvSpPr>
        <p:spPr>
          <a:xfrm>
            <a:off x="2549330" y="262740"/>
            <a:ext cx="1445503" cy="257936"/>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defPPr>
              <a:defRPr lang="en-US"/>
            </a:defPPr>
            <a:lvl1pPr marL="0" algn="l" defTabSz="457200" rtl="0" eaLnBrk="1" latinLnBrk="0" hangingPunct="1">
              <a:defRPr sz="1800" kern="1200">
                <a:solidFill>
                  <a:schemeClr val="accent3"/>
                </a:solidFill>
                <a:latin typeface="+mn-lt"/>
                <a:ea typeface="+mn-ea"/>
                <a:cs typeface="+mn-cs"/>
              </a:defRPr>
            </a:lvl1pPr>
            <a:lvl2pPr marL="457200" algn="l" defTabSz="457200" rtl="0" eaLnBrk="1" latinLnBrk="0" hangingPunct="1">
              <a:defRPr sz="1800" kern="1200">
                <a:solidFill>
                  <a:schemeClr val="accent3"/>
                </a:solidFill>
                <a:latin typeface="+mn-lt"/>
                <a:ea typeface="+mn-ea"/>
                <a:cs typeface="+mn-cs"/>
              </a:defRPr>
            </a:lvl2pPr>
            <a:lvl3pPr marL="914400" algn="l" defTabSz="457200" rtl="0" eaLnBrk="1" latinLnBrk="0" hangingPunct="1">
              <a:defRPr sz="1800" kern="1200">
                <a:solidFill>
                  <a:schemeClr val="accent3"/>
                </a:solidFill>
                <a:latin typeface="+mn-lt"/>
                <a:ea typeface="+mn-ea"/>
                <a:cs typeface="+mn-cs"/>
              </a:defRPr>
            </a:lvl3pPr>
            <a:lvl4pPr marL="1371600" algn="l" defTabSz="457200" rtl="0" eaLnBrk="1" latinLnBrk="0" hangingPunct="1">
              <a:defRPr sz="1800" kern="1200">
                <a:solidFill>
                  <a:schemeClr val="accent3"/>
                </a:solidFill>
                <a:latin typeface="+mn-lt"/>
                <a:ea typeface="+mn-ea"/>
                <a:cs typeface="+mn-cs"/>
              </a:defRPr>
            </a:lvl4pPr>
            <a:lvl5pPr marL="1828800" algn="l" defTabSz="457200" rtl="0" eaLnBrk="1" latinLnBrk="0" hangingPunct="1">
              <a:defRPr sz="1800" kern="1200">
                <a:solidFill>
                  <a:schemeClr val="accent3"/>
                </a:solidFill>
                <a:latin typeface="+mn-lt"/>
                <a:ea typeface="+mn-ea"/>
                <a:cs typeface="+mn-cs"/>
              </a:defRPr>
            </a:lvl5pPr>
            <a:lvl6pPr marL="2286000" algn="l" defTabSz="457200" rtl="0" eaLnBrk="1" latinLnBrk="0" hangingPunct="1">
              <a:defRPr sz="1800" kern="1200">
                <a:solidFill>
                  <a:schemeClr val="accent3"/>
                </a:solidFill>
                <a:latin typeface="+mn-lt"/>
                <a:ea typeface="+mn-ea"/>
                <a:cs typeface="+mn-cs"/>
              </a:defRPr>
            </a:lvl6pPr>
            <a:lvl7pPr marL="2743200" algn="l" defTabSz="457200" rtl="0" eaLnBrk="1" latinLnBrk="0" hangingPunct="1">
              <a:defRPr sz="1800" kern="1200">
                <a:solidFill>
                  <a:schemeClr val="accent3"/>
                </a:solidFill>
                <a:latin typeface="+mn-lt"/>
                <a:ea typeface="+mn-ea"/>
                <a:cs typeface="+mn-cs"/>
              </a:defRPr>
            </a:lvl7pPr>
            <a:lvl8pPr marL="3200400" algn="l" defTabSz="457200" rtl="0" eaLnBrk="1" latinLnBrk="0" hangingPunct="1">
              <a:defRPr sz="1800" kern="1200">
                <a:solidFill>
                  <a:schemeClr val="accent3"/>
                </a:solidFill>
                <a:latin typeface="+mn-lt"/>
                <a:ea typeface="+mn-ea"/>
                <a:cs typeface="+mn-cs"/>
              </a:defRPr>
            </a:lvl8pPr>
            <a:lvl9pPr marL="3657600" algn="l" defTabSz="457200" rtl="0" eaLnBrk="1" latinLnBrk="0" hangingPunct="1">
              <a:defRPr sz="1800" kern="1200">
                <a:solidFill>
                  <a:schemeClr val="accent3"/>
                </a:solidFill>
                <a:latin typeface="+mn-lt"/>
                <a:ea typeface="+mn-ea"/>
                <a:cs typeface="+mn-cs"/>
              </a:defRPr>
            </a:lvl9pPr>
          </a:lstStyle>
          <a:p>
            <a:pPr algn="ctr"/>
            <a:r>
              <a:rPr lang="es-CO" sz="1400" b="1" dirty="0"/>
              <a:t>Nivel 3</a:t>
            </a:r>
          </a:p>
        </p:txBody>
      </p:sp>
      <p:sp>
        <p:nvSpPr>
          <p:cNvPr id="36" name="Rectángulo 35">
            <a:extLst>
              <a:ext uri="{FF2B5EF4-FFF2-40B4-BE49-F238E27FC236}">
                <a16:creationId xmlns:a16="http://schemas.microsoft.com/office/drawing/2014/main" id="{49A0D91D-6AA9-4588-9A4C-D237C19915AE}"/>
              </a:ext>
            </a:extLst>
          </p:cNvPr>
          <p:cNvSpPr/>
          <p:nvPr/>
        </p:nvSpPr>
        <p:spPr>
          <a:xfrm>
            <a:off x="4522259" y="259566"/>
            <a:ext cx="1674060" cy="257936"/>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defPPr>
              <a:defRPr lang="en-US"/>
            </a:defPPr>
            <a:lvl1pPr marL="0" algn="l" defTabSz="457200" rtl="0" eaLnBrk="1" latinLnBrk="0" hangingPunct="1">
              <a:defRPr sz="1800" kern="1200">
                <a:solidFill>
                  <a:schemeClr val="accent3"/>
                </a:solidFill>
                <a:latin typeface="+mn-lt"/>
                <a:ea typeface="+mn-ea"/>
                <a:cs typeface="+mn-cs"/>
              </a:defRPr>
            </a:lvl1pPr>
            <a:lvl2pPr marL="457200" algn="l" defTabSz="457200" rtl="0" eaLnBrk="1" latinLnBrk="0" hangingPunct="1">
              <a:defRPr sz="1800" kern="1200">
                <a:solidFill>
                  <a:schemeClr val="accent3"/>
                </a:solidFill>
                <a:latin typeface="+mn-lt"/>
                <a:ea typeface="+mn-ea"/>
                <a:cs typeface="+mn-cs"/>
              </a:defRPr>
            </a:lvl2pPr>
            <a:lvl3pPr marL="914400" algn="l" defTabSz="457200" rtl="0" eaLnBrk="1" latinLnBrk="0" hangingPunct="1">
              <a:defRPr sz="1800" kern="1200">
                <a:solidFill>
                  <a:schemeClr val="accent3"/>
                </a:solidFill>
                <a:latin typeface="+mn-lt"/>
                <a:ea typeface="+mn-ea"/>
                <a:cs typeface="+mn-cs"/>
              </a:defRPr>
            </a:lvl3pPr>
            <a:lvl4pPr marL="1371600" algn="l" defTabSz="457200" rtl="0" eaLnBrk="1" latinLnBrk="0" hangingPunct="1">
              <a:defRPr sz="1800" kern="1200">
                <a:solidFill>
                  <a:schemeClr val="accent3"/>
                </a:solidFill>
                <a:latin typeface="+mn-lt"/>
                <a:ea typeface="+mn-ea"/>
                <a:cs typeface="+mn-cs"/>
              </a:defRPr>
            </a:lvl4pPr>
            <a:lvl5pPr marL="1828800" algn="l" defTabSz="457200" rtl="0" eaLnBrk="1" latinLnBrk="0" hangingPunct="1">
              <a:defRPr sz="1800" kern="1200">
                <a:solidFill>
                  <a:schemeClr val="accent3"/>
                </a:solidFill>
                <a:latin typeface="+mn-lt"/>
                <a:ea typeface="+mn-ea"/>
                <a:cs typeface="+mn-cs"/>
              </a:defRPr>
            </a:lvl5pPr>
            <a:lvl6pPr marL="2286000" algn="l" defTabSz="457200" rtl="0" eaLnBrk="1" latinLnBrk="0" hangingPunct="1">
              <a:defRPr sz="1800" kern="1200">
                <a:solidFill>
                  <a:schemeClr val="accent3"/>
                </a:solidFill>
                <a:latin typeface="+mn-lt"/>
                <a:ea typeface="+mn-ea"/>
                <a:cs typeface="+mn-cs"/>
              </a:defRPr>
            </a:lvl6pPr>
            <a:lvl7pPr marL="2743200" algn="l" defTabSz="457200" rtl="0" eaLnBrk="1" latinLnBrk="0" hangingPunct="1">
              <a:defRPr sz="1800" kern="1200">
                <a:solidFill>
                  <a:schemeClr val="accent3"/>
                </a:solidFill>
                <a:latin typeface="+mn-lt"/>
                <a:ea typeface="+mn-ea"/>
                <a:cs typeface="+mn-cs"/>
              </a:defRPr>
            </a:lvl7pPr>
            <a:lvl8pPr marL="3200400" algn="l" defTabSz="457200" rtl="0" eaLnBrk="1" latinLnBrk="0" hangingPunct="1">
              <a:defRPr sz="1800" kern="1200">
                <a:solidFill>
                  <a:schemeClr val="accent3"/>
                </a:solidFill>
                <a:latin typeface="+mn-lt"/>
                <a:ea typeface="+mn-ea"/>
                <a:cs typeface="+mn-cs"/>
              </a:defRPr>
            </a:lvl8pPr>
            <a:lvl9pPr marL="3657600" algn="l" defTabSz="457200" rtl="0" eaLnBrk="1" latinLnBrk="0" hangingPunct="1">
              <a:defRPr sz="1800" kern="1200">
                <a:solidFill>
                  <a:schemeClr val="accent3"/>
                </a:solidFill>
                <a:latin typeface="+mn-lt"/>
                <a:ea typeface="+mn-ea"/>
                <a:cs typeface="+mn-cs"/>
              </a:defRPr>
            </a:lvl9pPr>
          </a:lstStyle>
          <a:p>
            <a:pPr algn="ctr"/>
            <a:r>
              <a:rPr lang="es-CO" sz="1400" b="1" dirty="0"/>
              <a:t>Nivel 4</a:t>
            </a:r>
          </a:p>
        </p:txBody>
      </p:sp>
      <p:sp>
        <p:nvSpPr>
          <p:cNvPr id="37" name="Rectángulo 36">
            <a:extLst>
              <a:ext uri="{FF2B5EF4-FFF2-40B4-BE49-F238E27FC236}">
                <a16:creationId xmlns:a16="http://schemas.microsoft.com/office/drawing/2014/main" id="{753362B1-79A4-4031-BA87-B6F769236CAA}"/>
              </a:ext>
            </a:extLst>
          </p:cNvPr>
          <p:cNvSpPr/>
          <p:nvPr/>
        </p:nvSpPr>
        <p:spPr>
          <a:xfrm>
            <a:off x="6527814" y="251488"/>
            <a:ext cx="1742300" cy="257936"/>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defPPr>
              <a:defRPr lang="en-US"/>
            </a:defPPr>
            <a:lvl1pPr marL="0" algn="l" defTabSz="457200" rtl="0" eaLnBrk="1" latinLnBrk="0" hangingPunct="1">
              <a:defRPr sz="1800" kern="1200">
                <a:solidFill>
                  <a:schemeClr val="accent3"/>
                </a:solidFill>
                <a:latin typeface="+mn-lt"/>
                <a:ea typeface="+mn-ea"/>
                <a:cs typeface="+mn-cs"/>
              </a:defRPr>
            </a:lvl1pPr>
            <a:lvl2pPr marL="457200" algn="l" defTabSz="457200" rtl="0" eaLnBrk="1" latinLnBrk="0" hangingPunct="1">
              <a:defRPr sz="1800" kern="1200">
                <a:solidFill>
                  <a:schemeClr val="accent3"/>
                </a:solidFill>
                <a:latin typeface="+mn-lt"/>
                <a:ea typeface="+mn-ea"/>
                <a:cs typeface="+mn-cs"/>
              </a:defRPr>
            </a:lvl2pPr>
            <a:lvl3pPr marL="914400" algn="l" defTabSz="457200" rtl="0" eaLnBrk="1" latinLnBrk="0" hangingPunct="1">
              <a:defRPr sz="1800" kern="1200">
                <a:solidFill>
                  <a:schemeClr val="accent3"/>
                </a:solidFill>
                <a:latin typeface="+mn-lt"/>
                <a:ea typeface="+mn-ea"/>
                <a:cs typeface="+mn-cs"/>
              </a:defRPr>
            </a:lvl3pPr>
            <a:lvl4pPr marL="1371600" algn="l" defTabSz="457200" rtl="0" eaLnBrk="1" latinLnBrk="0" hangingPunct="1">
              <a:defRPr sz="1800" kern="1200">
                <a:solidFill>
                  <a:schemeClr val="accent3"/>
                </a:solidFill>
                <a:latin typeface="+mn-lt"/>
                <a:ea typeface="+mn-ea"/>
                <a:cs typeface="+mn-cs"/>
              </a:defRPr>
            </a:lvl4pPr>
            <a:lvl5pPr marL="1828800" algn="l" defTabSz="457200" rtl="0" eaLnBrk="1" latinLnBrk="0" hangingPunct="1">
              <a:defRPr sz="1800" kern="1200">
                <a:solidFill>
                  <a:schemeClr val="accent3"/>
                </a:solidFill>
                <a:latin typeface="+mn-lt"/>
                <a:ea typeface="+mn-ea"/>
                <a:cs typeface="+mn-cs"/>
              </a:defRPr>
            </a:lvl5pPr>
            <a:lvl6pPr marL="2286000" algn="l" defTabSz="457200" rtl="0" eaLnBrk="1" latinLnBrk="0" hangingPunct="1">
              <a:defRPr sz="1800" kern="1200">
                <a:solidFill>
                  <a:schemeClr val="accent3"/>
                </a:solidFill>
                <a:latin typeface="+mn-lt"/>
                <a:ea typeface="+mn-ea"/>
                <a:cs typeface="+mn-cs"/>
              </a:defRPr>
            </a:lvl6pPr>
            <a:lvl7pPr marL="2743200" algn="l" defTabSz="457200" rtl="0" eaLnBrk="1" latinLnBrk="0" hangingPunct="1">
              <a:defRPr sz="1800" kern="1200">
                <a:solidFill>
                  <a:schemeClr val="accent3"/>
                </a:solidFill>
                <a:latin typeface="+mn-lt"/>
                <a:ea typeface="+mn-ea"/>
                <a:cs typeface="+mn-cs"/>
              </a:defRPr>
            </a:lvl7pPr>
            <a:lvl8pPr marL="3200400" algn="l" defTabSz="457200" rtl="0" eaLnBrk="1" latinLnBrk="0" hangingPunct="1">
              <a:defRPr sz="1800" kern="1200">
                <a:solidFill>
                  <a:schemeClr val="accent3"/>
                </a:solidFill>
                <a:latin typeface="+mn-lt"/>
                <a:ea typeface="+mn-ea"/>
                <a:cs typeface="+mn-cs"/>
              </a:defRPr>
            </a:lvl8pPr>
            <a:lvl9pPr marL="3657600" algn="l" defTabSz="457200" rtl="0" eaLnBrk="1" latinLnBrk="0" hangingPunct="1">
              <a:defRPr sz="1800" kern="1200">
                <a:solidFill>
                  <a:schemeClr val="accent3"/>
                </a:solidFill>
                <a:latin typeface="+mn-lt"/>
                <a:ea typeface="+mn-ea"/>
                <a:cs typeface="+mn-cs"/>
              </a:defRPr>
            </a:lvl9pPr>
          </a:lstStyle>
          <a:p>
            <a:pPr algn="ctr"/>
            <a:r>
              <a:rPr lang="es-CO" sz="1400" b="1" dirty="0"/>
              <a:t>Nivel 5</a:t>
            </a:r>
          </a:p>
        </p:txBody>
      </p:sp>
      <p:sp>
        <p:nvSpPr>
          <p:cNvPr id="38" name="Rectángulo 37">
            <a:extLst>
              <a:ext uri="{FF2B5EF4-FFF2-40B4-BE49-F238E27FC236}">
                <a16:creationId xmlns:a16="http://schemas.microsoft.com/office/drawing/2014/main" id="{7E7F0F76-138D-4946-ADF0-84097DEBA531}"/>
              </a:ext>
            </a:extLst>
          </p:cNvPr>
          <p:cNvSpPr/>
          <p:nvPr/>
        </p:nvSpPr>
        <p:spPr>
          <a:xfrm>
            <a:off x="8655691" y="259566"/>
            <a:ext cx="1645252" cy="257936"/>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defPPr>
              <a:defRPr lang="en-US"/>
            </a:defPPr>
            <a:lvl1pPr marL="0" algn="l" defTabSz="457200" rtl="0" eaLnBrk="1" latinLnBrk="0" hangingPunct="1">
              <a:defRPr sz="1800" kern="1200">
                <a:solidFill>
                  <a:schemeClr val="accent3"/>
                </a:solidFill>
                <a:latin typeface="+mn-lt"/>
                <a:ea typeface="+mn-ea"/>
                <a:cs typeface="+mn-cs"/>
              </a:defRPr>
            </a:lvl1pPr>
            <a:lvl2pPr marL="457200" algn="l" defTabSz="457200" rtl="0" eaLnBrk="1" latinLnBrk="0" hangingPunct="1">
              <a:defRPr sz="1800" kern="1200">
                <a:solidFill>
                  <a:schemeClr val="accent3"/>
                </a:solidFill>
                <a:latin typeface="+mn-lt"/>
                <a:ea typeface="+mn-ea"/>
                <a:cs typeface="+mn-cs"/>
              </a:defRPr>
            </a:lvl2pPr>
            <a:lvl3pPr marL="914400" algn="l" defTabSz="457200" rtl="0" eaLnBrk="1" latinLnBrk="0" hangingPunct="1">
              <a:defRPr sz="1800" kern="1200">
                <a:solidFill>
                  <a:schemeClr val="accent3"/>
                </a:solidFill>
                <a:latin typeface="+mn-lt"/>
                <a:ea typeface="+mn-ea"/>
                <a:cs typeface="+mn-cs"/>
              </a:defRPr>
            </a:lvl3pPr>
            <a:lvl4pPr marL="1371600" algn="l" defTabSz="457200" rtl="0" eaLnBrk="1" latinLnBrk="0" hangingPunct="1">
              <a:defRPr sz="1800" kern="1200">
                <a:solidFill>
                  <a:schemeClr val="accent3"/>
                </a:solidFill>
                <a:latin typeface="+mn-lt"/>
                <a:ea typeface="+mn-ea"/>
                <a:cs typeface="+mn-cs"/>
              </a:defRPr>
            </a:lvl4pPr>
            <a:lvl5pPr marL="1828800" algn="l" defTabSz="457200" rtl="0" eaLnBrk="1" latinLnBrk="0" hangingPunct="1">
              <a:defRPr sz="1800" kern="1200">
                <a:solidFill>
                  <a:schemeClr val="accent3"/>
                </a:solidFill>
                <a:latin typeface="+mn-lt"/>
                <a:ea typeface="+mn-ea"/>
                <a:cs typeface="+mn-cs"/>
              </a:defRPr>
            </a:lvl5pPr>
            <a:lvl6pPr marL="2286000" algn="l" defTabSz="457200" rtl="0" eaLnBrk="1" latinLnBrk="0" hangingPunct="1">
              <a:defRPr sz="1800" kern="1200">
                <a:solidFill>
                  <a:schemeClr val="accent3"/>
                </a:solidFill>
                <a:latin typeface="+mn-lt"/>
                <a:ea typeface="+mn-ea"/>
                <a:cs typeface="+mn-cs"/>
              </a:defRPr>
            </a:lvl6pPr>
            <a:lvl7pPr marL="2743200" algn="l" defTabSz="457200" rtl="0" eaLnBrk="1" latinLnBrk="0" hangingPunct="1">
              <a:defRPr sz="1800" kern="1200">
                <a:solidFill>
                  <a:schemeClr val="accent3"/>
                </a:solidFill>
                <a:latin typeface="+mn-lt"/>
                <a:ea typeface="+mn-ea"/>
                <a:cs typeface="+mn-cs"/>
              </a:defRPr>
            </a:lvl7pPr>
            <a:lvl8pPr marL="3200400" algn="l" defTabSz="457200" rtl="0" eaLnBrk="1" latinLnBrk="0" hangingPunct="1">
              <a:defRPr sz="1800" kern="1200">
                <a:solidFill>
                  <a:schemeClr val="accent3"/>
                </a:solidFill>
                <a:latin typeface="+mn-lt"/>
                <a:ea typeface="+mn-ea"/>
                <a:cs typeface="+mn-cs"/>
              </a:defRPr>
            </a:lvl8pPr>
            <a:lvl9pPr marL="3657600" algn="l" defTabSz="457200" rtl="0" eaLnBrk="1" latinLnBrk="0" hangingPunct="1">
              <a:defRPr sz="1800" kern="1200">
                <a:solidFill>
                  <a:schemeClr val="accent3"/>
                </a:solidFill>
                <a:latin typeface="+mn-lt"/>
                <a:ea typeface="+mn-ea"/>
                <a:cs typeface="+mn-cs"/>
              </a:defRPr>
            </a:lvl9pPr>
          </a:lstStyle>
          <a:p>
            <a:pPr algn="ctr"/>
            <a:r>
              <a:rPr lang="es-CO" sz="1400" b="1" dirty="0"/>
              <a:t>Nivel 6</a:t>
            </a:r>
          </a:p>
        </p:txBody>
      </p:sp>
      <p:sp>
        <p:nvSpPr>
          <p:cNvPr id="39" name="Rectángulo 38">
            <a:extLst>
              <a:ext uri="{FF2B5EF4-FFF2-40B4-BE49-F238E27FC236}">
                <a16:creationId xmlns:a16="http://schemas.microsoft.com/office/drawing/2014/main" id="{82CAB301-A8DA-4DB1-B8AA-C16D3C7C302C}"/>
              </a:ext>
            </a:extLst>
          </p:cNvPr>
          <p:cNvSpPr/>
          <p:nvPr/>
        </p:nvSpPr>
        <p:spPr>
          <a:xfrm>
            <a:off x="10569657" y="256390"/>
            <a:ext cx="1296920" cy="257936"/>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defPPr>
              <a:defRPr lang="en-US"/>
            </a:defPPr>
            <a:lvl1pPr marL="0" algn="l" defTabSz="457200" rtl="0" eaLnBrk="1" latinLnBrk="0" hangingPunct="1">
              <a:defRPr sz="1800" kern="1200">
                <a:solidFill>
                  <a:schemeClr val="accent3"/>
                </a:solidFill>
                <a:latin typeface="+mn-lt"/>
                <a:ea typeface="+mn-ea"/>
                <a:cs typeface="+mn-cs"/>
              </a:defRPr>
            </a:lvl1pPr>
            <a:lvl2pPr marL="457200" algn="l" defTabSz="457200" rtl="0" eaLnBrk="1" latinLnBrk="0" hangingPunct="1">
              <a:defRPr sz="1800" kern="1200">
                <a:solidFill>
                  <a:schemeClr val="accent3"/>
                </a:solidFill>
                <a:latin typeface="+mn-lt"/>
                <a:ea typeface="+mn-ea"/>
                <a:cs typeface="+mn-cs"/>
              </a:defRPr>
            </a:lvl2pPr>
            <a:lvl3pPr marL="914400" algn="l" defTabSz="457200" rtl="0" eaLnBrk="1" latinLnBrk="0" hangingPunct="1">
              <a:defRPr sz="1800" kern="1200">
                <a:solidFill>
                  <a:schemeClr val="accent3"/>
                </a:solidFill>
                <a:latin typeface="+mn-lt"/>
                <a:ea typeface="+mn-ea"/>
                <a:cs typeface="+mn-cs"/>
              </a:defRPr>
            </a:lvl3pPr>
            <a:lvl4pPr marL="1371600" algn="l" defTabSz="457200" rtl="0" eaLnBrk="1" latinLnBrk="0" hangingPunct="1">
              <a:defRPr sz="1800" kern="1200">
                <a:solidFill>
                  <a:schemeClr val="accent3"/>
                </a:solidFill>
                <a:latin typeface="+mn-lt"/>
                <a:ea typeface="+mn-ea"/>
                <a:cs typeface="+mn-cs"/>
              </a:defRPr>
            </a:lvl4pPr>
            <a:lvl5pPr marL="1828800" algn="l" defTabSz="457200" rtl="0" eaLnBrk="1" latinLnBrk="0" hangingPunct="1">
              <a:defRPr sz="1800" kern="1200">
                <a:solidFill>
                  <a:schemeClr val="accent3"/>
                </a:solidFill>
                <a:latin typeface="+mn-lt"/>
                <a:ea typeface="+mn-ea"/>
                <a:cs typeface="+mn-cs"/>
              </a:defRPr>
            </a:lvl5pPr>
            <a:lvl6pPr marL="2286000" algn="l" defTabSz="457200" rtl="0" eaLnBrk="1" latinLnBrk="0" hangingPunct="1">
              <a:defRPr sz="1800" kern="1200">
                <a:solidFill>
                  <a:schemeClr val="accent3"/>
                </a:solidFill>
                <a:latin typeface="+mn-lt"/>
                <a:ea typeface="+mn-ea"/>
                <a:cs typeface="+mn-cs"/>
              </a:defRPr>
            </a:lvl6pPr>
            <a:lvl7pPr marL="2743200" algn="l" defTabSz="457200" rtl="0" eaLnBrk="1" latinLnBrk="0" hangingPunct="1">
              <a:defRPr sz="1800" kern="1200">
                <a:solidFill>
                  <a:schemeClr val="accent3"/>
                </a:solidFill>
                <a:latin typeface="+mn-lt"/>
                <a:ea typeface="+mn-ea"/>
                <a:cs typeface="+mn-cs"/>
              </a:defRPr>
            </a:lvl7pPr>
            <a:lvl8pPr marL="3200400" algn="l" defTabSz="457200" rtl="0" eaLnBrk="1" latinLnBrk="0" hangingPunct="1">
              <a:defRPr sz="1800" kern="1200">
                <a:solidFill>
                  <a:schemeClr val="accent3"/>
                </a:solidFill>
                <a:latin typeface="+mn-lt"/>
                <a:ea typeface="+mn-ea"/>
                <a:cs typeface="+mn-cs"/>
              </a:defRPr>
            </a:lvl8pPr>
            <a:lvl9pPr marL="3657600" algn="l" defTabSz="457200" rtl="0" eaLnBrk="1" latinLnBrk="0" hangingPunct="1">
              <a:defRPr sz="1800" kern="1200">
                <a:solidFill>
                  <a:schemeClr val="accent3"/>
                </a:solidFill>
                <a:latin typeface="+mn-lt"/>
                <a:ea typeface="+mn-ea"/>
                <a:cs typeface="+mn-cs"/>
              </a:defRPr>
            </a:lvl9pPr>
          </a:lstStyle>
          <a:p>
            <a:pPr algn="ctr"/>
            <a:r>
              <a:rPr lang="es-CO" sz="1400" b="1" dirty="0"/>
              <a:t>Nivel 7</a:t>
            </a:r>
          </a:p>
        </p:txBody>
      </p:sp>
      <p:sp>
        <p:nvSpPr>
          <p:cNvPr id="40" name="Rectángulo 39">
            <a:extLst>
              <a:ext uri="{FF2B5EF4-FFF2-40B4-BE49-F238E27FC236}">
                <a16:creationId xmlns:a16="http://schemas.microsoft.com/office/drawing/2014/main" id="{2A53A2C4-FFA0-4B52-A5B3-BF477E4CA3F1}"/>
              </a:ext>
            </a:extLst>
          </p:cNvPr>
          <p:cNvSpPr/>
          <p:nvPr/>
        </p:nvSpPr>
        <p:spPr>
          <a:xfrm>
            <a:off x="2682967" y="-77710"/>
            <a:ext cx="10563972"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2000" dirty="0">
                <a:solidFill>
                  <a:schemeClr val="accent1"/>
                </a:solidFill>
                <a:latin typeface="Arial" pitchFamily="34" charset="0"/>
                <a:cs typeface="Arial" pitchFamily="34" charset="0"/>
              </a:rPr>
              <a:t>Trayectorias de cualificación - área de cualificación agropecuaria</a:t>
            </a:r>
          </a:p>
        </p:txBody>
      </p:sp>
      <p:sp>
        <p:nvSpPr>
          <p:cNvPr id="41" name="Rectángulo 40">
            <a:extLst>
              <a:ext uri="{FF2B5EF4-FFF2-40B4-BE49-F238E27FC236}">
                <a16:creationId xmlns:a16="http://schemas.microsoft.com/office/drawing/2014/main" id="{C38DB7DA-EDE7-4E7F-9819-311DA6F62276}"/>
              </a:ext>
            </a:extLst>
          </p:cNvPr>
          <p:cNvSpPr/>
          <p:nvPr/>
        </p:nvSpPr>
        <p:spPr>
          <a:xfrm>
            <a:off x="610785" y="5299042"/>
            <a:ext cx="7823708" cy="1181397"/>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CO" dirty="0"/>
          </a:p>
        </p:txBody>
      </p:sp>
      <p:sp>
        <p:nvSpPr>
          <p:cNvPr id="42" name="Rectángulo 41">
            <a:extLst>
              <a:ext uri="{FF2B5EF4-FFF2-40B4-BE49-F238E27FC236}">
                <a16:creationId xmlns:a16="http://schemas.microsoft.com/office/drawing/2014/main" id="{C3848C4D-782B-4E88-AFFD-0B1AE1556056}"/>
              </a:ext>
            </a:extLst>
          </p:cNvPr>
          <p:cNvSpPr/>
          <p:nvPr/>
        </p:nvSpPr>
        <p:spPr>
          <a:xfrm>
            <a:off x="607949" y="6559309"/>
            <a:ext cx="1151277"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1100" b="1" dirty="0">
                <a:solidFill>
                  <a:schemeClr val="accent1"/>
                </a:solidFill>
                <a:latin typeface="Arial" pitchFamily="34" charset="0"/>
                <a:cs typeface="Arial" pitchFamily="34" charset="0"/>
              </a:rPr>
              <a:t>Convenciones</a:t>
            </a:r>
            <a:endParaRPr lang="es-CO" b="1" dirty="0"/>
          </a:p>
        </p:txBody>
      </p:sp>
      <p:sp>
        <p:nvSpPr>
          <p:cNvPr id="43" name="Rectángulo 42">
            <a:extLst>
              <a:ext uri="{FF2B5EF4-FFF2-40B4-BE49-F238E27FC236}">
                <a16:creationId xmlns:a16="http://schemas.microsoft.com/office/drawing/2014/main" id="{F7ACC56F-E868-4EF3-9C9E-7814E9014817}"/>
              </a:ext>
            </a:extLst>
          </p:cNvPr>
          <p:cNvSpPr/>
          <p:nvPr/>
        </p:nvSpPr>
        <p:spPr>
          <a:xfrm>
            <a:off x="4524019" y="1686815"/>
            <a:ext cx="1672297" cy="450272"/>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Asistencia veterinaria. (TL)</a:t>
            </a:r>
          </a:p>
        </p:txBody>
      </p:sp>
      <p:sp>
        <p:nvSpPr>
          <p:cNvPr id="44" name="Rectángulo 43">
            <a:extLst>
              <a:ext uri="{FF2B5EF4-FFF2-40B4-BE49-F238E27FC236}">
                <a16:creationId xmlns:a16="http://schemas.microsoft.com/office/drawing/2014/main" id="{D3670368-E8CE-4AE0-8F8A-C68AACCBA142}"/>
              </a:ext>
            </a:extLst>
          </p:cNvPr>
          <p:cNvSpPr/>
          <p:nvPr/>
        </p:nvSpPr>
        <p:spPr>
          <a:xfrm>
            <a:off x="8968698" y="5848481"/>
            <a:ext cx="2729129" cy="106182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900" b="1" dirty="0">
                <a:solidFill>
                  <a:schemeClr val="accent1"/>
                </a:solidFill>
                <a:latin typeface="Arial" pitchFamily="34" charset="0"/>
                <a:cs typeface="Arial" pitchFamily="34" charset="0"/>
              </a:rPr>
              <a:t>TL: 	Técnico Laboral</a:t>
            </a:r>
          </a:p>
          <a:p>
            <a:r>
              <a:rPr lang="es-CO" sz="900" b="1" dirty="0">
                <a:solidFill>
                  <a:schemeClr val="accent1"/>
                </a:solidFill>
                <a:latin typeface="Arial" pitchFamily="34" charset="0"/>
                <a:cs typeface="Arial" pitchFamily="34" charset="0"/>
              </a:rPr>
              <a:t>TP:         Técnico Profesional</a:t>
            </a:r>
          </a:p>
          <a:p>
            <a:r>
              <a:rPr lang="es-CO" sz="900" b="1" dirty="0">
                <a:solidFill>
                  <a:schemeClr val="accent1"/>
                </a:solidFill>
                <a:latin typeface="Arial" pitchFamily="34" charset="0"/>
                <a:cs typeface="Arial" pitchFamily="34" charset="0"/>
              </a:rPr>
              <a:t>TG:	Tecnólogo</a:t>
            </a:r>
          </a:p>
          <a:p>
            <a:r>
              <a:rPr lang="es-CO" sz="900" b="1" dirty="0">
                <a:solidFill>
                  <a:schemeClr val="accent1"/>
                </a:solidFill>
                <a:latin typeface="Arial" pitchFamily="34" charset="0"/>
                <a:cs typeface="Arial" pitchFamily="34" charset="0"/>
              </a:rPr>
              <a:t>ET: 	Especialización tocológica</a:t>
            </a:r>
          </a:p>
          <a:p>
            <a:r>
              <a:rPr lang="es-CO" sz="900" b="1" dirty="0">
                <a:solidFill>
                  <a:schemeClr val="accent1"/>
                </a:solidFill>
                <a:latin typeface="Arial" pitchFamily="34" charset="0"/>
                <a:cs typeface="Arial" pitchFamily="34" charset="0"/>
              </a:rPr>
              <a:t>PU:        Profesional Universitario</a:t>
            </a:r>
          </a:p>
          <a:p>
            <a:r>
              <a:rPr lang="es-CO" sz="900" b="1" dirty="0">
                <a:solidFill>
                  <a:schemeClr val="accent1"/>
                </a:solidFill>
                <a:latin typeface="Arial" pitchFamily="34" charset="0"/>
                <a:cs typeface="Arial" pitchFamily="34" charset="0"/>
              </a:rPr>
              <a:t>EU: 	Especialización Universitaria</a:t>
            </a:r>
          </a:p>
          <a:p>
            <a:r>
              <a:rPr lang="es-CO" sz="900" dirty="0">
                <a:solidFill>
                  <a:schemeClr val="accent1"/>
                </a:solidFill>
                <a:latin typeface="Arial" pitchFamily="34" charset="0"/>
                <a:cs typeface="Arial" pitchFamily="34" charset="0"/>
              </a:rPr>
              <a:t>MA:        Maestría</a:t>
            </a:r>
          </a:p>
        </p:txBody>
      </p:sp>
      <p:sp>
        <p:nvSpPr>
          <p:cNvPr id="45" name="Rectángulo 44">
            <a:extLst>
              <a:ext uri="{FF2B5EF4-FFF2-40B4-BE49-F238E27FC236}">
                <a16:creationId xmlns:a16="http://schemas.microsoft.com/office/drawing/2014/main" id="{A41CF945-A06B-4553-8730-430D23DA5FBF}"/>
              </a:ext>
            </a:extLst>
          </p:cNvPr>
          <p:cNvSpPr/>
          <p:nvPr/>
        </p:nvSpPr>
        <p:spPr>
          <a:xfrm>
            <a:off x="10590915" y="854751"/>
            <a:ext cx="1296921" cy="450272"/>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Ciencias Agrícolas  (MA)</a:t>
            </a:r>
          </a:p>
        </p:txBody>
      </p:sp>
      <p:sp>
        <p:nvSpPr>
          <p:cNvPr id="46" name="Rectángulo 45">
            <a:extLst>
              <a:ext uri="{FF2B5EF4-FFF2-40B4-BE49-F238E27FC236}">
                <a16:creationId xmlns:a16="http://schemas.microsoft.com/office/drawing/2014/main" id="{AFEA8744-1D16-4ECD-9005-AF7A9492A9C2}"/>
              </a:ext>
            </a:extLst>
          </p:cNvPr>
          <p:cNvSpPr/>
          <p:nvPr/>
        </p:nvSpPr>
        <p:spPr>
          <a:xfrm>
            <a:off x="8635554" y="1689619"/>
            <a:ext cx="1660949" cy="446909"/>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Veterinaria (PU)</a:t>
            </a:r>
          </a:p>
        </p:txBody>
      </p:sp>
      <p:sp>
        <p:nvSpPr>
          <p:cNvPr id="47" name="Rectángulo 46">
            <a:extLst>
              <a:ext uri="{FF2B5EF4-FFF2-40B4-BE49-F238E27FC236}">
                <a16:creationId xmlns:a16="http://schemas.microsoft.com/office/drawing/2014/main" id="{0E20A3F9-BE79-4A50-AD8E-6B23CA91A661}"/>
              </a:ext>
            </a:extLst>
          </p:cNvPr>
          <p:cNvSpPr/>
          <p:nvPr/>
        </p:nvSpPr>
        <p:spPr>
          <a:xfrm>
            <a:off x="8649538" y="2244705"/>
            <a:ext cx="1656342" cy="450272"/>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Gestión de la producción pecuaria (PU)</a:t>
            </a:r>
          </a:p>
        </p:txBody>
      </p:sp>
      <p:sp>
        <p:nvSpPr>
          <p:cNvPr id="48" name="Rectángulo 47">
            <a:extLst>
              <a:ext uri="{FF2B5EF4-FFF2-40B4-BE49-F238E27FC236}">
                <a16:creationId xmlns:a16="http://schemas.microsoft.com/office/drawing/2014/main" id="{00244202-B19D-42BE-8E8B-78B58832E37D}"/>
              </a:ext>
            </a:extLst>
          </p:cNvPr>
          <p:cNvSpPr/>
          <p:nvPr/>
        </p:nvSpPr>
        <p:spPr>
          <a:xfrm>
            <a:off x="8660663" y="2849407"/>
            <a:ext cx="1648691" cy="44328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solidFill>
                  <a:schemeClr val="bg1"/>
                </a:solidFill>
              </a:rPr>
              <a:t>Genética y mejoramiento animal  (EU)</a:t>
            </a:r>
          </a:p>
        </p:txBody>
      </p:sp>
      <p:sp>
        <p:nvSpPr>
          <p:cNvPr id="49" name="Rectángulo 48">
            <a:extLst>
              <a:ext uri="{FF2B5EF4-FFF2-40B4-BE49-F238E27FC236}">
                <a16:creationId xmlns:a16="http://schemas.microsoft.com/office/drawing/2014/main" id="{740F6926-4DCA-4332-8679-49CB48B7F843}"/>
              </a:ext>
            </a:extLst>
          </p:cNvPr>
          <p:cNvSpPr/>
          <p:nvPr/>
        </p:nvSpPr>
        <p:spPr>
          <a:xfrm>
            <a:off x="10590915" y="2241710"/>
            <a:ext cx="1296921" cy="455556"/>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Salud y producción pecuaria (MA)</a:t>
            </a:r>
          </a:p>
        </p:txBody>
      </p:sp>
      <p:sp>
        <p:nvSpPr>
          <p:cNvPr id="50" name="Rectángulo 49">
            <a:extLst>
              <a:ext uri="{FF2B5EF4-FFF2-40B4-BE49-F238E27FC236}">
                <a16:creationId xmlns:a16="http://schemas.microsoft.com/office/drawing/2014/main" id="{7FBA97E9-336A-4F6C-85AE-8E128288F921}"/>
              </a:ext>
            </a:extLst>
          </p:cNvPr>
          <p:cNvSpPr/>
          <p:nvPr/>
        </p:nvSpPr>
        <p:spPr>
          <a:xfrm>
            <a:off x="8659326" y="3370205"/>
            <a:ext cx="1637178" cy="46783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Gestión de proyectos forestales (PU)</a:t>
            </a:r>
          </a:p>
        </p:txBody>
      </p:sp>
      <p:sp>
        <p:nvSpPr>
          <p:cNvPr id="51" name="Rectángulo 50">
            <a:extLst>
              <a:ext uri="{FF2B5EF4-FFF2-40B4-BE49-F238E27FC236}">
                <a16:creationId xmlns:a16="http://schemas.microsoft.com/office/drawing/2014/main" id="{1FA96F3B-8E12-4B77-A2C9-B180222C51F1}"/>
              </a:ext>
            </a:extLst>
          </p:cNvPr>
          <p:cNvSpPr/>
          <p:nvPr/>
        </p:nvSpPr>
        <p:spPr>
          <a:xfrm>
            <a:off x="10569652" y="3380409"/>
            <a:ext cx="1318179" cy="445914"/>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Agroforestería (MA)</a:t>
            </a:r>
          </a:p>
        </p:txBody>
      </p:sp>
      <p:sp>
        <p:nvSpPr>
          <p:cNvPr id="52" name="Rectángulo 51">
            <a:extLst>
              <a:ext uri="{FF2B5EF4-FFF2-40B4-BE49-F238E27FC236}">
                <a16:creationId xmlns:a16="http://schemas.microsoft.com/office/drawing/2014/main" id="{639B1820-130C-4442-B14B-E884A99CFD33}"/>
              </a:ext>
            </a:extLst>
          </p:cNvPr>
          <p:cNvSpPr/>
          <p:nvPr/>
        </p:nvSpPr>
        <p:spPr>
          <a:xfrm>
            <a:off x="8648322" y="1168462"/>
            <a:ext cx="1648691" cy="439246"/>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Agroecología (EU)</a:t>
            </a:r>
          </a:p>
        </p:txBody>
      </p:sp>
      <p:sp>
        <p:nvSpPr>
          <p:cNvPr id="53" name="Rectángulo 52">
            <a:extLst>
              <a:ext uri="{FF2B5EF4-FFF2-40B4-BE49-F238E27FC236}">
                <a16:creationId xmlns:a16="http://schemas.microsoft.com/office/drawing/2014/main" id="{855E58BB-E05C-41F2-BA65-BF4923F99D53}"/>
              </a:ext>
            </a:extLst>
          </p:cNvPr>
          <p:cNvSpPr/>
          <p:nvPr/>
        </p:nvSpPr>
        <p:spPr>
          <a:xfrm>
            <a:off x="716536" y="3976241"/>
            <a:ext cx="1445507" cy="45027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Apoyo en labores de producción agrícola y forestal (TL)</a:t>
            </a:r>
          </a:p>
        </p:txBody>
      </p:sp>
      <p:sp>
        <p:nvSpPr>
          <p:cNvPr id="54" name="Rectángulo 53">
            <a:extLst>
              <a:ext uri="{FF2B5EF4-FFF2-40B4-BE49-F238E27FC236}">
                <a16:creationId xmlns:a16="http://schemas.microsoft.com/office/drawing/2014/main" id="{7A8EA9A7-554C-4A8B-8FE5-00AD5FCF0E98}"/>
              </a:ext>
            </a:extLst>
          </p:cNvPr>
          <p:cNvSpPr/>
          <p:nvPr/>
        </p:nvSpPr>
        <p:spPr>
          <a:xfrm>
            <a:off x="10590915" y="3967434"/>
            <a:ext cx="1296922" cy="450272"/>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Dirección agropecuaria (MA)</a:t>
            </a:r>
          </a:p>
        </p:txBody>
      </p:sp>
      <p:cxnSp>
        <p:nvCxnSpPr>
          <p:cNvPr id="55" name="Conector: angular 54">
            <a:extLst>
              <a:ext uri="{FF2B5EF4-FFF2-40B4-BE49-F238E27FC236}">
                <a16:creationId xmlns:a16="http://schemas.microsoft.com/office/drawing/2014/main" id="{0C47B497-0C0C-44C9-9497-3A04C6FC483D}"/>
              </a:ext>
            </a:extLst>
          </p:cNvPr>
          <p:cNvCxnSpPr>
            <a:cxnSpLocks/>
            <a:stCxn id="43" idx="3"/>
            <a:endCxn id="46" idx="1"/>
          </p:cNvCxnSpPr>
          <p:nvPr/>
        </p:nvCxnSpPr>
        <p:spPr>
          <a:xfrm>
            <a:off x="6196316" y="1911951"/>
            <a:ext cx="2439238" cy="1123"/>
          </a:xfrm>
          <a:prstGeom prst="bentConnector3">
            <a:avLst>
              <a:gd name="adj1" fmla="val 50000"/>
            </a:avLst>
          </a:prstGeom>
          <a:ln>
            <a:solidFill>
              <a:schemeClr val="accent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56" name="Conector recto de flecha 55">
            <a:extLst>
              <a:ext uri="{FF2B5EF4-FFF2-40B4-BE49-F238E27FC236}">
                <a16:creationId xmlns:a16="http://schemas.microsoft.com/office/drawing/2014/main" id="{8C9B686C-746C-4A4B-9B22-DBA7A916406A}"/>
              </a:ext>
            </a:extLst>
          </p:cNvPr>
          <p:cNvCxnSpPr>
            <a:cxnSpLocks/>
          </p:cNvCxnSpPr>
          <p:nvPr/>
        </p:nvCxnSpPr>
        <p:spPr>
          <a:xfrm flipV="1">
            <a:off x="8267802" y="2348475"/>
            <a:ext cx="379543" cy="1186"/>
          </a:xfrm>
          <a:prstGeom prst="straightConnector1">
            <a:avLst/>
          </a:prstGeom>
          <a:ln>
            <a:solidFill>
              <a:schemeClr val="accent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57" name="Conector: angular 56">
            <a:extLst>
              <a:ext uri="{FF2B5EF4-FFF2-40B4-BE49-F238E27FC236}">
                <a16:creationId xmlns:a16="http://schemas.microsoft.com/office/drawing/2014/main" id="{0CE94A63-738D-4E06-9F42-6B58E4E596CD}"/>
              </a:ext>
            </a:extLst>
          </p:cNvPr>
          <p:cNvCxnSpPr>
            <a:cxnSpLocks/>
            <a:endCxn id="49" idx="0"/>
          </p:cNvCxnSpPr>
          <p:nvPr/>
        </p:nvCxnSpPr>
        <p:spPr>
          <a:xfrm>
            <a:off x="10296503" y="1784483"/>
            <a:ext cx="942873" cy="457227"/>
          </a:xfrm>
          <a:prstGeom prst="bentConnector2">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8" name="Conector recto de flecha 57">
            <a:extLst>
              <a:ext uri="{FF2B5EF4-FFF2-40B4-BE49-F238E27FC236}">
                <a16:creationId xmlns:a16="http://schemas.microsoft.com/office/drawing/2014/main" id="{B679772E-48A3-476B-98BC-6016C6495186}"/>
              </a:ext>
            </a:extLst>
          </p:cNvPr>
          <p:cNvCxnSpPr>
            <a:cxnSpLocks/>
          </p:cNvCxnSpPr>
          <p:nvPr/>
        </p:nvCxnSpPr>
        <p:spPr>
          <a:xfrm flipV="1">
            <a:off x="10305880" y="2369470"/>
            <a:ext cx="285035" cy="35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9" name="Conector recto 58">
            <a:extLst>
              <a:ext uri="{FF2B5EF4-FFF2-40B4-BE49-F238E27FC236}">
                <a16:creationId xmlns:a16="http://schemas.microsoft.com/office/drawing/2014/main" id="{38FDF930-D6DD-4C6F-9BDD-5AF5682D4855}"/>
              </a:ext>
            </a:extLst>
          </p:cNvPr>
          <p:cNvCxnSpPr>
            <a:cxnSpLocks/>
            <a:stCxn id="46" idx="3"/>
            <a:endCxn id="46" idx="3"/>
          </p:cNvCxnSpPr>
          <p:nvPr/>
        </p:nvCxnSpPr>
        <p:spPr>
          <a:xfrm>
            <a:off x="10296503" y="19130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19EC301A-CB18-48F8-B7A6-AC3A48A670AA}"/>
              </a:ext>
            </a:extLst>
          </p:cNvPr>
          <p:cNvCxnSpPr>
            <a:cxnSpLocks/>
          </p:cNvCxnSpPr>
          <p:nvPr/>
        </p:nvCxnSpPr>
        <p:spPr>
          <a:xfrm flipV="1">
            <a:off x="6177538" y="3634560"/>
            <a:ext cx="346837" cy="1187"/>
          </a:xfrm>
          <a:prstGeom prst="straightConnector1">
            <a:avLst/>
          </a:prstGeom>
          <a:ln>
            <a:solidFill>
              <a:srgbClr val="E43866"/>
            </a:solidFill>
            <a:tailEnd type="triangle"/>
          </a:ln>
        </p:spPr>
        <p:style>
          <a:lnRef idx="2">
            <a:schemeClr val="accent2"/>
          </a:lnRef>
          <a:fillRef idx="0">
            <a:schemeClr val="accent2"/>
          </a:fillRef>
          <a:effectRef idx="1">
            <a:schemeClr val="accent2"/>
          </a:effectRef>
          <a:fontRef idx="minor">
            <a:schemeClr val="tx1"/>
          </a:fontRef>
        </p:style>
      </p:cxnSp>
      <p:cxnSp>
        <p:nvCxnSpPr>
          <p:cNvPr id="61" name="Conector recto de flecha 60">
            <a:extLst>
              <a:ext uri="{FF2B5EF4-FFF2-40B4-BE49-F238E27FC236}">
                <a16:creationId xmlns:a16="http://schemas.microsoft.com/office/drawing/2014/main" id="{5CEE2A3F-C91F-4355-9B8B-41A08231D64F}"/>
              </a:ext>
            </a:extLst>
          </p:cNvPr>
          <p:cNvCxnSpPr>
            <a:cxnSpLocks/>
            <a:stCxn id="17" idx="3"/>
            <a:endCxn id="50" idx="1"/>
          </p:cNvCxnSpPr>
          <p:nvPr/>
        </p:nvCxnSpPr>
        <p:spPr>
          <a:xfrm>
            <a:off x="8270115" y="3601868"/>
            <a:ext cx="389211" cy="2253"/>
          </a:xfrm>
          <a:prstGeom prst="straightConnector1">
            <a:avLst/>
          </a:prstGeom>
          <a:ln>
            <a:solidFill>
              <a:srgbClr val="E43866"/>
            </a:solidFill>
            <a:tailEnd type="triangle"/>
          </a:ln>
        </p:spPr>
        <p:style>
          <a:lnRef idx="2">
            <a:schemeClr val="accent2"/>
          </a:lnRef>
          <a:fillRef idx="0">
            <a:schemeClr val="accent2"/>
          </a:fillRef>
          <a:effectRef idx="1">
            <a:schemeClr val="accent2"/>
          </a:effectRef>
          <a:fontRef idx="minor">
            <a:schemeClr val="tx1"/>
          </a:fontRef>
        </p:style>
      </p:cxnSp>
      <p:cxnSp>
        <p:nvCxnSpPr>
          <p:cNvPr id="62" name="Conector recto de flecha 61">
            <a:extLst>
              <a:ext uri="{FF2B5EF4-FFF2-40B4-BE49-F238E27FC236}">
                <a16:creationId xmlns:a16="http://schemas.microsoft.com/office/drawing/2014/main" id="{21CA5E59-A969-4B70-8CC1-99A3AA5E6C1B}"/>
              </a:ext>
            </a:extLst>
          </p:cNvPr>
          <p:cNvCxnSpPr>
            <a:cxnSpLocks/>
            <a:stCxn id="50" idx="3"/>
            <a:endCxn id="51" idx="1"/>
          </p:cNvCxnSpPr>
          <p:nvPr/>
        </p:nvCxnSpPr>
        <p:spPr>
          <a:xfrm flipV="1">
            <a:off x="10296504" y="3603366"/>
            <a:ext cx="273148" cy="755"/>
          </a:xfrm>
          <a:prstGeom prst="straightConnector1">
            <a:avLst/>
          </a:prstGeom>
          <a:ln>
            <a:solidFill>
              <a:srgbClr val="E43866"/>
            </a:solidFill>
            <a:tailEnd type="triangle"/>
          </a:ln>
        </p:spPr>
        <p:style>
          <a:lnRef idx="2">
            <a:schemeClr val="accent2"/>
          </a:lnRef>
          <a:fillRef idx="0">
            <a:schemeClr val="accent2"/>
          </a:fillRef>
          <a:effectRef idx="1">
            <a:schemeClr val="accent2"/>
          </a:effectRef>
          <a:fontRef idx="minor">
            <a:schemeClr val="tx1"/>
          </a:fontRef>
        </p:style>
      </p:cxnSp>
      <p:sp>
        <p:nvSpPr>
          <p:cNvPr id="63" name="Rectángulo 62">
            <a:extLst>
              <a:ext uri="{FF2B5EF4-FFF2-40B4-BE49-F238E27FC236}">
                <a16:creationId xmlns:a16="http://schemas.microsoft.com/office/drawing/2014/main" id="{B3A20D49-ED04-4634-ACC9-392EBDD958A2}"/>
              </a:ext>
            </a:extLst>
          </p:cNvPr>
          <p:cNvSpPr/>
          <p:nvPr/>
        </p:nvSpPr>
        <p:spPr>
          <a:xfrm>
            <a:off x="700040" y="5955913"/>
            <a:ext cx="1465893" cy="450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00" dirty="0"/>
              <a:t>Patrón de pesca artesanal (TL)</a:t>
            </a:r>
          </a:p>
        </p:txBody>
      </p:sp>
      <p:sp>
        <p:nvSpPr>
          <p:cNvPr id="64" name="Rectángulo 63">
            <a:extLst>
              <a:ext uri="{FF2B5EF4-FFF2-40B4-BE49-F238E27FC236}">
                <a16:creationId xmlns:a16="http://schemas.microsoft.com/office/drawing/2014/main" id="{28B1BA14-B757-4706-9927-43D1731DB309}"/>
              </a:ext>
            </a:extLst>
          </p:cNvPr>
          <p:cNvSpPr/>
          <p:nvPr/>
        </p:nvSpPr>
        <p:spPr>
          <a:xfrm>
            <a:off x="2526151" y="5968155"/>
            <a:ext cx="1448884" cy="450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00" dirty="0"/>
              <a:t>Patrón de pesca (TL)</a:t>
            </a:r>
          </a:p>
        </p:txBody>
      </p:sp>
      <p:sp>
        <p:nvSpPr>
          <p:cNvPr id="65" name="Rectángulo 64">
            <a:extLst>
              <a:ext uri="{FF2B5EF4-FFF2-40B4-BE49-F238E27FC236}">
                <a16:creationId xmlns:a16="http://schemas.microsoft.com/office/drawing/2014/main" id="{E974A760-8E98-460C-83FD-CDA4001C6B63}"/>
              </a:ext>
            </a:extLst>
          </p:cNvPr>
          <p:cNvSpPr/>
          <p:nvPr/>
        </p:nvSpPr>
        <p:spPr>
          <a:xfrm>
            <a:off x="4524018" y="5951741"/>
            <a:ext cx="1646431" cy="450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00" dirty="0"/>
              <a:t>Oficial de pesca (TL)</a:t>
            </a:r>
          </a:p>
        </p:txBody>
      </p:sp>
      <p:sp>
        <p:nvSpPr>
          <p:cNvPr id="66" name="Rectángulo 65">
            <a:extLst>
              <a:ext uri="{FF2B5EF4-FFF2-40B4-BE49-F238E27FC236}">
                <a16:creationId xmlns:a16="http://schemas.microsoft.com/office/drawing/2014/main" id="{257DAB91-9564-4F9B-9E22-6F8DAE1415A1}"/>
              </a:ext>
            </a:extLst>
          </p:cNvPr>
          <p:cNvSpPr/>
          <p:nvPr/>
        </p:nvSpPr>
        <p:spPr>
          <a:xfrm>
            <a:off x="6517287" y="5372615"/>
            <a:ext cx="1758366" cy="450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00" dirty="0"/>
              <a:t>Oficial de pesca de altura (TG)</a:t>
            </a:r>
          </a:p>
        </p:txBody>
      </p:sp>
      <p:sp>
        <p:nvSpPr>
          <p:cNvPr id="67" name="Rectángulo 66">
            <a:extLst>
              <a:ext uri="{FF2B5EF4-FFF2-40B4-BE49-F238E27FC236}">
                <a16:creationId xmlns:a16="http://schemas.microsoft.com/office/drawing/2014/main" id="{D9BF2362-9C3A-4648-887C-E22888E8B142}"/>
              </a:ext>
            </a:extLst>
          </p:cNvPr>
          <p:cNvSpPr/>
          <p:nvPr/>
        </p:nvSpPr>
        <p:spPr>
          <a:xfrm>
            <a:off x="6514941" y="5961115"/>
            <a:ext cx="1758366" cy="450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00" dirty="0"/>
              <a:t>Capitán de pesca de altura (ET)</a:t>
            </a:r>
          </a:p>
        </p:txBody>
      </p:sp>
      <p:sp>
        <p:nvSpPr>
          <p:cNvPr id="68" name="Rectángulo 67">
            <a:extLst>
              <a:ext uri="{FF2B5EF4-FFF2-40B4-BE49-F238E27FC236}">
                <a16:creationId xmlns:a16="http://schemas.microsoft.com/office/drawing/2014/main" id="{4B5C3AC9-A881-4426-B5F1-578E6E43732B}"/>
              </a:ext>
            </a:extLst>
          </p:cNvPr>
          <p:cNvSpPr/>
          <p:nvPr/>
        </p:nvSpPr>
        <p:spPr>
          <a:xfrm>
            <a:off x="4535738" y="4739575"/>
            <a:ext cx="1646431" cy="450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00" dirty="0"/>
              <a:t>Actividades de gestión de la acuicultura (TL)</a:t>
            </a:r>
          </a:p>
        </p:txBody>
      </p:sp>
      <p:sp>
        <p:nvSpPr>
          <p:cNvPr id="69" name="Rectángulo 68">
            <a:extLst>
              <a:ext uri="{FF2B5EF4-FFF2-40B4-BE49-F238E27FC236}">
                <a16:creationId xmlns:a16="http://schemas.microsoft.com/office/drawing/2014/main" id="{03F8FA0C-1A78-4D3F-AF06-A950314C7582}"/>
              </a:ext>
            </a:extLst>
          </p:cNvPr>
          <p:cNvSpPr/>
          <p:nvPr/>
        </p:nvSpPr>
        <p:spPr>
          <a:xfrm>
            <a:off x="8659326" y="4751291"/>
            <a:ext cx="1637177" cy="450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00" dirty="0"/>
              <a:t>Gestión de la producción y extracción de especies acuáticas (PU)</a:t>
            </a:r>
          </a:p>
        </p:txBody>
      </p:sp>
      <p:sp>
        <p:nvSpPr>
          <p:cNvPr id="70" name="Rectángulo 69">
            <a:extLst>
              <a:ext uri="{FF2B5EF4-FFF2-40B4-BE49-F238E27FC236}">
                <a16:creationId xmlns:a16="http://schemas.microsoft.com/office/drawing/2014/main" id="{586D7AD4-0F66-43B5-9651-80B0E624B4D2}"/>
              </a:ext>
            </a:extLst>
          </p:cNvPr>
          <p:cNvSpPr/>
          <p:nvPr/>
        </p:nvSpPr>
        <p:spPr>
          <a:xfrm>
            <a:off x="10569652" y="4763013"/>
            <a:ext cx="1318186" cy="450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00" dirty="0"/>
              <a:t>Investigación en acuicultura y pesca (MA)</a:t>
            </a:r>
          </a:p>
        </p:txBody>
      </p:sp>
      <p:cxnSp>
        <p:nvCxnSpPr>
          <p:cNvPr id="71" name="Conector: angular 70">
            <a:extLst>
              <a:ext uri="{FF2B5EF4-FFF2-40B4-BE49-F238E27FC236}">
                <a16:creationId xmlns:a16="http://schemas.microsoft.com/office/drawing/2014/main" id="{34A10D2F-72DC-46D7-B68C-F0A0886A27CE}"/>
              </a:ext>
            </a:extLst>
          </p:cNvPr>
          <p:cNvCxnSpPr>
            <a:cxnSpLocks/>
          </p:cNvCxnSpPr>
          <p:nvPr/>
        </p:nvCxnSpPr>
        <p:spPr>
          <a:xfrm flipV="1">
            <a:off x="5919051" y="5611261"/>
            <a:ext cx="582306" cy="526302"/>
          </a:xfrm>
          <a:prstGeom prst="bentConnector3">
            <a:avLst>
              <a:gd name="adj1" fmla="val 62079"/>
            </a:avLst>
          </a:prstGeom>
          <a:ln>
            <a:tailEnd type="triangle"/>
          </a:ln>
        </p:spPr>
        <p:style>
          <a:lnRef idx="2">
            <a:schemeClr val="accent5"/>
          </a:lnRef>
          <a:fillRef idx="0">
            <a:schemeClr val="accent5"/>
          </a:fillRef>
          <a:effectRef idx="1">
            <a:schemeClr val="accent5"/>
          </a:effectRef>
          <a:fontRef idx="minor">
            <a:schemeClr val="tx1"/>
          </a:fontRef>
        </p:style>
      </p:cxnSp>
      <p:sp>
        <p:nvSpPr>
          <p:cNvPr id="72" name="Rectángulo 71">
            <a:extLst>
              <a:ext uri="{FF2B5EF4-FFF2-40B4-BE49-F238E27FC236}">
                <a16:creationId xmlns:a16="http://schemas.microsoft.com/office/drawing/2014/main" id="{487584CA-8501-4B62-B77F-1CCCBFF9D72B}"/>
              </a:ext>
            </a:extLst>
          </p:cNvPr>
          <p:cNvSpPr/>
          <p:nvPr/>
        </p:nvSpPr>
        <p:spPr>
          <a:xfrm>
            <a:off x="8940557" y="5621553"/>
            <a:ext cx="599844"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1100" b="1" dirty="0">
                <a:solidFill>
                  <a:schemeClr val="accent1"/>
                </a:solidFill>
                <a:latin typeface="Arial" pitchFamily="34" charset="0"/>
                <a:cs typeface="Arial" pitchFamily="34" charset="0"/>
              </a:rPr>
              <a:t>Siglas</a:t>
            </a:r>
            <a:endParaRPr lang="es-CO" b="1" dirty="0"/>
          </a:p>
        </p:txBody>
      </p:sp>
      <p:cxnSp>
        <p:nvCxnSpPr>
          <p:cNvPr id="73" name="Conector recto de flecha 72">
            <a:extLst>
              <a:ext uri="{FF2B5EF4-FFF2-40B4-BE49-F238E27FC236}">
                <a16:creationId xmlns:a16="http://schemas.microsoft.com/office/drawing/2014/main" id="{3A072127-C061-4753-A38C-1D4EFDE103DA}"/>
              </a:ext>
            </a:extLst>
          </p:cNvPr>
          <p:cNvCxnSpPr>
            <a:cxnSpLocks/>
          </p:cNvCxnSpPr>
          <p:nvPr/>
        </p:nvCxnSpPr>
        <p:spPr>
          <a:xfrm flipV="1">
            <a:off x="8419062" y="4095586"/>
            <a:ext cx="2185708" cy="2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51BF2938-A42A-483C-AB75-68CCE6C983BC}"/>
              </a:ext>
            </a:extLst>
          </p:cNvPr>
          <p:cNvCxnSpPr>
            <a:endCxn id="48" idx="1"/>
          </p:cNvCxnSpPr>
          <p:nvPr/>
        </p:nvCxnSpPr>
        <p:spPr>
          <a:xfrm>
            <a:off x="8412246" y="3071047"/>
            <a:ext cx="248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A4745A96-4ECE-411A-8681-B8E6B1245CF1}"/>
              </a:ext>
            </a:extLst>
          </p:cNvPr>
          <p:cNvCxnSpPr/>
          <p:nvPr/>
        </p:nvCxnSpPr>
        <p:spPr>
          <a:xfrm>
            <a:off x="8423754" y="3500039"/>
            <a:ext cx="248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4EA77512-1FCE-4641-910B-687D52D42726}"/>
              </a:ext>
            </a:extLst>
          </p:cNvPr>
          <p:cNvCxnSpPr>
            <a:cxnSpLocks/>
          </p:cNvCxnSpPr>
          <p:nvPr/>
        </p:nvCxnSpPr>
        <p:spPr>
          <a:xfrm flipV="1">
            <a:off x="1444213" y="5811620"/>
            <a:ext cx="0" cy="130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EAEFACE4-2F78-4949-B5E7-DB69D3D9C471}"/>
              </a:ext>
            </a:extLst>
          </p:cNvPr>
          <p:cNvCxnSpPr>
            <a:cxnSpLocks/>
          </p:cNvCxnSpPr>
          <p:nvPr/>
        </p:nvCxnSpPr>
        <p:spPr>
          <a:xfrm>
            <a:off x="6231445" y="4971247"/>
            <a:ext cx="2400177" cy="2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ector: angular 77">
            <a:extLst>
              <a:ext uri="{FF2B5EF4-FFF2-40B4-BE49-F238E27FC236}">
                <a16:creationId xmlns:a16="http://schemas.microsoft.com/office/drawing/2014/main" id="{73F25738-91C7-49CD-A8E6-50C27A2F605C}"/>
              </a:ext>
            </a:extLst>
          </p:cNvPr>
          <p:cNvCxnSpPr>
            <a:cxnSpLocks/>
            <a:endCxn id="45" idx="2"/>
          </p:cNvCxnSpPr>
          <p:nvPr/>
        </p:nvCxnSpPr>
        <p:spPr>
          <a:xfrm flipV="1">
            <a:off x="10297013" y="1305023"/>
            <a:ext cx="942363" cy="180048"/>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9" name="Conector: angular 78">
            <a:extLst>
              <a:ext uri="{FF2B5EF4-FFF2-40B4-BE49-F238E27FC236}">
                <a16:creationId xmlns:a16="http://schemas.microsoft.com/office/drawing/2014/main" id="{2E3057EB-663E-48F4-B523-364B9FB2AB4B}"/>
              </a:ext>
            </a:extLst>
          </p:cNvPr>
          <p:cNvCxnSpPr>
            <a:cxnSpLocks/>
            <a:stCxn id="46" idx="3"/>
            <a:endCxn id="48" idx="3"/>
          </p:cNvCxnSpPr>
          <p:nvPr/>
        </p:nvCxnSpPr>
        <p:spPr>
          <a:xfrm>
            <a:off x="10296503" y="1913074"/>
            <a:ext cx="12851" cy="1157973"/>
          </a:xfrm>
          <a:prstGeom prst="bentConnector3">
            <a:avLst>
              <a:gd name="adj1" fmla="val 1245467"/>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0" name="Conector: angular 79">
            <a:extLst>
              <a:ext uri="{FF2B5EF4-FFF2-40B4-BE49-F238E27FC236}">
                <a16:creationId xmlns:a16="http://schemas.microsoft.com/office/drawing/2014/main" id="{B97A8537-C0B6-4A05-8D7C-D1052E49545F}"/>
              </a:ext>
            </a:extLst>
          </p:cNvPr>
          <p:cNvCxnSpPr>
            <a:cxnSpLocks/>
            <a:endCxn id="49" idx="2"/>
          </p:cNvCxnSpPr>
          <p:nvPr/>
        </p:nvCxnSpPr>
        <p:spPr>
          <a:xfrm flipV="1">
            <a:off x="10309354" y="2697266"/>
            <a:ext cx="930022" cy="502374"/>
          </a:xfrm>
          <a:prstGeom prst="bentConnector2">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1" name="Conector: angular 80">
            <a:extLst>
              <a:ext uri="{FF2B5EF4-FFF2-40B4-BE49-F238E27FC236}">
                <a16:creationId xmlns:a16="http://schemas.microsoft.com/office/drawing/2014/main" id="{8FDEB0A0-26E2-400E-A045-EA4D17476A85}"/>
              </a:ext>
            </a:extLst>
          </p:cNvPr>
          <p:cNvCxnSpPr>
            <a:cxnSpLocks/>
            <a:stCxn id="47" idx="3"/>
            <a:endCxn id="48" idx="3"/>
          </p:cNvCxnSpPr>
          <p:nvPr/>
        </p:nvCxnSpPr>
        <p:spPr>
          <a:xfrm>
            <a:off x="10305880" y="2469841"/>
            <a:ext cx="3474" cy="601206"/>
          </a:xfrm>
          <a:prstGeom prst="bentConnector3">
            <a:avLst>
              <a:gd name="adj1" fmla="val 434977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2" name="Conector: angular 81">
            <a:extLst>
              <a:ext uri="{FF2B5EF4-FFF2-40B4-BE49-F238E27FC236}">
                <a16:creationId xmlns:a16="http://schemas.microsoft.com/office/drawing/2014/main" id="{6782D807-74C5-4D6F-8A9F-0E656635A252}"/>
              </a:ext>
            </a:extLst>
          </p:cNvPr>
          <p:cNvCxnSpPr>
            <a:cxnSpLocks/>
          </p:cNvCxnSpPr>
          <p:nvPr/>
        </p:nvCxnSpPr>
        <p:spPr>
          <a:xfrm flipV="1">
            <a:off x="10296503" y="4247990"/>
            <a:ext cx="294412" cy="576038"/>
          </a:xfrm>
          <a:prstGeom prst="bentConnector3">
            <a:avLst>
              <a:gd name="adj1" fmla="val 50000"/>
            </a:avLst>
          </a:prstGeom>
          <a:ln>
            <a:tailEnd type="triangle"/>
          </a:ln>
        </p:spPr>
        <p:style>
          <a:lnRef idx="2">
            <a:schemeClr val="accent5"/>
          </a:lnRef>
          <a:fillRef idx="0">
            <a:schemeClr val="accent5"/>
          </a:fillRef>
          <a:effectRef idx="1">
            <a:schemeClr val="accent5"/>
          </a:effectRef>
          <a:fontRef idx="minor">
            <a:schemeClr val="tx1"/>
          </a:fontRef>
        </p:style>
      </p:cxnSp>
      <p:sp>
        <p:nvSpPr>
          <p:cNvPr id="83" name="Rectángulo 82">
            <a:extLst>
              <a:ext uri="{FF2B5EF4-FFF2-40B4-BE49-F238E27FC236}">
                <a16:creationId xmlns:a16="http://schemas.microsoft.com/office/drawing/2014/main" id="{520A3D80-FC21-4E8E-8DBC-6B0D9B9173F4}"/>
              </a:ext>
            </a:extLst>
          </p:cNvPr>
          <p:cNvSpPr/>
          <p:nvPr/>
        </p:nvSpPr>
        <p:spPr>
          <a:xfrm>
            <a:off x="4530654" y="2252856"/>
            <a:ext cx="1678230" cy="457556"/>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050" dirty="0"/>
              <a:t>Producción pecuaria (TL)</a:t>
            </a:r>
          </a:p>
        </p:txBody>
      </p:sp>
    </p:spTree>
    <p:extLst>
      <p:ext uri="{BB962C8B-B14F-4D97-AF65-F5344CB8AC3E}">
        <p14:creationId xmlns:p14="http://schemas.microsoft.com/office/powerpoint/2010/main" val="141922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B378C91-2299-4ED8-9BDD-CFE8A4369FDB}"/>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0" name="CuadroTexto 9">
            <a:extLst>
              <a:ext uri="{FF2B5EF4-FFF2-40B4-BE49-F238E27FC236}">
                <a16:creationId xmlns:a16="http://schemas.microsoft.com/office/drawing/2014/main" id="{DBECE753-1CA3-44EC-B8E6-25E29CD09D9B}"/>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2.</a:t>
            </a:r>
          </a:p>
        </p:txBody>
      </p:sp>
      <p:sp>
        <p:nvSpPr>
          <p:cNvPr id="11" name="CuadroTexto 10">
            <a:extLst>
              <a:ext uri="{FF2B5EF4-FFF2-40B4-BE49-F238E27FC236}">
                <a16:creationId xmlns:a16="http://schemas.microsoft.com/office/drawing/2014/main" id="{63BBF2A7-0AB7-411F-930E-25F4E66A93ED}"/>
              </a:ext>
            </a:extLst>
          </p:cNvPr>
          <p:cNvSpPr txBox="1"/>
          <p:nvPr/>
        </p:nvSpPr>
        <p:spPr>
          <a:xfrm>
            <a:off x="901842" y="121161"/>
            <a:ext cx="5194158" cy="954107"/>
          </a:xfrm>
          <a:prstGeom prst="rect">
            <a:avLst/>
          </a:prstGeom>
          <a:noFill/>
        </p:spPr>
        <p:txBody>
          <a:bodyPr wrap="square" rtlCol="0">
            <a:spAutoFit/>
          </a:bodyPr>
          <a:lstStyle/>
          <a:p>
            <a:r>
              <a:rPr lang="es-CO" sz="2800" b="1" dirty="0">
                <a:solidFill>
                  <a:srgbClr val="3F65AA"/>
                </a:solidFill>
                <a:latin typeface="Arial" panose="020B0604020202020204" pitchFamily="34" charset="0"/>
                <a:cs typeface="Arial" panose="020B0604020202020204" pitchFamily="34" charset="0"/>
              </a:rPr>
              <a:t>Fomento de oferta educativa </a:t>
            </a:r>
            <a:r>
              <a:rPr lang="es-CO" sz="2800" dirty="0">
                <a:solidFill>
                  <a:srgbClr val="3F65AA"/>
                </a:solidFill>
                <a:latin typeface="Arial" panose="020B0604020202020204" pitchFamily="34" charset="0"/>
                <a:cs typeface="Arial" panose="020B0604020202020204" pitchFamily="34" charset="0"/>
              </a:rPr>
              <a:t>basada en cualificaciones</a:t>
            </a:r>
            <a:endParaRPr lang="es-CO" sz="1600" dirty="0">
              <a:solidFill>
                <a:srgbClr val="3F65AA"/>
              </a:solidFill>
              <a:latin typeface="Arial" panose="020B0604020202020204" pitchFamily="34" charset="0"/>
              <a:cs typeface="Arial" panose="020B0604020202020204" pitchFamily="34" charset="0"/>
            </a:endParaRPr>
          </a:p>
        </p:txBody>
      </p:sp>
      <p:sp>
        <p:nvSpPr>
          <p:cNvPr id="12" name="Rectangle 392">
            <a:extLst>
              <a:ext uri="{FF2B5EF4-FFF2-40B4-BE49-F238E27FC236}">
                <a16:creationId xmlns:a16="http://schemas.microsoft.com/office/drawing/2014/main" id="{045B2FC2-458A-4A69-B37C-08386D87786B}"/>
              </a:ext>
            </a:extLst>
          </p:cNvPr>
          <p:cNvSpPr/>
          <p:nvPr/>
        </p:nvSpPr>
        <p:spPr>
          <a:xfrm>
            <a:off x="249828" y="1156515"/>
            <a:ext cx="3005604" cy="758285"/>
          </a:xfrm>
          <a:prstGeom prst="rect">
            <a:avLst/>
          </a:prstGeom>
          <a:gradFill>
            <a:gsLst>
              <a:gs pos="0">
                <a:schemeClr val="accent6">
                  <a:lumMod val="40000"/>
                  <a:lumOff val="60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3175">
                  <a:noFill/>
                </a:ln>
                <a:solidFill>
                  <a:schemeClr val="tx1"/>
                </a:solidFill>
                <a:latin typeface="Arial" panose="020B0604020202020204" pitchFamily="34" charset="0"/>
                <a:cs typeface="Arial" panose="020B0604020202020204" pitchFamily="34" charset="0"/>
              </a:rPr>
              <a:t>2019 -  5 programas diseñados basados en las cualificaciones de los </a:t>
            </a:r>
            <a:r>
              <a:rPr lang="en-US" sz="1400" b="1" dirty="0" err="1">
                <a:ln w="3175">
                  <a:noFill/>
                </a:ln>
                <a:solidFill>
                  <a:schemeClr val="tx1"/>
                </a:solidFill>
                <a:latin typeface="Arial" panose="020B0604020202020204" pitchFamily="34" charset="0"/>
                <a:cs typeface="Arial" panose="020B0604020202020204" pitchFamily="34" charset="0"/>
              </a:rPr>
              <a:t>catálogos</a:t>
            </a:r>
            <a:endParaRPr lang="en-US" sz="1400" b="1" dirty="0">
              <a:ln w="3175">
                <a:noFill/>
              </a:ln>
              <a:solidFill>
                <a:schemeClr val="tx1"/>
              </a:solidFill>
              <a:latin typeface="Arial" panose="020B0604020202020204" pitchFamily="34" charset="0"/>
              <a:cs typeface="Arial" panose="020B0604020202020204" pitchFamily="34" charset="0"/>
            </a:endParaRPr>
          </a:p>
        </p:txBody>
      </p:sp>
      <p:graphicFrame>
        <p:nvGraphicFramePr>
          <p:cNvPr id="16" name="Tabla 15">
            <a:extLst>
              <a:ext uri="{FF2B5EF4-FFF2-40B4-BE49-F238E27FC236}">
                <a16:creationId xmlns:a16="http://schemas.microsoft.com/office/drawing/2014/main" id="{F2304016-11F1-469B-AF70-0E63A7AD009A}"/>
              </a:ext>
            </a:extLst>
          </p:cNvPr>
          <p:cNvGraphicFramePr>
            <a:graphicFrameLocks noGrp="1"/>
          </p:cNvGraphicFramePr>
          <p:nvPr>
            <p:extLst>
              <p:ext uri="{D42A27DB-BD31-4B8C-83A1-F6EECF244321}">
                <p14:modId xmlns:p14="http://schemas.microsoft.com/office/powerpoint/2010/main" val="3230968281"/>
              </p:ext>
            </p:extLst>
          </p:nvPr>
        </p:nvGraphicFramePr>
        <p:xfrm>
          <a:off x="6515795" y="964894"/>
          <a:ext cx="5500478" cy="1267392"/>
        </p:xfrm>
        <a:graphic>
          <a:graphicData uri="http://schemas.openxmlformats.org/drawingml/2006/table">
            <a:tbl>
              <a:tblPr>
                <a:tableStyleId>{E8B1032C-EA38-4F05-BA0D-38AFFFC7BED3}</a:tableStyleId>
              </a:tblPr>
              <a:tblGrid>
                <a:gridCol w="1606062">
                  <a:extLst>
                    <a:ext uri="{9D8B030D-6E8A-4147-A177-3AD203B41FA5}">
                      <a16:colId xmlns:a16="http://schemas.microsoft.com/office/drawing/2014/main" val="106225461"/>
                    </a:ext>
                  </a:extLst>
                </a:gridCol>
                <a:gridCol w="3894416">
                  <a:extLst>
                    <a:ext uri="{9D8B030D-6E8A-4147-A177-3AD203B41FA5}">
                      <a16:colId xmlns:a16="http://schemas.microsoft.com/office/drawing/2014/main" val="2279419473"/>
                    </a:ext>
                  </a:extLst>
                </a:gridCol>
              </a:tblGrid>
              <a:tr h="298416">
                <a:tc>
                  <a:txBody>
                    <a:bodyPr/>
                    <a:lstStyle/>
                    <a:p>
                      <a:pPr algn="ctr" fontAlgn="ctr"/>
                      <a:r>
                        <a:rPr lang="es-CO" sz="1100" b="1" u="none" strike="noStrike" dirty="0">
                          <a:solidFill>
                            <a:schemeClr val="bg1"/>
                          </a:solidFill>
                          <a:effectLst/>
                        </a:rPr>
                        <a:t>Componentes</a:t>
                      </a:r>
                      <a:endParaRPr lang="es-CO" sz="1100" b="1" i="0" u="none" strike="noStrike" dirty="0">
                        <a:solidFill>
                          <a:schemeClr val="bg1"/>
                        </a:solidFill>
                        <a:effectLst/>
                        <a:latin typeface="+mn-lt"/>
                      </a:endParaRPr>
                    </a:p>
                  </a:txBody>
                  <a:tcPr marL="0" marR="0" marT="0" marB="0" anchor="ctr">
                    <a:solidFill>
                      <a:schemeClr val="accent6"/>
                    </a:solidFill>
                  </a:tcPr>
                </a:tc>
                <a:tc>
                  <a:txBody>
                    <a:bodyPr/>
                    <a:lstStyle/>
                    <a:p>
                      <a:pPr algn="ctr" fontAlgn="ctr"/>
                      <a:r>
                        <a:rPr lang="es-ES" sz="1100" b="1" u="none" strike="noStrike" dirty="0">
                          <a:solidFill>
                            <a:schemeClr val="bg1"/>
                          </a:solidFill>
                          <a:effectLst/>
                        </a:rPr>
                        <a:t>Actividades</a:t>
                      </a:r>
                      <a:endParaRPr lang="es-ES" sz="1100" b="1" i="0" u="none" strike="noStrike" dirty="0">
                        <a:solidFill>
                          <a:schemeClr val="bg1"/>
                        </a:solidFill>
                        <a:effectLst/>
                        <a:latin typeface="+mn-lt"/>
                      </a:endParaRPr>
                    </a:p>
                  </a:txBody>
                  <a:tcPr marL="0" marR="0" marT="0" marB="0" anchor="ctr">
                    <a:solidFill>
                      <a:schemeClr val="accent6"/>
                    </a:solidFill>
                  </a:tcPr>
                </a:tc>
                <a:extLst>
                  <a:ext uri="{0D108BD9-81ED-4DB2-BD59-A6C34878D82A}">
                    <a16:rowId xmlns:a16="http://schemas.microsoft.com/office/drawing/2014/main" val="3516146292"/>
                  </a:ext>
                </a:extLst>
              </a:tr>
              <a:tr h="298416">
                <a:tc rowSpan="3">
                  <a:txBody>
                    <a:bodyPr/>
                    <a:lstStyle/>
                    <a:p>
                      <a:pPr algn="ctr" fontAlgn="ctr"/>
                      <a:r>
                        <a:rPr lang="es-ES" sz="1400" b="0" i="0" u="none" strike="noStrike" dirty="0">
                          <a:solidFill>
                            <a:schemeClr val="tx1"/>
                          </a:solidFill>
                          <a:effectLst/>
                          <a:latin typeface="Calibri" panose="020F0502020204030204" pitchFamily="34" charset="0"/>
                        </a:rPr>
                        <a:t>Fomento de oferta basada en cualificaciones</a:t>
                      </a:r>
                    </a:p>
                  </a:txBody>
                  <a:tcPr marL="0" marR="0" marT="0" marB="0" anchor="ctr"/>
                </a:tc>
                <a:tc>
                  <a:txBody>
                    <a:bodyPr/>
                    <a:lstStyle/>
                    <a:p>
                      <a:pPr marL="0" indent="0" algn="l" defTabSz="914400" rtl="0" eaLnBrk="1" fontAlgn="ctr" latinLnBrk="0" hangingPunct="1">
                        <a:buFont typeface="+mj-lt"/>
                        <a:buNone/>
                      </a:pPr>
                      <a:r>
                        <a:rPr lang="es-ES" sz="1100" b="1" u="none" strike="noStrike" kern="1200" dirty="0">
                          <a:solidFill>
                            <a:schemeClr val="tx1"/>
                          </a:solidFill>
                          <a:effectLst/>
                          <a:latin typeface="+mn-lt"/>
                          <a:ea typeface="+mn-ea"/>
                          <a:cs typeface="+mn-cs"/>
                        </a:rPr>
                        <a:t>1</a:t>
                      </a:r>
                      <a:r>
                        <a:rPr lang="es-ES" sz="1100" b="0" u="none" strike="noStrike" kern="1200" dirty="0">
                          <a:solidFill>
                            <a:schemeClr val="tx1"/>
                          </a:solidFill>
                          <a:effectLst/>
                          <a:latin typeface="+mn-lt"/>
                          <a:ea typeface="+mn-ea"/>
                          <a:cs typeface="+mn-cs"/>
                        </a:rPr>
                        <a:t>. Selección de IES para establecer la alianza de diseño de oferta basada en cualificaciones</a:t>
                      </a:r>
                    </a:p>
                  </a:txBody>
                  <a:tcPr marL="0" marR="0" marT="0" marB="0" anchor="ctr"/>
                </a:tc>
                <a:extLst>
                  <a:ext uri="{0D108BD9-81ED-4DB2-BD59-A6C34878D82A}">
                    <a16:rowId xmlns:a16="http://schemas.microsoft.com/office/drawing/2014/main" val="637727382"/>
                  </a:ext>
                </a:extLst>
              </a:tr>
              <a:tr h="298416">
                <a:tc vMerge="1">
                  <a:txBody>
                    <a:bodyPr/>
                    <a:lstStyle/>
                    <a:p>
                      <a:endParaRPr lang="es-CO"/>
                    </a:p>
                  </a:txBody>
                  <a:tcPr/>
                </a:tc>
                <a:tc>
                  <a:txBody>
                    <a:bodyPr/>
                    <a:lstStyle/>
                    <a:p>
                      <a:pPr marL="0" indent="0" algn="l" defTabSz="914400" rtl="0" eaLnBrk="1" fontAlgn="ctr" latinLnBrk="0" hangingPunct="1">
                        <a:buFont typeface="+mj-lt"/>
                        <a:buNone/>
                      </a:pPr>
                      <a:r>
                        <a:rPr lang="es-ES" sz="1100" b="1" u="none" strike="noStrike" kern="1200" dirty="0">
                          <a:solidFill>
                            <a:schemeClr val="tx1"/>
                          </a:solidFill>
                          <a:effectLst/>
                          <a:latin typeface="+mn-lt"/>
                          <a:ea typeface="+mn-ea"/>
                          <a:cs typeface="+mn-cs"/>
                        </a:rPr>
                        <a:t>2</a:t>
                      </a:r>
                      <a:r>
                        <a:rPr lang="es-ES" sz="1100" b="0" u="none" strike="noStrike" kern="1200" dirty="0">
                          <a:solidFill>
                            <a:schemeClr val="tx1"/>
                          </a:solidFill>
                          <a:effectLst/>
                          <a:latin typeface="+mn-lt"/>
                          <a:ea typeface="+mn-ea"/>
                          <a:cs typeface="+mn-cs"/>
                        </a:rPr>
                        <a:t>. Alianzas con la IES para el diseño de oferta basada en cualificaciones</a:t>
                      </a:r>
                    </a:p>
                  </a:txBody>
                  <a:tcPr marL="0" marR="0" marT="0" marB="0" anchor="ctr"/>
                </a:tc>
                <a:extLst>
                  <a:ext uri="{0D108BD9-81ED-4DB2-BD59-A6C34878D82A}">
                    <a16:rowId xmlns:a16="http://schemas.microsoft.com/office/drawing/2014/main" val="2500908763"/>
                  </a:ext>
                </a:extLst>
              </a:tr>
              <a:tr h="298416">
                <a:tc vMerge="1">
                  <a:txBody>
                    <a:bodyPr/>
                    <a:lstStyle/>
                    <a:p>
                      <a:endParaRPr lang="es-CO"/>
                    </a:p>
                  </a:txBody>
                  <a:tcPr/>
                </a:tc>
                <a:tc>
                  <a:txBody>
                    <a:bodyPr/>
                    <a:lstStyle/>
                    <a:p>
                      <a:pPr marL="0" indent="0" algn="l" defTabSz="914400" rtl="0" eaLnBrk="1" fontAlgn="ctr" latinLnBrk="0" hangingPunct="1">
                        <a:buFont typeface="+mj-lt"/>
                        <a:buNone/>
                      </a:pPr>
                      <a:r>
                        <a:rPr lang="es-ES" sz="1100" b="1" u="none" strike="noStrike" kern="1200" dirty="0">
                          <a:solidFill>
                            <a:schemeClr val="tx1"/>
                          </a:solidFill>
                          <a:effectLst/>
                          <a:latin typeface="+mn-lt"/>
                          <a:ea typeface="+mn-ea"/>
                          <a:cs typeface="+mn-cs"/>
                        </a:rPr>
                        <a:t>3</a:t>
                      </a:r>
                      <a:r>
                        <a:rPr lang="es-ES" sz="1100" b="0" u="none" strike="noStrike" kern="1200" dirty="0">
                          <a:solidFill>
                            <a:schemeClr val="tx1"/>
                          </a:solidFill>
                          <a:effectLst/>
                          <a:latin typeface="+mn-lt"/>
                          <a:ea typeface="+mn-ea"/>
                          <a:cs typeface="+mn-cs"/>
                        </a:rPr>
                        <a:t>. Diseño de programas académicos basados en cualificaciones</a:t>
                      </a:r>
                    </a:p>
                  </a:txBody>
                  <a:tcPr marL="0" marR="0" marT="0" marB="0" anchor="ctr"/>
                </a:tc>
                <a:extLst>
                  <a:ext uri="{0D108BD9-81ED-4DB2-BD59-A6C34878D82A}">
                    <a16:rowId xmlns:a16="http://schemas.microsoft.com/office/drawing/2014/main" val="2059285940"/>
                  </a:ext>
                </a:extLst>
              </a:tr>
            </a:tbl>
          </a:graphicData>
        </a:graphic>
      </p:graphicFrame>
      <p:grpSp>
        <p:nvGrpSpPr>
          <p:cNvPr id="17" name="Agrupar 65">
            <a:extLst>
              <a:ext uri="{FF2B5EF4-FFF2-40B4-BE49-F238E27FC236}">
                <a16:creationId xmlns:a16="http://schemas.microsoft.com/office/drawing/2014/main" id="{135925AA-4560-4CEE-886A-BD1D89465189}"/>
              </a:ext>
            </a:extLst>
          </p:cNvPr>
          <p:cNvGrpSpPr/>
          <p:nvPr/>
        </p:nvGrpSpPr>
        <p:grpSpPr>
          <a:xfrm>
            <a:off x="385184" y="2045258"/>
            <a:ext cx="321118" cy="321120"/>
            <a:chOff x="5704748" y="-2098097"/>
            <a:chExt cx="1764016" cy="1764016"/>
          </a:xfrm>
          <a:solidFill>
            <a:srgbClr val="F6CD38">
              <a:alpha val="51000"/>
            </a:srgbClr>
          </a:solidFill>
        </p:grpSpPr>
        <p:sp>
          <p:nvSpPr>
            <p:cNvPr id="18" name="Elipse 17">
              <a:extLst>
                <a:ext uri="{FF2B5EF4-FFF2-40B4-BE49-F238E27FC236}">
                  <a16:creationId xmlns:a16="http://schemas.microsoft.com/office/drawing/2014/main" id="{FD167986-C5DF-4B73-B84A-6C432ED1249C}"/>
                </a:ext>
              </a:extLst>
            </p:cNvPr>
            <p:cNvSpPr/>
            <p:nvPr/>
          </p:nvSpPr>
          <p:spPr>
            <a:xfrm>
              <a:off x="5704748" y="-2098097"/>
              <a:ext cx="1764016" cy="1764016"/>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Segoe UI"/>
                <a:cs typeface="Segoe UI"/>
              </a:endParaRPr>
            </a:p>
          </p:txBody>
        </p:sp>
        <p:sp>
          <p:nvSpPr>
            <p:cNvPr id="19" name="Elipse 18">
              <a:extLst>
                <a:ext uri="{FF2B5EF4-FFF2-40B4-BE49-F238E27FC236}">
                  <a16:creationId xmlns:a16="http://schemas.microsoft.com/office/drawing/2014/main" id="{3BF8C17B-C002-49CF-8E31-ACFD2FA32C69}"/>
                </a:ext>
              </a:extLst>
            </p:cNvPr>
            <p:cNvSpPr/>
            <p:nvPr/>
          </p:nvSpPr>
          <p:spPr>
            <a:xfrm>
              <a:off x="5962609" y="-1839316"/>
              <a:ext cx="1246459" cy="1246459"/>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latin typeface="Segoe UI"/>
                  <a:cs typeface="Segoe UI"/>
                </a:rPr>
                <a:t>1</a:t>
              </a:r>
            </a:p>
          </p:txBody>
        </p:sp>
      </p:grpSp>
      <p:sp>
        <p:nvSpPr>
          <p:cNvPr id="20" name="CuadroTexto 19">
            <a:extLst>
              <a:ext uri="{FF2B5EF4-FFF2-40B4-BE49-F238E27FC236}">
                <a16:creationId xmlns:a16="http://schemas.microsoft.com/office/drawing/2014/main" id="{7AB48D51-9F5E-444B-85A0-4C66A8D83399}"/>
              </a:ext>
            </a:extLst>
          </p:cNvPr>
          <p:cNvSpPr txBox="1"/>
          <p:nvPr/>
        </p:nvSpPr>
        <p:spPr>
          <a:xfrm>
            <a:off x="659028" y="1995894"/>
            <a:ext cx="3005604" cy="400110"/>
          </a:xfrm>
          <a:prstGeom prst="rect">
            <a:avLst/>
          </a:prstGeom>
          <a:noFill/>
        </p:spPr>
        <p:txBody>
          <a:bodyPr wrap="square" rtlCol="0">
            <a:spAutoFit/>
          </a:bodyPr>
          <a:lstStyle/>
          <a:p>
            <a:r>
              <a:rPr lang="es-CO" sz="2000" b="1" dirty="0"/>
              <a:t>proceso</a:t>
            </a:r>
          </a:p>
        </p:txBody>
      </p:sp>
      <p:graphicFrame>
        <p:nvGraphicFramePr>
          <p:cNvPr id="21" name="Tabla 20">
            <a:extLst>
              <a:ext uri="{FF2B5EF4-FFF2-40B4-BE49-F238E27FC236}">
                <a16:creationId xmlns:a16="http://schemas.microsoft.com/office/drawing/2014/main" id="{B495C678-5041-4FB8-AE8A-4D0DA4081731}"/>
              </a:ext>
            </a:extLst>
          </p:cNvPr>
          <p:cNvGraphicFramePr>
            <a:graphicFrameLocks noGrp="1"/>
          </p:cNvGraphicFramePr>
          <p:nvPr>
            <p:extLst>
              <p:ext uri="{D42A27DB-BD31-4B8C-83A1-F6EECF244321}">
                <p14:modId xmlns:p14="http://schemas.microsoft.com/office/powerpoint/2010/main" val="1790410210"/>
              </p:ext>
            </p:extLst>
          </p:nvPr>
        </p:nvGraphicFramePr>
        <p:xfrm>
          <a:off x="412553" y="2443112"/>
          <a:ext cx="3399652" cy="3215513"/>
        </p:xfrm>
        <a:graphic>
          <a:graphicData uri="http://schemas.openxmlformats.org/drawingml/2006/table">
            <a:tbl>
              <a:tblPr firstRow="1" firstCol="1" bandRow="1">
                <a:tableStyleId>{912C8C85-51F0-491E-9774-3900AFEF0FD7}</a:tableStyleId>
              </a:tblPr>
              <a:tblGrid>
                <a:gridCol w="1699565">
                  <a:extLst>
                    <a:ext uri="{9D8B030D-6E8A-4147-A177-3AD203B41FA5}">
                      <a16:colId xmlns:a16="http://schemas.microsoft.com/office/drawing/2014/main" val="2717573080"/>
                    </a:ext>
                  </a:extLst>
                </a:gridCol>
                <a:gridCol w="1700087">
                  <a:extLst>
                    <a:ext uri="{9D8B030D-6E8A-4147-A177-3AD203B41FA5}">
                      <a16:colId xmlns:a16="http://schemas.microsoft.com/office/drawing/2014/main" val="473294597"/>
                    </a:ext>
                  </a:extLst>
                </a:gridCol>
              </a:tblGrid>
              <a:tr h="0">
                <a:tc>
                  <a:txBody>
                    <a:bodyPr/>
                    <a:lstStyle/>
                    <a:p>
                      <a:pPr>
                        <a:lnSpc>
                          <a:spcPct val="115000"/>
                        </a:lnSpc>
                        <a:spcAft>
                          <a:spcPts val="0"/>
                        </a:spcAft>
                      </a:pPr>
                      <a:r>
                        <a:rPr lang="es-CO" sz="1200" dirty="0">
                          <a:effectLst/>
                        </a:rPr>
                        <a:t>Actividad</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1200" dirty="0">
                          <a:effectLst/>
                        </a:rPr>
                        <a:t>Responsable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3106002"/>
                  </a:ext>
                </a:extLst>
              </a:tr>
              <a:tr h="215265">
                <a:tc>
                  <a:txBody>
                    <a:bodyPr/>
                    <a:lstStyle/>
                    <a:p>
                      <a:pPr>
                        <a:spcAft>
                          <a:spcPts val="0"/>
                        </a:spcAft>
                      </a:pPr>
                      <a:r>
                        <a:rPr lang="es-CO" sz="1100" dirty="0">
                          <a:effectLst/>
                        </a:rPr>
                        <a:t>Invitación a las Instituciones de Educación Superior </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s-CO" sz="1100" dirty="0">
                          <a:effectLst/>
                        </a:rPr>
                        <a:t>Ministerio de Educación</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689132891"/>
                  </a:ext>
                </a:extLst>
              </a:tr>
              <a:tr h="150495">
                <a:tc>
                  <a:txBody>
                    <a:bodyPr/>
                    <a:lstStyle/>
                    <a:p>
                      <a:pPr>
                        <a:spcAft>
                          <a:spcPts val="0"/>
                        </a:spcAft>
                      </a:pPr>
                      <a:r>
                        <a:rPr lang="es-CO" sz="1100" dirty="0">
                          <a:effectLst/>
                        </a:rPr>
                        <a:t>Recepción de las Cartas de interés </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s-CO" sz="1100" dirty="0">
                          <a:effectLst/>
                        </a:rPr>
                        <a:t>Instituciones de educación superior</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618952982"/>
                  </a:ext>
                </a:extLst>
              </a:tr>
              <a:tr h="150495">
                <a:tc>
                  <a:txBody>
                    <a:bodyPr/>
                    <a:lstStyle/>
                    <a:p>
                      <a:pPr>
                        <a:spcAft>
                          <a:spcPts val="0"/>
                        </a:spcAft>
                      </a:pPr>
                      <a:r>
                        <a:rPr lang="es-CO" sz="1100" dirty="0">
                          <a:effectLst/>
                        </a:rPr>
                        <a:t>Entrega de formato para presentación de propuestas</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s-CO" sz="1100" dirty="0">
                          <a:effectLst/>
                        </a:rPr>
                        <a:t>Ministerio de Educación</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72593024"/>
                  </a:ext>
                </a:extLst>
              </a:tr>
              <a:tr h="150495">
                <a:tc>
                  <a:txBody>
                    <a:bodyPr/>
                    <a:lstStyle/>
                    <a:p>
                      <a:pPr>
                        <a:spcAft>
                          <a:spcPts val="0"/>
                        </a:spcAft>
                      </a:pPr>
                      <a:r>
                        <a:rPr lang="es-CO" sz="1100" dirty="0">
                          <a:effectLst/>
                        </a:rPr>
                        <a:t>Recepción de las propuestas para el desarrollo de los proyectos según formato del MEN</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s-CO" sz="1100" dirty="0">
                          <a:effectLst/>
                        </a:rPr>
                        <a:t>Instituciones de educación superior</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5183576"/>
                  </a:ext>
                </a:extLst>
              </a:tr>
              <a:tr h="0">
                <a:tc>
                  <a:txBody>
                    <a:bodyPr/>
                    <a:lstStyle/>
                    <a:p>
                      <a:pPr>
                        <a:spcAft>
                          <a:spcPts val="0"/>
                        </a:spcAft>
                      </a:pPr>
                      <a:r>
                        <a:rPr lang="es-CO" sz="1100" dirty="0">
                          <a:effectLst/>
                        </a:rPr>
                        <a:t>Firma de convenios </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s-CO" sz="1100" dirty="0">
                          <a:effectLst/>
                        </a:rPr>
                        <a:t>Ministerio de Educación/ Instituciones de educación superior</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318502448"/>
                  </a:ext>
                </a:extLst>
              </a:tr>
              <a:tr h="0">
                <a:tc>
                  <a:txBody>
                    <a:bodyPr/>
                    <a:lstStyle/>
                    <a:p>
                      <a:pPr>
                        <a:spcAft>
                          <a:spcPts val="0"/>
                        </a:spcAft>
                      </a:pPr>
                      <a:r>
                        <a:rPr lang="es-CO" sz="1100" dirty="0">
                          <a:effectLst/>
                        </a:rPr>
                        <a:t>Desarrollo de la participación</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s-CO" sz="1100" dirty="0">
                          <a:effectLst/>
                        </a:rPr>
                        <a:t>Instituciones de Educación Superior</a:t>
                      </a:r>
                      <a:endParaRPr lang="es-CO" sz="110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861132586"/>
                  </a:ext>
                </a:extLst>
              </a:tr>
            </a:tbl>
          </a:graphicData>
        </a:graphic>
      </p:graphicFrame>
      <p:sp>
        <p:nvSpPr>
          <p:cNvPr id="22" name="CuadroTexto 21">
            <a:extLst>
              <a:ext uri="{FF2B5EF4-FFF2-40B4-BE49-F238E27FC236}">
                <a16:creationId xmlns:a16="http://schemas.microsoft.com/office/drawing/2014/main" id="{4BDD7FBE-DA2A-4C10-8111-21031BB32DD2}"/>
              </a:ext>
            </a:extLst>
          </p:cNvPr>
          <p:cNvSpPr txBox="1"/>
          <p:nvPr/>
        </p:nvSpPr>
        <p:spPr>
          <a:xfrm>
            <a:off x="5235525" y="2284140"/>
            <a:ext cx="3005604" cy="400110"/>
          </a:xfrm>
          <a:prstGeom prst="rect">
            <a:avLst/>
          </a:prstGeom>
          <a:noFill/>
        </p:spPr>
        <p:txBody>
          <a:bodyPr wrap="square" rtlCol="0">
            <a:spAutoFit/>
          </a:bodyPr>
          <a:lstStyle/>
          <a:p>
            <a:r>
              <a:rPr lang="es-CO" sz="2000" b="1" dirty="0"/>
              <a:t>Criterios de selección </a:t>
            </a:r>
          </a:p>
        </p:txBody>
      </p:sp>
      <p:sp>
        <p:nvSpPr>
          <p:cNvPr id="23" name="Rectángulo 22">
            <a:extLst>
              <a:ext uri="{FF2B5EF4-FFF2-40B4-BE49-F238E27FC236}">
                <a16:creationId xmlns:a16="http://schemas.microsoft.com/office/drawing/2014/main" id="{14BC7A7C-D873-474B-BC2C-945B3788F398}"/>
              </a:ext>
            </a:extLst>
          </p:cNvPr>
          <p:cNvSpPr/>
          <p:nvPr/>
        </p:nvSpPr>
        <p:spPr>
          <a:xfrm>
            <a:off x="4969503" y="2684250"/>
            <a:ext cx="2828577" cy="3974293"/>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s-ES_tradnl" sz="1100" dirty="0">
                <a:solidFill>
                  <a:srgbClr val="000000"/>
                </a:solidFill>
                <a:latin typeface="Calibri Light" panose="020F0302020204030204" pitchFamily="34" charset="0"/>
                <a:ea typeface="Times New Roman" panose="02020603050405020304" pitchFamily="18" charset="0"/>
                <a:cs typeface="Arial" panose="020B0604020202020204" pitchFamily="34" charset="0"/>
              </a:rPr>
              <a:t>IES públicas y privadas, con oferta en programas ÉS</a:t>
            </a:r>
          </a:p>
          <a:p>
            <a:pPr marL="342900" lvl="0" indent="-342900" algn="just">
              <a:lnSpc>
                <a:spcPct val="115000"/>
              </a:lnSpc>
              <a:spcAft>
                <a:spcPts val="0"/>
              </a:spcAft>
              <a:buFont typeface="Symbol" panose="05050102010706020507" pitchFamily="18" charset="2"/>
              <a:buChar char=""/>
            </a:pPr>
            <a:r>
              <a:rPr lang="es-ES_tradnl" sz="1100" dirty="0">
                <a:solidFill>
                  <a:srgbClr val="000000"/>
                </a:solidFill>
                <a:latin typeface="Calibri Light" panose="020F0302020204030204" pitchFamily="34" charset="0"/>
                <a:ea typeface="Times New Roman" panose="02020603050405020304" pitchFamily="18" charset="0"/>
                <a:cs typeface="Arial" panose="020B0604020202020204" pitchFamily="34" charset="0"/>
              </a:rPr>
              <a:t>Fomentar oferta educativa que respondan a las necesidades de al menos uno de los sectores que se relacionan a continuación: Agropecuario, Cultura, A, Eléctrico, Electrónico, Transporte y Logística.</a:t>
            </a:r>
          </a:p>
          <a:p>
            <a:pPr marL="342900" lvl="0" indent="-342900" algn="just">
              <a:lnSpc>
                <a:spcPct val="115000"/>
              </a:lnSpc>
              <a:spcAft>
                <a:spcPts val="0"/>
              </a:spcAft>
              <a:buFont typeface="Symbol" panose="05050102010706020507" pitchFamily="18" charset="2"/>
              <a:buChar char=""/>
            </a:pPr>
            <a:r>
              <a:rPr lang="es-ES_tradnl" sz="1100" dirty="0">
                <a:solidFill>
                  <a:srgbClr val="000000"/>
                </a:solidFill>
                <a:latin typeface="Calibri Light" panose="020F0302020204030204" pitchFamily="34" charset="0"/>
                <a:ea typeface="Times New Roman" panose="02020603050405020304" pitchFamily="18" charset="0"/>
                <a:cs typeface="Arial" panose="020B0604020202020204" pitchFamily="34" charset="0"/>
              </a:rPr>
              <a:t>Estar al día en el reporte de indicadores del SNIES.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_tradnl" sz="1100" dirty="0">
                <a:solidFill>
                  <a:srgbClr val="000000"/>
                </a:solidFill>
                <a:latin typeface="Calibri Light" panose="020F0302020204030204" pitchFamily="34" charset="0"/>
                <a:ea typeface="Times New Roman" panose="02020603050405020304" pitchFamily="18" charset="0"/>
                <a:cs typeface="Arial" panose="020B0604020202020204" pitchFamily="34" charset="0"/>
              </a:rPr>
              <a:t>No presentar sanciones en los últimos 3 años.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_tradnl" sz="1100" dirty="0">
                <a:solidFill>
                  <a:srgbClr val="000000"/>
                </a:solidFill>
                <a:latin typeface="Calibri Light" panose="020F0302020204030204" pitchFamily="34" charset="0"/>
                <a:ea typeface="Times New Roman" panose="02020603050405020304" pitchFamily="18" charset="0"/>
                <a:cs typeface="Arial" panose="020B0604020202020204" pitchFamily="34" charset="0"/>
              </a:rPr>
              <a:t>Presentar propuesta de acuerdo con los lineamientos y tiempos establecidos por el MEN  </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ES_tradnl" sz="1100" dirty="0">
                <a:solidFill>
                  <a:srgbClr val="000000"/>
                </a:solidFill>
                <a:latin typeface="Calibri Light" panose="020F0302020204030204" pitchFamily="34" charset="0"/>
                <a:ea typeface="Times New Roman" panose="02020603050405020304" pitchFamily="18" charset="0"/>
                <a:cs typeface="Arial" panose="020B0604020202020204" pitchFamily="34" charset="0"/>
              </a:rPr>
              <a:t>Manifestar el interés por diseñar un programa académico tomando como referente las cualificaciones que hacen parte de cada uno de los catálogos sectoriales.</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4" name="Diagrama 23">
            <a:extLst>
              <a:ext uri="{FF2B5EF4-FFF2-40B4-BE49-F238E27FC236}">
                <a16:creationId xmlns:a16="http://schemas.microsoft.com/office/drawing/2014/main" id="{389A0D0B-7761-4E99-9FCF-6819DCD457B2}"/>
              </a:ext>
            </a:extLst>
          </p:cNvPr>
          <p:cNvGraphicFramePr/>
          <p:nvPr>
            <p:extLst>
              <p:ext uri="{D42A27DB-BD31-4B8C-83A1-F6EECF244321}">
                <p14:modId xmlns:p14="http://schemas.microsoft.com/office/powerpoint/2010/main" val="3978661932"/>
              </p:ext>
            </p:extLst>
          </p:nvPr>
        </p:nvGraphicFramePr>
        <p:xfrm>
          <a:off x="7477432" y="2632594"/>
          <a:ext cx="4696487" cy="3369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CuadroTexto 25">
            <a:extLst>
              <a:ext uri="{FF2B5EF4-FFF2-40B4-BE49-F238E27FC236}">
                <a16:creationId xmlns:a16="http://schemas.microsoft.com/office/drawing/2014/main" id="{E0956354-6990-4475-B0F3-19D700972C4F}"/>
              </a:ext>
            </a:extLst>
          </p:cNvPr>
          <p:cNvSpPr txBox="1"/>
          <p:nvPr/>
        </p:nvSpPr>
        <p:spPr>
          <a:xfrm>
            <a:off x="8684177" y="2319270"/>
            <a:ext cx="3005604" cy="400110"/>
          </a:xfrm>
          <a:prstGeom prst="rect">
            <a:avLst/>
          </a:prstGeom>
          <a:noFill/>
        </p:spPr>
        <p:txBody>
          <a:bodyPr wrap="square" rtlCol="0">
            <a:spAutoFit/>
          </a:bodyPr>
          <a:lstStyle/>
          <a:p>
            <a:r>
              <a:rPr lang="es-CO" sz="2000" b="1" dirty="0"/>
              <a:t>Análisis oferta IES</a:t>
            </a:r>
          </a:p>
        </p:txBody>
      </p:sp>
      <p:sp>
        <p:nvSpPr>
          <p:cNvPr id="27" name="CuadroTexto 26">
            <a:extLst>
              <a:ext uri="{FF2B5EF4-FFF2-40B4-BE49-F238E27FC236}">
                <a16:creationId xmlns:a16="http://schemas.microsoft.com/office/drawing/2014/main" id="{8306A506-38D5-4F68-B3AE-F05A8139CC38}"/>
              </a:ext>
            </a:extLst>
          </p:cNvPr>
          <p:cNvSpPr txBox="1"/>
          <p:nvPr/>
        </p:nvSpPr>
        <p:spPr>
          <a:xfrm>
            <a:off x="8352492" y="5567409"/>
            <a:ext cx="964303" cy="369332"/>
          </a:xfrm>
          <a:prstGeom prst="rect">
            <a:avLst/>
          </a:prstGeom>
          <a:noFill/>
        </p:spPr>
        <p:txBody>
          <a:bodyPr wrap="none" rtlCol="0">
            <a:spAutoFit/>
          </a:bodyPr>
          <a:lstStyle/>
          <a:p>
            <a:r>
              <a:rPr lang="es-CO" b="1" dirty="0"/>
              <a:t>Avances</a:t>
            </a:r>
            <a:endParaRPr lang="es-CO" dirty="0"/>
          </a:p>
        </p:txBody>
      </p:sp>
      <p:sp>
        <p:nvSpPr>
          <p:cNvPr id="28" name="Triángulo isósceles 27">
            <a:extLst>
              <a:ext uri="{FF2B5EF4-FFF2-40B4-BE49-F238E27FC236}">
                <a16:creationId xmlns:a16="http://schemas.microsoft.com/office/drawing/2014/main" id="{7E107C3B-ED01-4692-B004-6998560FB424}"/>
              </a:ext>
            </a:extLst>
          </p:cNvPr>
          <p:cNvSpPr/>
          <p:nvPr/>
        </p:nvSpPr>
        <p:spPr>
          <a:xfrm rot="16200000" flipV="1">
            <a:off x="7989630" y="5676510"/>
            <a:ext cx="188464" cy="158725"/>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CuadroTexto 28">
            <a:extLst>
              <a:ext uri="{FF2B5EF4-FFF2-40B4-BE49-F238E27FC236}">
                <a16:creationId xmlns:a16="http://schemas.microsoft.com/office/drawing/2014/main" id="{3B825A3D-8E38-4190-A455-7BAFE3E2C139}"/>
              </a:ext>
            </a:extLst>
          </p:cNvPr>
          <p:cNvSpPr txBox="1"/>
          <p:nvPr/>
        </p:nvSpPr>
        <p:spPr>
          <a:xfrm>
            <a:off x="8123893" y="5936741"/>
            <a:ext cx="4138379" cy="892552"/>
          </a:xfrm>
          <a:prstGeom prst="rect">
            <a:avLst/>
          </a:prstGeom>
          <a:noFill/>
        </p:spPr>
        <p:txBody>
          <a:bodyPr wrap="square" rtlCol="0">
            <a:spAutoFit/>
          </a:bodyPr>
          <a:lstStyle/>
          <a:p>
            <a:pPr marL="285750" indent="-285750">
              <a:buFont typeface="Wingdings" panose="05000000000000000000" pitchFamily="2" charset="2"/>
              <a:buChar char="ü"/>
            </a:pPr>
            <a:r>
              <a:rPr lang="es-CO" sz="1300" dirty="0"/>
              <a:t>Ficha técnica</a:t>
            </a:r>
          </a:p>
          <a:p>
            <a:pPr marL="285750" indent="-285750">
              <a:buFont typeface="Wingdings" panose="05000000000000000000" pitchFamily="2" charset="2"/>
              <a:buChar char="ü"/>
            </a:pPr>
            <a:r>
              <a:rPr lang="es-CO" sz="1300" dirty="0"/>
              <a:t>Criterios de selección</a:t>
            </a:r>
          </a:p>
          <a:p>
            <a:pPr marL="285750" indent="-285750">
              <a:buFont typeface="Wingdings" panose="05000000000000000000" pitchFamily="2" charset="2"/>
              <a:buChar char="ü"/>
            </a:pPr>
            <a:r>
              <a:rPr lang="es-CO" sz="1300" dirty="0"/>
              <a:t>Propuesta técnica</a:t>
            </a:r>
          </a:p>
          <a:p>
            <a:pPr marL="285750" indent="-285750">
              <a:buFont typeface="Wingdings" panose="05000000000000000000" pitchFamily="2" charset="2"/>
              <a:buChar char="ü"/>
            </a:pPr>
            <a:r>
              <a:rPr lang="es-CO" sz="1300" dirty="0"/>
              <a:t>Análisis oferta IES</a:t>
            </a:r>
          </a:p>
        </p:txBody>
      </p:sp>
      <p:sp>
        <p:nvSpPr>
          <p:cNvPr id="3" name="Rectángulo 2">
            <a:extLst>
              <a:ext uri="{FF2B5EF4-FFF2-40B4-BE49-F238E27FC236}">
                <a16:creationId xmlns:a16="http://schemas.microsoft.com/office/drawing/2014/main" id="{FEEE885D-7019-476A-B25B-BBC480A71E16}"/>
              </a:ext>
            </a:extLst>
          </p:cNvPr>
          <p:cNvSpPr/>
          <p:nvPr/>
        </p:nvSpPr>
        <p:spPr>
          <a:xfrm>
            <a:off x="354458" y="5701485"/>
            <a:ext cx="2796343" cy="369332"/>
          </a:xfrm>
          <a:prstGeom prst="rect">
            <a:avLst/>
          </a:prstGeom>
        </p:spPr>
        <p:txBody>
          <a:bodyPr wrap="none">
            <a:spAutoFit/>
          </a:bodyPr>
          <a:lstStyle/>
          <a:p>
            <a:r>
              <a:rPr lang="es-CO" b="1" dirty="0"/>
              <a:t>Duración estimada 7 meses</a:t>
            </a:r>
            <a:endParaRPr lang="es-CO" dirty="0"/>
          </a:p>
        </p:txBody>
      </p:sp>
    </p:spTree>
    <p:extLst>
      <p:ext uri="{BB962C8B-B14F-4D97-AF65-F5344CB8AC3E}">
        <p14:creationId xmlns:p14="http://schemas.microsoft.com/office/powerpoint/2010/main" val="421503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inisterio de agricultura y desarrollo rural nuevo logo">
            <a:extLst>
              <a:ext uri="{FF2B5EF4-FFF2-40B4-BE49-F238E27FC236}">
                <a16:creationId xmlns:a16="http://schemas.microsoft.com/office/drawing/2014/main" id="{BE5C34C6-650E-43CF-8629-0E7C1B42F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264" y="3303637"/>
            <a:ext cx="3279742" cy="6269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agrosavia logo">
            <a:extLst>
              <a:ext uri="{FF2B5EF4-FFF2-40B4-BE49-F238E27FC236}">
                <a16:creationId xmlns:a16="http://schemas.microsoft.com/office/drawing/2014/main" id="{244522B1-EB33-4A68-91BD-2CBF8ADF06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28" b="30610"/>
          <a:stretch/>
        </p:blipFill>
        <p:spPr bwMode="auto">
          <a:xfrm>
            <a:off x="6499122" y="3276092"/>
            <a:ext cx="2212774" cy="654454"/>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06FC733F-9142-4FDB-A9D4-69A9454F4899}"/>
              </a:ext>
            </a:extLst>
          </p:cNvPr>
          <p:cNvSpPr txBox="1"/>
          <p:nvPr/>
        </p:nvSpPr>
        <p:spPr>
          <a:xfrm>
            <a:off x="3246836" y="1699239"/>
            <a:ext cx="5194158" cy="523220"/>
          </a:xfrm>
          <a:prstGeom prst="rect">
            <a:avLst/>
          </a:prstGeom>
          <a:noFill/>
        </p:spPr>
        <p:txBody>
          <a:bodyPr wrap="square" rtlCol="0">
            <a:spAutoFit/>
          </a:bodyPr>
          <a:lstStyle/>
          <a:p>
            <a:r>
              <a:rPr lang="es-CO" sz="2800" b="1" dirty="0">
                <a:solidFill>
                  <a:srgbClr val="3F65AA"/>
                </a:solidFill>
                <a:latin typeface="Arial" panose="020B0604020202020204" pitchFamily="34" charset="0"/>
                <a:cs typeface="Arial" panose="020B0604020202020204" pitchFamily="34" charset="0"/>
              </a:rPr>
              <a:t>Apoyo permanente de:</a:t>
            </a:r>
            <a:endParaRPr lang="es-CO" sz="1600" dirty="0">
              <a:solidFill>
                <a:srgbClr val="3F65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3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id="{292378DE-4BCF-804A-84D6-8BDC94475975}"/>
              </a:ext>
            </a:extLst>
          </p:cNvPr>
          <p:cNvSpPr txBox="1"/>
          <p:nvPr/>
        </p:nvSpPr>
        <p:spPr>
          <a:xfrm>
            <a:off x="3050719" y="3105834"/>
            <a:ext cx="5649238" cy="646331"/>
          </a:xfrm>
          <a:prstGeom prst="rect">
            <a:avLst/>
          </a:prstGeom>
          <a:noFill/>
        </p:spPr>
        <p:txBody>
          <a:bodyPr wrap="square" rtlCol="0">
            <a:spAutoFit/>
          </a:bodyPr>
          <a:lstStyle/>
          <a:p>
            <a:r>
              <a:rPr lang="es-CO" sz="3600" b="1" dirty="0">
                <a:solidFill>
                  <a:schemeClr val="bg1"/>
                </a:solidFill>
                <a:latin typeface="Arial" panose="020B0604020202020204" pitchFamily="34" charset="0"/>
                <a:cs typeface="Arial" panose="020B0604020202020204" pitchFamily="34" charset="0"/>
              </a:rPr>
              <a:t>#</a:t>
            </a:r>
            <a:r>
              <a:rPr lang="es-CO" sz="3600" dirty="0">
                <a:solidFill>
                  <a:schemeClr val="bg1"/>
                </a:solidFill>
                <a:latin typeface="Arial" panose="020B0604020202020204" pitchFamily="34" charset="0"/>
                <a:cs typeface="Arial" panose="020B0604020202020204" pitchFamily="34" charset="0"/>
              </a:rPr>
              <a:t>La</a:t>
            </a:r>
            <a:r>
              <a:rPr lang="es-CO" sz="3600" b="1" dirty="0">
                <a:solidFill>
                  <a:schemeClr val="bg1"/>
                </a:solidFill>
                <a:latin typeface="Arial" panose="020B0604020202020204" pitchFamily="34" charset="0"/>
                <a:cs typeface="Arial" panose="020B0604020202020204" pitchFamily="34" charset="0"/>
              </a:rPr>
              <a:t>Educación</a:t>
            </a:r>
            <a:r>
              <a:rPr lang="es-CO" sz="3600" dirty="0">
                <a:solidFill>
                  <a:schemeClr val="bg1"/>
                </a:solidFill>
                <a:latin typeface="Arial" panose="020B0604020202020204" pitchFamily="34" charset="0"/>
                <a:cs typeface="Arial" panose="020B0604020202020204" pitchFamily="34" charset="0"/>
              </a:rPr>
              <a:t>EsDeTodos</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783E4CE-C240-214C-B75F-411C5AD6F77D}"/>
              </a:ext>
            </a:extLst>
          </p:cNvPr>
          <p:cNvSpPr txBox="1"/>
          <p:nvPr/>
        </p:nvSpPr>
        <p:spPr>
          <a:xfrm>
            <a:off x="2807530" y="5133108"/>
            <a:ext cx="1634695"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47593BC-1CD9-E14C-95B1-3BC5BDD65AC9}"/>
              </a:ext>
            </a:extLst>
          </p:cNvPr>
          <p:cNvSpPr txBox="1"/>
          <p:nvPr/>
        </p:nvSpPr>
        <p:spPr>
          <a:xfrm>
            <a:off x="5203397"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1D60EC01-DBCD-EA43-A971-889D5C4E215C}"/>
              </a:ext>
            </a:extLst>
          </p:cNvPr>
          <p:cNvSpPr txBox="1"/>
          <p:nvPr/>
        </p:nvSpPr>
        <p:spPr>
          <a:xfrm>
            <a:off x="7783568"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EFC1ADE-26D0-3F45-8E27-92EB9D75682A}"/>
              </a:ext>
            </a:extLst>
          </p:cNvPr>
          <p:cNvPicPr>
            <a:picLocks noChangeAspect="1"/>
          </p:cNvPicPr>
          <p:nvPr/>
        </p:nvPicPr>
        <p:blipFill>
          <a:blip r:embed="rId2"/>
          <a:stretch>
            <a:fillRect/>
          </a:stretch>
        </p:blipFill>
        <p:spPr>
          <a:xfrm>
            <a:off x="2488403" y="5209824"/>
            <a:ext cx="304800" cy="215900"/>
          </a:xfrm>
          <a:prstGeom prst="rect">
            <a:avLst/>
          </a:prstGeom>
        </p:spPr>
      </p:pic>
      <p:pic>
        <p:nvPicPr>
          <p:cNvPr id="5" name="Imagen 4">
            <a:extLst>
              <a:ext uri="{FF2B5EF4-FFF2-40B4-BE49-F238E27FC236}">
                <a16:creationId xmlns:a16="http://schemas.microsoft.com/office/drawing/2014/main" id="{074F8FDD-5177-254D-91A5-090B38923318}"/>
              </a:ext>
            </a:extLst>
          </p:cNvPr>
          <p:cNvPicPr>
            <a:picLocks noChangeAspect="1"/>
          </p:cNvPicPr>
          <p:nvPr/>
        </p:nvPicPr>
        <p:blipFill>
          <a:blip r:embed="rId3"/>
          <a:stretch>
            <a:fillRect/>
          </a:stretch>
        </p:blipFill>
        <p:spPr>
          <a:xfrm>
            <a:off x="4978280" y="5203474"/>
            <a:ext cx="266700" cy="228600"/>
          </a:xfrm>
          <a:prstGeom prst="rect">
            <a:avLst/>
          </a:prstGeom>
        </p:spPr>
      </p:pic>
      <p:pic>
        <p:nvPicPr>
          <p:cNvPr id="13" name="Imagen 12">
            <a:extLst>
              <a:ext uri="{FF2B5EF4-FFF2-40B4-BE49-F238E27FC236}">
                <a16:creationId xmlns:a16="http://schemas.microsoft.com/office/drawing/2014/main" id="{B4582D57-FC4C-E748-B2B6-6C8AAB9599ED}"/>
              </a:ext>
            </a:extLst>
          </p:cNvPr>
          <p:cNvPicPr>
            <a:picLocks noChangeAspect="1"/>
          </p:cNvPicPr>
          <p:nvPr/>
        </p:nvPicPr>
        <p:blipFill>
          <a:blip r:embed="rId4"/>
          <a:stretch>
            <a:fillRect/>
          </a:stretch>
        </p:blipFill>
        <p:spPr>
          <a:xfrm>
            <a:off x="7569144" y="5197124"/>
            <a:ext cx="228600" cy="241300"/>
          </a:xfrm>
          <a:prstGeom prst="rect">
            <a:avLst/>
          </a:prstGeom>
        </p:spPr>
      </p:pic>
      <p:pic>
        <p:nvPicPr>
          <p:cNvPr id="4" name="Imagen 3">
            <a:extLst>
              <a:ext uri="{FF2B5EF4-FFF2-40B4-BE49-F238E27FC236}">
                <a16:creationId xmlns:a16="http://schemas.microsoft.com/office/drawing/2014/main" id="{3539ACF9-627C-EB48-80D5-8211035E69E9}"/>
              </a:ext>
            </a:extLst>
          </p:cNvPr>
          <p:cNvPicPr>
            <a:picLocks noChangeAspect="1"/>
          </p:cNvPicPr>
          <p:nvPr/>
        </p:nvPicPr>
        <p:blipFill>
          <a:blip r:embed="rId5"/>
          <a:stretch>
            <a:fillRect/>
          </a:stretch>
        </p:blipFill>
        <p:spPr>
          <a:xfrm>
            <a:off x="-7088" y="803257"/>
            <a:ext cx="3200937" cy="609702"/>
          </a:xfrm>
          <a:prstGeom prst="rect">
            <a:avLst/>
          </a:prstGeom>
        </p:spPr>
      </p:pic>
    </p:spTree>
    <p:extLst>
      <p:ext uri="{BB962C8B-B14F-4D97-AF65-F5344CB8AC3E}">
        <p14:creationId xmlns:p14="http://schemas.microsoft.com/office/powerpoint/2010/main" val="234384531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82591e6-0f8c-49be-857d-34c2e2210ef9">C6HDPSSWJME2-51172537-148</_dlc_DocId>
    <_dlc_DocIdUrl xmlns="182591e6-0f8c-49be-857d-34c2e2210ef9">
      <Url>https://www.minagricultura.gov.co/ministerio/direcciones/_layouts/15/DocIdRedir.aspx?ID=C6HDPSSWJME2-51172537-148</Url>
      <Description>C6HDPSSWJME2-51172537-148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F70A6A14EB2B6478ED391A32F5E62D7" ma:contentTypeVersion="1" ma:contentTypeDescription="Crear nuevo documento." ma:contentTypeScope="" ma:versionID="4727113841d26abb8bb3bd0bda88e684">
  <xsd:schema xmlns:xsd="http://www.w3.org/2001/XMLSchema" xmlns:xs="http://www.w3.org/2001/XMLSchema" xmlns:p="http://schemas.microsoft.com/office/2006/metadata/properties" xmlns:ns1="http://schemas.microsoft.com/sharepoint/v3" xmlns:ns2="182591e6-0f8c-49be-857d-34c2e2210ef9" targetNamespace="http://schemas.microsoft.com/office/2006/metadata/properties" ma:root="true" ma:fieldsID="fa24b7de27d7ed97a9d85e582b7102b0" ns1:_="" ns2:_="">
    <xsd:import namespace="http://schemas.microsoft.com/sharepoint/v3"/>
    <xsd:import namespace="182591e6-0f8c-49be-857d-34c2e2210ef9"/>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12"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2591e6-0f8c-49be-857d-34c2e2210ef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B7D83D3-0913-4248-9DD9-44EC7CB3794A}">
  <ds:schemaRefs>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1480239-D9C0-4474-BDBA-82969B6D8C50}"/>
</file>

<file path=customXml/itemProps3.xml><?xml version="1.0" encoding="utf-8"?>
<ds:datastoreItem xmlns:ds="http://schemas.openxmlformats.org/officeDocument/2006/customXml" ds:itemID="{EFB931FB-AF26-42A5-B424-C145F03191E3}">
  <ds:schemaRefs>
    <ds:schemaRef ds:uri="http://schemas.microsoft.com/sharepoint/v3/contenttype/forms"/>
  </ds:schemaRefs>
</ds:datastoreItem>
</file>

<file path=customXml/itemProps4.xml><?xml version="1.0" encoding="utf-8"?>
<ds:datastoreItem xmlns:ds="http://schemas.openxmlformats.org/officeDocument/2006/customXml" ds:itemID="{8CB77701-706E-41DC-871A-F96CC4B86863}"/>
</file>

<file path=docProps/app.xml><?xml version="1.0" encoding="utf-8"?>
<Properties xmlns="http://schemas.openxmlformats.org/officeDocument/2006/extended-properties" xmlns:vt="http://schemas.openxmlformats.org/officeDocument/2006/docPropsVTypes">
  <Template>Office Theme</Template>
  <TotalTime>1812</TotalTime>
  <Words>936</Words>
  <Application>Microsoft Office PowerPoint</Application>
  <PresentationFormat>Panorámica</PresentationFormat>
  <Paragraphs>193</Paragraphs>
  <Slides>9</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PMingLiU</vt:lpstr>
      <vt:lpstr>Arial</vt:lpstr>
      <vt:lpstr>Calibri</vt:lpstr>
      <vt:lpstr>Calibri Light</vt:lpstr>
      <vt:lpstr>Segoe UI</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Alvaro Andres Jaramillo Lopez</cp:lastModifiedBy>
  <cp:revision>44</cp:revision>
  <dcterms:created xsi:type="dcterms:W3CDTF">2018-12-12T16:12:35Z</dcterms:created>
  <dcterms:modified xsi:type="dcterms:W3CDTF">2019-05-13T23:14:36Z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0x0101003F70A6A14EB2B6478ED391A32F5E62D7</vt:lpwstr>
  </property>
  <property fmtid="{D5CDD505-2E9C-101B-9397-08002B2CF9AE}" pid="3" name="_dlc_DocIdItemGuid">
    <vt:lpwstr>81b49b8f-0691-4bf2-9045-88057ada8745</vt:lpwstr>
  </property>
</Properties>
</file>