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3661" r:id="rId5"/>
  </p:sldMasterIdLst>
  <p:notesMasterIdLst>
    <p:notesMasterId r:id="rId32"/>
  </p:notesMasterIdLst>
  <p:handoutMasterIdLst>
    <p:handoutMasterId r:id="rId33"/>
  </p:handoutMasterIdLst>
  <p:sldIdLst>
    <p:sldId id="256" r:id="rId6"/>
    <p:sldId id="376" r:id="rId7"/>
    <p:sldId id="414" r:id="rId8"/>
    <p:sldId id="411" r:id="rId9"/>
    <p:sldId id="412" r:id="rId10"/>
    <p:sldId id="358" r:id="rId11"/>
    <p:sldId id="405" r:id="rId12"/>
    <p:sldId id="378" r:id="rId13"/>
    <p:sldId id="377" r:id="rId14"/>
    <p:sldId id="406" r:id="rId15"/>
    <p:sldId id="372" r:id="rId16"/>
    <p:sldId id="373" r:id="rId17"/>
    <p:sldId id="374" r:id="rId18"/>
    <p:sldId id="375" r:id="rId19"/>
    <p:sldId id="409" r:id="rId20"/>
    <p:sldId id="410" r:id="rId21"/>
    <p:sldId id="403" r:id="rId22"/>
    <p:sldId id="404" r:id="rId23"/>
    <p:sldId id="399" r:id="rId24"/>
    <p:sldId id="400" r:id="rId25"/>
    <p:sldId id="379" r:id="rId26"/>
    <p:sldId id="401" r:id="rId27"/>
    <p:sldId id="402" r:id="rId28"/>
    <p:sldId id="407" r:id="rId29"/>
    <p:sldId id="408" r:id="rId30"/>
    <p:sldId id="353" r:id="rId3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688"/>
    <a:srgbClr val="CBD7EA"/>
    <a:srgbClr val="2E8867"/>
    <a:srgbClr val="239368"/>
    <a:srgbClr val="2C6F5A"/>
    <a:srgbClr val="395F9B"/>
    <a:srgbClr val="5D89D7"/>
    <a:srgbClr val="309370"/>
    <a:srgbClr val="368D75"/>
    <a:srgbClr val="439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1066" autoAdjust="0"/>
  </p:normalViewPr>
  <p:slideViewPr>
    <p:cSldViewPr snapToGrid="0" snapToObjects="1">
      <p:cViewPr varScale="1">
        <p:scale>
          <a:sx n="118" d="100"/>
          <a:sy n="118" d="100"/>
        </p:scale>
        <p:origin x="2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4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8CFFB-A8F4-4A2D-81C4-133BF01F87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A3AC4AD-C460-47C1-885D-053DAB8611F3}">
      <dgm:prSet phldrT="[Texto]" custT="1"/>
      <dgm:spPr/>
      <dgm:t>
        <a:bodyPr/>
        <a:lstStyle/>
        <a:p>
          <a:r>
            <a:rPr lang="es-CO" sz="1800" b="1" dirty="0" smtClean="0"/>
            <a:t>Sistema Nacional de Innovación Agropecuaria –SNIA </a:t>
          </a:r>
          <a:endParaRPr lang="es-CO" sz="1800" b="1" dirty="0"/>
        </a:p>
      </dgm:t>
    </dgm:pt>
    <dgm:pt modelId="{91CEB831-F576-4438-BBAE-FD64D392E47E}" type="parTrans" cxnId="{720DD06E-C0F7-4DC3-833C-49D996B00B03}">
      <dgm:prSet/>
      <dgm:spPr/>
      <dgm:t>
        <a:bodyPr/>
        <a:lstStyle/>
        <a:p>
          <a:endParaRPr lang="es-CO"/>
        </a:p>
      </dgm:t>
    </dgm:pt>
    <dgm:pt modelId="{0CD29AB3-2D43-4EED-973B-0D964E99F131}" type="sibTrans" cxnId="{720DD06E-C0F7-4DC3-833C-49D996B00B03}">
      <dgm:prSet/>
      <dgm:spPr/>
      <dgm:t>
        <a:bodyPr/>
        <a:lstStyle/>
        <a:p>
          <a:endParaRPr lang="es-CO"/>
        </a:p>
      </dgm:t>
    </dgm:pt>
    <dgm:pt modelId="{90147820-37BB-472D-91C6-4352086744CA}">
      <dgm:prSet phldrT="[Texto]" custT="1"/>
      <dgm:spPr/>
      <dgm:t>
        <a:bodyPr/>
        <a:lstStyle/>
        <a:p>
          <a:r>
            <a:rPr lang="es-CO" sz="1800" b="1" dirty="0" smtClean="0">
              <a:latin typeface="+mj-lt"/>
            </a:rPr>
            <a:t>Subsistema Nacional de Investigación y Desarrollo Tecnológico Agropecuario </a:t>
          </a:r>
        </a:p>
        <a:p>
          <a:r>
            <a:rPr lang="es-CO" sz="1800" b="1" dirty="0" smtClean="0">
              <a:latin typeface="+mj-lt"/>
            </a:rPr>
            <a:t>MADR-COLCIENCIAS</a:t>
          </a:r>
          <a:endParaRPr lang="es-CO" sz="1800" b="1" dirty="0">
            <a:latin typeface="+mj-lt"/>
          </a:endParaRPr>
        </a:p>
      </dgm:t>
    </dgm:pt>
    <dgm:pt modelId="{0F66FE7A-C6FC-4EE7-9900-157A82329D67}" type="parTrans" cxnId="{F2079E5D-8EDD-485F-B04C-ECB4B70C34DE}">
      <dgm:prSet/>
      <dgm:spPr/>
      <dgm:t>
        <a:bodyPr/>
        <a:lstStyle/>
        <a:p>
          <a:endParaRPr lang="es-CO"/>
        </a:p>
      </dgm:t>
    </dgm:pt>
    <dgm:pt modelId="{A3AEFCE8-A3AB-4A24-A0EC-532692B4F878}" type="sibTrans" cxnId="{F2079E5D-8EDD-485F-B04C-ECB4B70C34DE}">
      <dgm:prSet/>
      <dgm:spPr/>
      <dgm:t>
        <a:bodyPr/>
        <a:lstStyle/>
        <a:p>
          <a:endParaRPr lang="es-CO"/>
        </a:p>
      </dgm:t>
    </dgm:pt>
    <dgm:pt modelId="{D1084068-F5E1-4435-96E9-627A540F83F7}">
      <dgm:prSet phldrT="[Texto]" custT="1"/>
      <dgm:spPr/>
      <dgm:t>
        <a:bodyPr/>
        <a:lstStyle/>
        <a:p>
          <a:r>
            <a:rPr lang="es-CO" sz="1800" b="1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Subsistema Nacional de Formación y Capacitación para la Innovación Agropecuaria</a:t>
          </a:r>
        </a:p>
        <a:p>
          <a:r>
            <a:rPr lang="es-CO" sz="1800" b="1" dirty="0" smtClean="0">
              <a:latin typeface="+mj-lt"/>
            </a:rPr>
            <a:t>MEN</a:t>
          </a:r>
          <a:endParaRPr lang="es-CO" sz="1800" b="1" dirty="0">
            <a:latin typeface="+mj-lt"/>
          </a:endParaRPr>
        </a:p>
      </dgm:t>
    </dgm:pt>
    <dgm:pt modelId="{9FB5FE17-252E-4693-9538-25B666E530F5}" type="parTrans" cxnId="{07E3AF1D-B50E-4AB6-A806-7F342295B20E}">
      <dgm:prSet/>
      <dgm:spPr/>
      <dgm:t>
        <a:bodyPr/>
        <a:lstStyle/>
        <a:p>
          <a:endParaRPr lang="es-CO"/>
        </a:p>
      </dgm:t>
    </dgm:pt>
    <dgm:pt modelId="{DC0FB93D-4565-4529-ABF3-96D9EBCE0256}" type="sibTrans" cxnId="{07E3AF1D-B50E-4AB6-A806-7F342295B20E}">
      <dgm:prSet/>
      <dgm:spPr/>
      <dgm:t>
        <a:bodyPr/>
        <a:lstStyle/>
        <a:p>
          <a:endParaRPr lang="es-CO"/>
        </a:p>
      </dgm:t>
    </dgm:pt>
    <dgm:pt modelId="{86F60A12-5BD1-479D-9A44-D1D5CB798A20}">
      <dgm:prSet custT="1"/>
      <dgm:spPr/>
      <dgm:t>
        <a:bodyPr/>
        <a:lstStyle/>
        <a:p>
          <a:r>
            <a:rPr lang="es-CO" sz="1800" b="1" dirty="0" smtClean="0">
              <a:latin typeface="+mj-lt"/>
            </a:rPr>
            <a:t>Subsistema Nacional de Extensión Agropecuaria </a:t>
          </a:r>
        </a:p>
        <a:p>
          <a:r>
            <a:rPr lang="es-CO" sz="1800" b="1" dirty="0" smtClean="0">
              <a:latin typeface="+mj-lt"/>
            </a:rPr>
            <a:t>MADR</a:t>
          </a:r>
          <a:endParaRPr lang="es-CO" sz="1800" b="1" dirty="0">
            <a:latin typeface="+mj-lt"/>
          </a:endParaRPr>
        </a:p>
      </dgm:t>
    </dgm:pt>
    <dgm:pt modelId="{7B923B25-33B3-4BB7-8486-D656B35114EA}" type="parTrans" cxnId="{1B48FA7C-512B-4791-9912-49DDD386FB7B}">
      <dgm:prSet/>
      <dgm:spPr/>
      <dgm:t>
        <a:bodyPr/>
        <a:lstStyle/>
        <a:p>
          <a:endParaRPr lang="es-CO"/>
        </a:p>
      </dgm:t>
    </dgm:pt>
    <dgm:pt modelId="{5637EBED-51BB-4648-9CFC-169E72F607AA}" type="sibTrans" cxnId="{1B48FA7C-512B-4791-9912-49DDD386FB7B}">
      <dgm:prSet/>
      <dgm:spPr/>
      <dgm:t>
        <a:bodyPr/>
        <a:lstStyle/>
        <a:p>
          <a:endParaRPr lang="es-CO"/>
        </a:p>
      </dgm:t>
    </dgm:pt>
    <dgm:pt modelId="{8A3542C7-53D7-4A08-97E3-BA0B33938E18}" type="pres">
      <dgm:prSet presAssocID="{5CD8CFFB-A8F4-4A2D-81C4-133BF01F87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354D5B-20CE-468A-8719-8DB7E69D38B2}" type="pres">
      <dgm:prSet presAssocID="{EA3AC4AD-C460-47C1-885D-053DAB8611F3}" presName="hierRoot1" presStyleCnt="0"/>
      <dgm:spPr/>
      <dgm:t>
        <a:bodyPr/>
        <a:lstStyle/>
        <a:p>
          <a:endParaRPr lang="es-CO"/>
        </a:p>
      </dgm:t>
    </dgm:pt>
    <dgm:pt modelId="{C5529862-C84C-4C9C-BD9B-B70127F70482}" type="pres">
      <dgm:prSet presAssocID="{EA3AC4AD-C460-47C1-885D-053DAB8611F3}" presName="composite" presStyleCnt="0"/>
      <dgm:spPr/>
      <dgm:t>
        <a:bodyPr/>
        <a:lstStyle/>
        <a:p>
          <a:endParaRPr lang="es-CO"/>
        </a:p>
      </dgm:t>
    </dgm:pt>
    <dgm:pt modelId="{54EF6AAE-EF4A-4DB5-B28C-5F6D7D1BCD0D}" type="pres">
      <dgm:prSet presAssocID="{EA3AC4AD-C460-47C1-885D-053DAB8611F3}" presName="background" presStyleLbl="node0" presStyleIdx="0" presStyleCnt="1"/>
      <dgm:spPr/>
      <dgm:t>
        <a:bodyPr/>
        <a:lstStyle/>
        <a:p>
          <a:endParaRPr lang="es-CO"/>
        </a:p>
      </dgm:t>
    </dgm:pt>
    <dgm:pt modelId="{20F885C1-D615-4FE7-9432-D40857E3C09E}" type="pres">
      <dgm:prSet presAssocID="{EA3AC4AD-C460-47C1-885D-053DAB8611F3}" presName="text" presStyleLbl="fgAcc0" presStyleIdx="0" presStyleCnt="1" custScaleX="153381" custLinFactNeighborX="-15540" custLinFactNeighborY="-2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20CDA-DA09-4471-ABD1-5BED8897E0C6}" type="pres">
      <dgm:prSet presAssocID="{EA3AC4AD-C460-47C1-885D-053DAB8611F3}" presName="hierChild2" presStyleCnt="0"/>
      <dgm:spPr/>
      <dgm:t>
        <a:bodyPr/>
        <a:lstStyle/>
        <a:p>
          <a:endParaRPr lang="es-CO"/>
        </a:p>
      </dgm:t>
    </dgm:pt>
    <dgm:pt modelId="{4B186DA2-3640-4215-AF6C-98B75DA7E119}" type="pres">
      <dgm:prSet presAssocID="{0F66FE7A-C6FC-4EE7-9900-157A82329D67}" presName="Name10" presStyleLbl="parChTrans1D2" presStyleIdx="0" presStyleCnt="3"/>
      <dgm:spPr/>
      <dgm:t>
        <a:bodyPr/>
        <a:lstStyle/>
        <a:p>
          <a:endParaRPr lang="es-ES"/>
        </a:p>
      </dgm:t>
    </dgm:pt>
    <dgm:pt modelId="{66F65C61-F7E6-4E6C-B2C1-D504D95758CF}" type="pres">
      <dgm:prSet presAssocID="{90147820-37BB-472D-91C6-4352086744CA}" presName="hierRoot2" presStyleCnt="0"/>
      <dgm:spPr/>
      <dgm:t>
        <a:bodyPr/>
        <a:lstStyle/>
        <a:p>
          <a:endParaRPr lang="es-CO"/>
        </a:p>
      </dgm:t>
    </dgm:pt>
    <dgm:pt modelId="{08DCE1E6-5A7A-4E71-96F4-E27D23AAE704}" type="pres">
      <dgm:prSet presAssocID="{90147820-37BB-472D-91C6-4352086744CA}" presName="composite2" presStyleCnt="0"/>
      <dgm:spPr/>
      <dgm:t>
        <a:bodyPr/>
        <a:lstStyle/>
        <a:p>
          <a:endParaRPr lang="es-CO"/>
        </a:p>
      </dgm:t>
    </dgm:pt>
    <dgm:pt modelId="{0E848C0A-C29E-49C4-8E44-FC0443E83033}" type="pres">
      <dgm:prSet presAssocID="{90147820-37BB-472D-91C6-4352086744CA}" presName="background2" presStyleLbl="node2" presStyleIdx="0" presStyleCnt="3"/>
      <dgm:spPr/>
      <dgm:t>
        <a:bodyPr/>
        <a:lstStyle/>
        <a:p>
          <a:endParaRPr lang="es-CO"/>
        </a:p>
      </dgm:t>
    </dgm:pt>
    <dgm:pt modelId="{4FF8111D-EBAE-43F1-B00E-7E3C34A8E30C}" type="pres">
      <dgm:prSet presAssocID="{90147820-37BB-472D-91C6-4352086744CA}" presName="text2" presStyleLbl="fgAcc2" presStyleIdx="0" presStyleCnt="3" custScaleX="134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F683B-9062-4D2C-977F-C47B00B29FD4}" type="pres">
      <dgm:prSet presAssocID="{90147820-37BB-472D-91C6-4352086744CA}" presName="hierChild3" presStyleCnt="0"/>
      <dgm:spPr/>
      <dgm:t>
        <a:bodyPr/>
        <a:lstStyle/>
        <a:p>
          <a:endParaRPr lang="es-CO"/>
        </a:p>
      </dgm:t>
    </dgm:pt>
    <dgm:pt modelId="{6F5A9B28-8438-498B-82D2-5DD5ABEFDCEC}" type="pres">
      <dgm:prSet presAssocID="{7B923B25-33B3-4BB7-8486-D656B35114EA}" presName="Name10" presStyleLbl="parChTrans1D2" presStyleIdx="1" presStyleCnt="3"/>
      <dgm:spPr/>
      <dgm:t>
        <a:bodyPr/>
        <a:lstStyle/>
        <a:p>
          <a:endParaRPr lang="es-ES"/>
        </a:p>
      </dgm:t>
    </dgm:pt>
    <dgm:pt modelId="{549651AE-BDC9-4893-8595-02A4EA117713}" type="pres">
      <dgm:prSet presAssocID="{86F60A12-5BD1-479D-9A44-D1D5CB798A20}" presName="hierRoot2" presStyleCnt="0"/>
      <dgm:spPr/>
      <dgm:t>
        <a:bodyPr/>
        <a:lstStyle/>
        <a:p>
          <a:endParaRPr lang="es-CO"/>
        </a:p>
      </dgm:t>
    </dgm:pt>
    <dgm:pt modelId="{8FDDB4BF-4ED9-4CA9-87AD-E90EF0B5E937}" type="pres">
      <dgm:prSet presAssocID="{86F60A12-5BD1-479D-9A44-D1D5CB798A20}" presName="composite2" presStyleCnt="0"/>
      <dgm:spPr/>
      <dgm:t>
        <a:bodyPr/>
        <a:lstStyle/>
        <a:p>
          <a:endParaRPr lang="es-CO"/>
        </a:p>
      </dgm:t>
    </dgm:pt>
    <dgm:pt modelId="{BDD26E32-4F41-46F8-A05F-77C4F33300B1}" type="pres">
      <dgm:prSet presAssocID="{86F60A12-5BD1-479D-9A44-D1D5CB798A20}" presName="background2" presStyleLbl="node2" presStyleIdx="1" presStyleCnt="3"/>
      <dgm:spPr/>
      <dgm:t>
        <a:bodyPr/>
        <a:lstStyle/>
        <a:p>
          <a:endParaRPr lang="es-CO"/>
        </a:p>
      </dgm:t>
    </dgm:pt>
    <dgm:pt modelId="{261630FA-0712-46B7-9676-E469D8D1FB33}" type="pres">
      <dgm:prSet presAssocID="{86F60A12-5BD1-479D-9A44-D1D5CB798A20}" presName="text2" presStyleLbl="fgAcc2" presStyleIdx="1" presStyleCnt="3" custScaleX="135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8642A2-F12B-42DA-ACD9-50FDB0CC2936}" type="pres">
      <dgm:prSet presAssocID="{86F60A12-5BD1-479D-9A44-D1D5CB798A20}" presName="hierChild3" presStyleCnt="0"/>
      <dgm:spPr/>
      <dgm:t>
        <a:bodyPr/>
        <a:lstStyle/>
        <a:p>
          <a:endParaRPr lang="es-CO"/>
        </a:p>
      </dgm:t>
    </dgm:pt>
    <dgm:pt modelId="{8DF8B30B-7935-4348-A462-A46519393010}" type="pres">
      <dgm:prSet presAssocID="{9FB5FE17-252E-4693-9538-25B666E530F5}" presName="Name10" presStyleLbl="parChTrans1D2" presStyleIdx="2" presStyleCnt="3"/>
      <dgm:spPr/>
      <dgm:t>
        <a:bodyPr/>
        <a:lstStyle/>
        <a:p>
          <a:endParaRPr lang="es-ES"/>
        </a:p>
      </dgm:t>
    </dgm:pt>
    <dgm:pt modelId="{2F7330A7-F5A7-4219-BB24-782FD6A3D227}" type="pres">
      <dgm:prSet presAssocID="{D1084068-F5E1-4435-96E9-627A540F83F7}" presName="hierRoot2" presStyleCnt="0"/>
      <dgm:spPr/>
      <dgm:t>
        <a:bodyPr/>
        <a:lstStyle/>
        <a:p>
          <a:endParaRPr lang="es-CO"/>
        </a:p>
      </dgm:t>
    </dgm:pt>
    <dgm:pt modelId="{19399578-3441-43D4-AFE4-5A00A5A4B55C}" type="pres">
      <dgm:prSet presAssocID="{D1084068-F5E1-4435-96E9-627A540F83F7}" presName="composite2" presStyleCnt="0"/>
      <dgm:spPr/>
      <dgm:t>
        <a:bodyPr/>
        <a:lstStyle/>
        <a:p>
          <a:endParaRPr lang="es-CO"/>
        </a:p>
      </dgm:t>
    </dgm:pt>
    <dgm:pt modelId="{5141D3FA-1A4F-4367-B0E6-5E8D4454D296}" type="pres">
      <dgm:prSet presAssocID="{D1084068-F5E1-4435-96E9-627A540F83F7}" presName="background2" presStyleLbl="node2" presStyleIdx="2" presStyleCnt="3"/>
      <dgm:spPr/>
      <dgm:t>
        <a:bodyPr/>
        <a:lstStyle/>
        <a:p>
          <a:endParaRPr lang="es-CO"/>
        </a:p>
      </dgm:t>
    </dgm:pt>
    <dgm:pt modelId="{887F8BB4-58BC-461F-B4F6-D3FD7656E2F9}" type="pres">
      <dgm:prSet presAssocID="{D1084068-F5E1-4435-96E9-627A540F83F7}" presName="text2" presStyleLbl="fgAcc2" presStyleIdx="2" presStyleCnt="3" custScaleX="1634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5E176F-9FF2-4A4B-97B0-C931F9D88D04}" type="pres">
      <dgm:prSet presAssocID="{D1084068-F5E1-4435-96E9-627A540F83F7}" presName="hierChild3" presStyleCnt="0"/>
      <dgm:spPr/>
      <dgm:t>
        <a:bodyPr/>
        <a:lstStyle/>
        <a:p>
          <a:endParaRPr lang="es-CO"/>
        </a:p>
      </dgm:t>
    </dgm:pt>
  </dgm:ptLst>
  <dgm:cxnLst>
    <dgm:cxn modelId="{5A6A8ECD-640D-4F43-A957-C9EA5571904C}" type="presOf" srcId="{0F66FE7A-C6FC-4EE7-9900-157A82329D67}" destId="{4B186DA2-3640-4215-AF6C-98B75DA7E119}" srcOrd="0" destOrd="0" presId="urn:microsoft.com/office/officeart/2005/8/layout/hierarchy1"/>
    <dgm:cxn modelId="{07E3AF1D-B50E-4AB6-A806-7F342295B20E}" srcId="{EA3AC4AD-C460-47C1-885D-053DAB8611F3}" destId="{D1084068-F5E1-4435-96E9-627A540F83F7}" srcOrd="2" destOrd="0" parTransId="{9FB5FE17-252E-4693-9538-25B666E530F5}" sibTransId="{DC0FB93D-4565-4529-ABF3-96D9EBCE0256}"/>
    <dgm:cxn modelId="{F4B3F290-381E-43F2-AC56-F832158F4DB1}" type="presOf" srcId="{7B923B25-33B3-4BB7-8486-D656B35114EA}" destId="{6F5A9B28-8438-498B-82D2-5DD5ABEFDCEC}" srcOrd="0" destOrd="0" presId="urn:microsoft.com/office/officeart/2005/8/layout/hierarchy1"/>
    <dgm:cxn modelId="{BDCD77AE-5B53-4412-97FF-47A526CC9C02}" type="presOf" srcId="{90147820-37BB-472D-91C6-4352086744CA}" destId="{4FF8111D-EBAE-43F1-B00E-7E3C34A8E30C}" srcOrd="0" destOrd="0" presId="urn:microsoft.com/office/officeart/2005/8/layout/hierarchy1"/>
    <dgm:cxn modelId="{F2079E5D-8EDD-485F-B04C-ECB4B70C34DE}" srcId="{EA3AC4AD-C460-47C1-885D-053DAB8611F3}" destId="{90147820-37BB-472D-91C6-4352086744CA}" srcOrd="0" destOrd="0" parTransId="{0F66FE7A-C6FC-4EE7-9900-157A82329D67}" sibTransId="{A3AEFCE8-A3AB-4A24-A0EC-532692B4F878}"/>
    <dgm:cxn modelId="{E9B0E688-9D1A-494B-AAC1-5FACAC711AC9}" type="presOf" srcId="{D1084068-F5E1-4435-96E9-627A540F83F7}" destId="{887F8BB4-58BC-461F-B4F6-D3FD7656E2F9}" srcOrd="0" destOrd="0" presId="urn:microsoft.com/office/officeart/2005/8/layout/hierarchy1"/>
    <dgm:cxn modelId="{42E3509D-C4FC-45A7-AF46-C8A3AEC3B2C0}" type="presOf" srcId="{EA3AC4AD-C460-47C1-885D-053DAB8611F3}" destId="{20F885C1-D615-4FE7-9432-D40857E3C09E}" srcOrd="0" destOrd="0" presId="urn:microsoft.com/office/officeart/2005/8/layout/hierarchy1"/>
    <dgm:cxn modelId="{C2766822-9D75-417D-BF01-661DE8667BF7}" type="presOf" srcId="{5CD8CFFB-A8F4-4A2D-81C4-133BF01F873A}" destId="{8A3542C7-53D7-4A08-97E3-BA0B33938E18}" srcOrd="0" destOrd="0" presId="urn:microsoft.com/office/officeart/2005/8/layout/hierarchy1"/>
    <dgm:cxn modelId="{720DD06E-C0F7-4DC3-833C-49D996B00B03}" srcId="{5CD8CFFB-A8F4-4A2D-81C4-133BF01F873A}" destId="{EA3AC4AD-C460-47C1-885D-053DAB8611F3}" srcOrd="0" destOrd="0" parTransId="{91CEB831-F576-4438-BBAE-FD64D392E47E}" sibTransId="{0CD29AB3-2D43-4EED-973B-0D964E99F131}"/>
    <dgm:cxn modelId="{164397CD-A6C4-4BBE-9533-83716252EF2F}" type="presOf" srcId="{86F60A12-5BD1-479D-9A44-D1D5CB798A20}" destId="{261630FA-0712-46B7-9676-E469D8D1FB33}" srcOrd="0" destOrd="0" presId="urn:microsoft.com/office/officeart/2005/8/layout/hierarchy1"/>
    <dgm:cxn modelId="{1B48FA7C-512B-4791-9912-49DDD386FB7B}" srcId="{EA3AC4AD-C460-47C1-885D-053DAB8611F3}" destId="{86F60A12-5BD1-479D-9A44-D1D5CB798A20}" srcOrd="1" destOrd="0" parTransId="{7B923B25-33B3-4BB7-8486-D656B35114EA}" sibTransId="{5637EBED-51BB-4648-9CFC-169E72F607AA}"/>
    <dgm:cxn modelId="{C22807C9-AC52-48A2-9E5B-F6D3749FE841}" type="presOf" srcId="{9FB5FE17-252E-4693-9538-25B666E530F5}" destId="{8DF8B30B-7935-4348-A462-A46519393010}" srcOrd="0" destOrd="0" presId="urn:microsoft.com/office/officeart/2005/8/layout/hierarchy1"/>
    <dgm:cxn modelId="{3001C598-342E-4145-912A-757DBC56762F}" type="presParOf" srcId="{8A3542C7-53D7-4A08-97E3-BA0B33938E18}" destId="{CC354D5B-20CE-468A-8719-8DB7E69D38B2}" srcOrd="0" destOrd="0" presId="urn:microsoft.com/office/officeart/2005/8/layout/hierarchy1"/>
    <dgm:cxn modelId="{19B3FC3B-52B3-45B8-826E-C0122803BB4D}" type="presParOf" srcId="{CC354D5B-20CE-468A-8719-8DB7E69D38B2}" destId="{C5529862-C84C-4C9C-BD9B-B70127F70482}" srcOrd="0" destOrd="0" presId="urn:microsoft.com/office/officeart/2005/8/layout/hierarchy1"/>
    <dgm:cxn modelId="{70CE5225-11A5-4BEB-BA0C-2086C51FEA67}" type="presParOf" srcId="{C5529862-C84C-4C9C-BD9B-B70127F70482}" destId="{54EF6AAE-EF4A-4DB5-B28C-5F6D7D1BCD0D}" srcOrd="0" destOrd="0" presId="urn:microsoft.com/office/officeart/2005/8/layout/hierarchy1"/>
    <dgm:cxn modelId="{2850478C-9C61-4006-BE01-8AD02C78D213}" type="presParOf" srcId="{C5529862-C84C-4C9C-BD9B-B70127F70482}" destId="{20F885C1-D615-4FE7-9432-D40857E3C09E}" srcOrd="1" destOrd="0" presId="urn:microsoft.com/office/officeart/2005/8/layout/hierarchy1"/>
    <dgm:cxn modelId="{780C6F92-80BA-4A53-85AA-6E4A13E6CB56}" type="presParOf" srcId="{CC354D5B-20CE-468A-8719-8DB7E69D38B2}" destId="{77020CDA-DA09-4471-ABD1-5BED8897E0C6}" srcOrd="1" destOrd="0" presId="urn:microsoft.com/office/officeart/2005/8/layout/hierarchy1"/>
    <dgm:cxn modelId="{34AE3B73-6381-4EE6-8D8D-52DD37DD2D5E}" type="presParOf" srcId="{77020CDA-DA09-4471-ABD1-5BED8897E0C6}" destId="{4B186DA2-3640-4215-AF6C-98B75DA7E119}" srcOrd="0" destOrd="0" presId="urn:microsoft.com/office/officeart/2005/8/layout/hierarchy1"/>
    <dgm:cxn modelId="{8176BD7F-54F8-4CF2-8792-99CDAC5F481F}" type="presParOf" srcId="{77020CDA-DA09-4471-ABD1-5BED8897E0C6}" destId="{66F65C61-F7E6-4E6C-B2C1-D504D95758CF}" srcOrd="1" destOrd="0" presId="urn:microsoft.com/office/officeart/2005/8/layout/hierarchy1"/>
    <dgm:cxn modelId="{DF787495-35E7-4163-8DCA-32420BD068A6}" type="presParOf" srcId="{66F65C61-F7E6-4E6C-B2C1-D504D95758CF}" destId="{08DCE1E6-5A7A-4E71-96F4-E27D23AAE704}" srcOrd="0" destOrd="0" presId="urn:microsoft.com/office/officeart/2005/8/layout/hierarchy1"/>
    <dgm:cxn modelId="{EA5A7C38-CC4B-4448-BC53-A62BB7B3AFF6}" type="presParOf" srcId="{08DCE1E6-5A7A-4E71-96F4-E27D23AAE704}" destId="{0E848C0A-C29E-49C4-8E44-FC0443E83033}" srcOrd="0" destOrd="0" presId="urn:microsoft.com/office/officeart/2005/8/layout/hierarchy1"/>
    <dgm:cxn modelId="{71DBD233-199E-4E95-9048-C2DE3BF850E8}" type="presParOf" srcId="{08DCE1E6-5A7A-4E71-96F4-E27D23AAE704}" destId="{4FF8111D-EBAE-43F1-B00E-7E3C34A8E30C}" srcOrd="1" destOrd="0" presId="urn:microsoft.com/office/officeart/2005/8/layout/hierarchy1"/>
    <dgm:cxn modelId="{E126BBC5-BDA1-485D-BE5A-5260756AAD97}" type="presParOf" srcId="{66F65C61-F7E6-4E6C-B2C1-D504D95758CF}" destId="{539F683B-9062-4D2C-977F-C47B00B29FD4}" srcOrd="1" destOrd="0" presId="urn:microsoft.com/office/officeart/2005/8/layout/hierarchy1"/>
    <dgm:cxn modelId="{8CD49BB4-54EE-4906-BF41-A8B5AABC04D3}" type="presParOf" srcId="{77020CDA-DA09-4471-ABD1-5BED8897E0C6}" destId="{6F5A9B28-8438-498B-82D2-5DD5ABEFDCEC}" srcOrd="2" destOrd="0" presId="urn:microsoft.com/office/officeart/2005/8/layout/hierarchy1"/>
    <dgm:cxn modelId="{7148B533-2300-4810-BDA4-1BB09260D7D4}" type="presParOf" srcId="{77020CDA-DA09-4471-ABD1-5BED8897E0C6}" destId="{549651AE-BDC9-4893-8595-02A4EA117713}" srcOrd="3" destOrd="0" presId="urn:microsoft.com/office/officeart/2005/8/layout/hierarchy1"/>
    <dgm:cxn modelId="{75D43563-1385-4A7D-90A1-D24AE006D33D}" type="presParOf" srcId="{549651AE-BDC9-4893-8595-02A4EA117713}" destId="{8FDDB4BF-4ED9-4CA9-87AD-E90EF0B5E937}" srcOrd="0" destOrd="0" presId="urn:microsoft.com/office/officeart/2005/8/layout/hierarchy1"/>
    <dgm:cxn modelId="{620173D2-CF84-4E3E-91F8-4D2A91B3E7D7}" type="presParOf" srcId="{8FDDB4BF-4ED9-4CA9-87AD-E90EF0B5E937}" destId="{BDD26E32-4F41-46F8-A05F-77C4F33300B1}" srcOrd="0" destOrd="0" presId="urn:microsoft.com/office/officeart/2005/8/layout/hierarchy1"/>
    <dgm:cxn modelId="{2EA214AE-F8E0-491D-947F-8FB1730FCA07}" type="presParOf" srcId="{8FDDB4BF-4ED9-4CA9-87AD-E90EF0B5E937}" destId="{261630FA-0712-46B7-9676-E469D8D1FB33}" srcOrd="1" destOrd="0" presId="urn:microsoft.com/office/officeart/2005/8/layout/hierarchy1"/>
    <dgm:cxn modelId="{93F2A5BE-DD62-4371-B36B-0489F61C6909}" type="presParOf" srcId="{549651AE-BDC9-4893-8595-02A4EA117713}" destId="{3B8642A2-F12B-42DA-ACD9-50FDB0CC2936}" srcOrd="1" destOrd="0" presId="urn:microsoft.com/office/officeart/2005/8/layout/hierarchy1"/>
    <dgm:cxn modelId="{022091F8-51F0-4F98-B144-E09475C592A7}" type="presParOf" srcId="{77020CDA-DA09-4471-ABD1-5BED8897E0C6}" destId="{8DF8B30B-7935-4348-A462-A46519393010}" srcOrd="4" destOrd="0" presId="urn:microsoft.com/office/officeart/2005/8/layout/hierarchy1"/>
    <dgm:cxn modelId="{4E99BC21-4693-4E60-8D3B-7D576FADA6B6}" type="presParOf" srcId="{77020CDA-DA09-4471-ABD1-5BED8897E0C6}" destId="{2F7330A7-F5A7-4219-BB24-782FD6A3D227}" srcOrd="5" destOrd="0" presId="urn:microsoft.com/office/officeart/2005/8/layout/hierarchy1"/>
    <dgm:cxn modelId="{C6BD108E-2914-4A04-8049-2584ECD25C68}" type="presParOf" srcId="{2F7330A7-F5A7-4219-BB24-782FD6A3D227}" destId="{19399578-3441-43D4-AFE4-5A00A5A4B55C}" srcOrd="0" destOrd="0" presId="urn:microsoft.com/office/officeart/2005/8/layout/hierarchy1"/>
    <dgm:cxn modelId="{2CB76786-08D2-4792-9D33-3296C022FA88}" type="presParOf" srcId="{19399578-3441-43D4-AFE4-5A00A5A4B55C}" destId="{5141D3FA-1A4F-4367-B0E6-5E8D4454D296}" srcOrd="0" destOrd="0" presId="urn:microsoft.com/office/officeart/2005/8/layout/hierarchy1"/>
    <dgm:cxn modelId="{52670607-3DF9-4DA2-9A7A-5A0E34655DD1}" type="presParOf" srcId="{19399578-3441-43D4-AFE4-5A00A5A4B55C}" destId="{887F8BB4-58BC-461F-B4F6-D3FD7656E2F9}" srcOrd="1" destOrd="0" presId="urn:microsoft.com/office/officeart/2005/8/layout/hierarchy1"/>
    <dgm:cxn modelId="{160A8FDC-1831-4B33-8FDA-78470A49483F}" type="presParOf" srcId="{2F7330A7-F5A7-4219-BB24-782FD6A3D227}" destId="{5F5E176F-9FF2-4A4B-97B0-C931F9D88D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6DA0-42D2-48D3-8C93-3E39158093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95A1CD-259E-4943-AC11-494B34395B6F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smtClean="0">
              <a:latin typeface="Arial" pitchFamily="34" charset="0"/>
              <a:cs typeface="Arial" pitchFamily="34" charset="0"/>
            </a:rPr>
            <a:t>Elección de Representantes en el Consejo Superior del SNIA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3885E087-D0E6-4907-A08F-C798752520F9}" type="parTrans" cxnId="{78D225AE-81DA-498B-8EE5-9337B4995E1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C4DAD71-89B3-4913-B69A-95FA8F67499D}" type="sibTrans" cxnId="{78D225AE-81DA-498B-8EE5-9337B4995E1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FF791B6-80C6-4477-8745-E3FA5F95502E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dirty="0" smtClean="0">
              <a:latin typeface="Arial" pitchFamily="34" charset="0"/>
              <a:cs typeface="Arial" pitchFamily="34" charset="0"/>
            </a:rPr>
            <a:t>Actualización del Plan Estratégico de Ciencia, Tecnología e Innovación Agropecuaria  - PECTIA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891316F-79F5-4752-8D9F-DFFA353A2C10}" type="parTrans" cxnId="{A01CD073-B6AD-4AD5-ABDF-67EA34DE634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6273286E-43C4-4360-BA2C-522EEE56BB82}" type="sibTrans" cxnId="{A01CD073-B6AD-4AD5-ABDF-67EA34DE6340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92FFCC5-A50D-4E5D-98B0-24F89B35DD46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smtClean="0">
              <a:latin typeface="Arial" pitchFamily="34" charset="0"/>
              <a:cs typeface="Arial" pitchFamily="34" charset="0"/>
            </a:rPr>
            <a:t>Lineamientos formulación Planes Departamentales de Extensión Agropecuaria  - PDEA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AEDA9DFA-84B4-4939-9901-5F2A5DE4CAD3}" type="parTrans" cxnId="{CEA539DB-D9A8-4134-B159-F67320A1330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7E04911D-B274-4717-A68C-284E716C5AA4}" type="sibTrans" cxnId="{CEA539DB-D9A8-4134-B159-F67320A1330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CBA7CAD-AEE4-4E83-A443-CF6F15D90348}">
      <dgm:prSet phldrT="[Texto]" custT="1"/>
      <dgm:spPr>
        <a:solidFill>
          <a:srgbClr val="395F9B"/>
        </a:solidFill>
      </dgm:spPr>
      <dgm:t>
        <a:bodyPr/>
        <a:lstStyle/>
        <a:p>
          <a:r>
            <a:rPr lang="es-CO" sz="2000" smtClean="0">
              <a:latin typeface="Arial" pitchFamily="34" charset="0"/>
              <a:cs typeface="Arial" pitchFamily="34" charset="0"/>
            </a:rPr>
            <a:t>Registro y Clasificación de Usuarios: Criterios y Niveles de Clasificación</a:t>
          </a:r>
          <a:endParaRPr lang="es-CO" sz="2000" dirty="0">
            <a:latin typeface="Arial" pitchFamily="34" charset="0"/>
            <a:cs typeface="Arial" pitchFamily="34" charset="0"/>
          </a:endParaRPr>
        </a:p>
      </dgm:t>
    </dgm:pt>
    <dgm:pt modelId="{B2E1E198-ADEA-44E2-B3D8-6D7248B3D018}" type="parTrans" cxnId="{CBA3834E-C629-4E07-B7EF-3935A2422B2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0A0E5A4F-F1F9-4968-912C-80CA18E69D3C}" type="sibTrans" cxnId="{CBA3834E-C629-4E07-B7EF-3935A2422B2A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B616C37B-4650-4932-9958-EADF73C08138}" type="pres">
      <dgm:prSet presAssocID="{F9216DA0-42D2-48D3-8C93-3E39158093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BA8B413-3D72-4DCB-8F04-E3A3DC269393}" type="pres">
      <dgm:prSet presAssocID="{8795A1CD-259E-4943-AC11-494B34395B6F}" presName="node" presStyleLbl="node1" presStyleIdx="0" presStyleCnt="4" custScaleX="42929" custScaleY="234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BD1415-8F6F-4812-B60C-DB47C98C342A}" type="pres">
      <dgm:prSet presAssocID="{8C4DAD71-89B3-4913-B69A-95FA8F67499D}" presName="sibTrans" presStyleCnt="0"/>
      <dgm:spPr/>
      <dgm:t>
        <a:bodyPr/>
        <a:lstStyle/>
        <a:p>
          <a:endParaRPr lang="es-CO"/>
        </a:p>
      </dgm:t>
    </dgm:pt>
    <dgm:pt modelId="{8D6D2411-BB2D-4D52-8A97-F12E0106E483}" type="pres">
      <dgm:prSet presAssocID="{EFF791B6-80C6-4477-8745-E3FA5F95502E}" presName="node" presStyleLbl="node1" presStyleIdx="1" presStyleCnt="4" custScaleX="42929" custScaleY="234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772D31-9A48-49D1-809D-B0C7FE877D02}" type="pres">
      <dgm:prSet presAssocID="{6273286E-43C4-4360-BA2C-522EEE56BB82}" presName="sibTrans" presStyleCnt="0"/>
      <dgm:spPr/>
      <dgm:t>
        <a:bodyPr/>
        <a:lstStyle/>
        <a:p>
          <a:endParaRPr lang="es-CO"/>
        </a:p>
      </dgm:t>
    </dgm:pt>
    <dgm:pt modelId="{9756BB16-64E5-4420-8276-F71049158747}" type="pres">
      <dgm:prSet presAssocID="{592FFCC5-A50D-4E5D-98B0-24F89B35DD46}" presName="node" presStyleLbl="node1" presStyleIdx="2" presStyleCnt="4" custScaleX="42929" custScaleY="23433" custLinFactNeighborY="-130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497462-1A04-4093-B314-B932E78FBB75}" type="pres">
      <dgm:prSet presAssocID="{7E04911D-B274-4717-A68C-284E716C5AA4}" presName="sibTrans" presStyleCnt="0"/>
      <dgm:spPr/>
      <dgm:t>
        <a:bodyPr/>
        <a:lstStyle/>
        <a:p>
          <a:endParaRPr lang="es-CO"/>
        </a:p>
      </dgm:t>
    </dgm:pt>
    <dgm:pt modelId="{27574283-3CA2-4395-873A-C0399FCA91EA}" type="pres">
      <dgm:prSet presAssocID="{BCBA7CAD-AEE4-4E83-A443-CF6F15D90348}" presName="node" presStyleLbl="node1" presStyleIdx="3" presStyleCnt="4" custScaleX="42929" custScaleY="23433" custLinFactNeighborY="-130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EA539DB-D9A8-4134-B159-F67320A1330F}" srcId="{F9216DA0-42D2-48D3-8C93-3E39158093A6}" destId="{592FFCC5-A50D-4E5D-98B0-24F89B35DD46}" srcOrd="2" destOrd="0" parTransId="{AEDA9DFA-84B4-4939-9901-5F2A5DE4CAD3}" sibTransId="{7E04911D-B274-4717-A68C-284E716C5AA4}"/>
    <dgm:cxn modelId="{F1C888AD-16B9-46D4-A9F9-15F39310F5DC}" type="presOf" srcId="{EFF791B6-80C6-4477-8745-E3FA5F95502E}" destId="{8D6D2411-BB2D-4D52-8A97-F12E0106E483}" srcOrd="0" destOrd="0" presId="urn:microsoft.com/office/officeart/2005/8/layout/default"/>
    <dgm:cxn modelId="{1A56AD92-8307-4128-83D8-2B5FF99A3590}" type="presOf" srcId="{BCBA7CAD-AEE4-4E83-A443-CF6F15D90348}" destId="{27574283-3CA2-4395-873A-C0399FCA91EA}" srcOrd="0" destOrd="0" presId="urn:microsoft.com/office/officeart/2005/8/layout/default"/>
    <dgm:cxn modelId="{168D018A-3BCC-4C2F-A83A-1C9F1B458725}" type="presOf" srcId="{F9216DA0-42D2-48D3-8C93-3E39158093A6}" destId="{B616C37B-4650-4932-9958-EADF73C08138}" srcOrd="0" destOrd="0" presId="urn:microsoft.com/office/officeart/2005/8/layout/default"/>
    <dgm:cxn modelId="{78D225AE-81DA-498B-8EE5-9337B4995E1D}" srcId="{F9216DA0-42D2-48D3-8C93-3E39158093A6}" destId="{8795A1CD-259E-4943-AC11-494B34395B6F}" srcOrd="0" destOrd="0" parTransId="{3885E087-D0E6-4907-A08F-C798752520F9}" sibTransId="{8C4DAD71-89B3-4913-B69A-95FA8F67499D}"/>
    <dgm:cxn modelId="{75630769-0F6F-44C7-9CC3-9D4603A8CA48}" type="presOf" srcId="{8795A1CD-259E-4943-AC11-494B34395B6F}" destId="{EBA8B413-3D72-4DCB-8F04-E3A3DC269393}" srcOrd="0" destOrd="0" presId="urn:microsoft.com/office/officeart/2005/8/layout/default"/>
    <dgm:cxn modelId="{BB135056-34E6-451D-AB09-916F2EAEBB1D}" type="presOf" srcId="{592FFCC5-A50D-4E5D-98B0-24F89B35DD46}" destId="{9756BB16-64E5-4420-8276-F71049158747}" srcOrd="0" destOrd="0" presId="urn:microsoft.com/office/officeart/2005/8/layout/default"/>
    <dgm:cxn modelId="{A01CD073-B6AD-4AD5-ABDF-67EA34DE6340}" srcId="{F9216DA0-42D2-48D3-8C93-3E39158093A6}" destId="{EFF791B6-80C6-4477-8745-E3FA5F95502E}" srcOrd="1" destOrd="0" parTransId="{A891316F-79F5-4752-8D9F-DFFA353A2C10}" sibTransId="{6273286E-43C4-4360-BA2C-522EEE56BB82}"/>
    <dgm:cxn modelId="{CBA3834E-C629-4E07-B7EF-3935A2422B2A}" srcId="{F9216DA0-42D2-48D3-8C93-3E39158093A6}" destId="{BCBA7CAD-AEE4-4E83-A443-CF6F15D90348}" srcOrd="3" destOrd="0" parTransId="{B2E1E198-ADEA-44E2-B3D8-6D7248B3D018}" sibTransId="{0A0E5A4F-F1F9-4968-912C-80CA18E69D3C}"/>
    <dgm:cxn modelId="{F93C1EF6-47F3-4DBB-9C2D-BE82678DAEA1}" type="presParOf" srcId="{B616C37B-4650-4932-9958-EADF73C08138}" destId="{EBA8B413-3D72-4DCB-8F04-E3A3DC269393}" srcOrd="0" destOrd="0" presId="urn:microsoft.com/office/officeart/2005/8/layout/default"/>
    <dgm:cxn modelId="{04787CAA-A92A-445A-89C7-7DDB7B42B531}" type="presParOf" srcId="{B616C37B-4650-4932-9958-EADF73C08138}" destId="{C5BD1415-8F6F-4812-B60C-DB47C98C342A}" srcOrd="1" destOrd="0" presId="urn:microsoft.com/office/officeart/2005/8/layout/default"/>
    <dgm:cxn modelId="{28295DD5-0F2E-4C95-9D52-D58035B35033}" type="presParOf" srcId="{B616C37B-4650-4932-9958-EADF73C08138}" destId="{8D6D2411-BB2D-4D52-8A97-F12E0106E483}" srcOrd="2" destOrd="0" presId="urn:microsoft.com/office/officeart/2005/8/layout/default"/>
    <dgm:cxn modelId="{FCCA0530-BF16-47F1-A7D6-05E6ACE0C93C}" type="presParOf" srcId="{B616C37B-4650-4932-9958-EADF73C08138}" destId="{32772D31-9A48-49D1-809D-B0C7FE877D02}" srcOrd="3" destOrd="0" presId="urn:microsoft.com/office/officeart/2005/8/layout/default"/>
    <dgm:cxn modelId="{2DBFC742-6496-4FCF-BE05-558B38F35767}" type="presParOf" srcId="{B616C37B-4650-4932-9958-EADF73C08138}" destId="{9756BB16-64E5-4420-8276-F71049158747}" srcOrd="4" destOrd="0" presId="urn:microsoft.com/office/officeart/2005/8/layout/default"/>
    <dgm:cxn modelId="{D8CFB156-8A19-4D0A-986B-7B11926959D4}" type="presParOf" srcId="{B616C37B-4650-4932-9958-EADF73C08138}" destId="{C6497462-1A04-4093-B314-B932E78FBB75}" srcOrd="5" destOrd="0" presId="urn:microsoft.com/office/officeart/2005/8/layout/default"/>
    <dgm:cxn modelId="{A2D46640-9153-4C27-8431-333D4285E903}" type="presParOf" srcId="{B616C37B-4650-4932-9958-EADF73C08138}" destId="{27574283-3CA2-4395-873A-C0399FCA91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AC7FE-FFEA-4E50-A357-592929DE91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58BAC79-FB8B-4792-B074-70CB35E5D664}">
      <dgm:prSet phldrT="[Texto]"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El PDEA como instrumento de planificación del Subsistema de Extensión Agropecuaria (SNIA)</a:t>
          </a:r>
          <a:endParaRPr lang="es-CO" dirty="0">
            <a:solidFill>
              <a:schemeClr val="bg1"/>
            </a:solidFill>
          </a:endParaRPr>
        </a:p>
      </dgm:t>
    </dgm:pt>
    <dgm:pt modelId="{1744593E-00FE-4FCB-89A9-6B9F0BC0649A}" type="parTrans" cxnId="{DA6B0182-B19B-44E9-B977-2899C7959F1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7998DB3-ABC0-41D8-A082-18F327FFB02B}" type="sibTrans" cxnId="{DA6B0182-B19B-44E9-B977-2899C7959F1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9FC9FB9A-7CAF-492A-AAEB-204D293CFA5D}">
      <dgm:prSet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Participación de los actores en la formulación del PDEA</a:t>
          </a:r>
          <a:endParaRPr lang="es-CO" dirty="0">
            <a:solidFill>
              <a:schemeClr val="bg1"/>
            </a:solidFill>
          </a:endParaRPr>
        </a:p>
      </dgm:t>
    </dgm:pt>
    <dgm:pt modelId="{53589D60-1B6B-46BA-86A7-8641BBD79132}" type="parTrans" cxnId="{B4C70B65-4892-4A79-ACEB-C97AEB2BEBF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1A00CAE-E310-40E0-8BEC-C50546007317}" type="sibTrans" cxnId="{B4C70B65-4892-4A79-ACEB-C97AEB2BEBFE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E1F72273-A37A-46CC-8F42-E9288125AAD4}">
      <dgm:prSet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Formulación cuatrienal del PDEA</a:t>
          </a:r>
          <a:endParaRPr lang="es-CO" dirty="0">
            <a:solidFill>
              <a:schemeClr val="bg1"/>
            </a:solidFill>
          </a:endParaRPr>
        </a:p>
      </dgm:t>
    </dgm:pt>
    <dgm:pt modelId="{E8043856-6020-4290-84C3-3AACF55677B0}" type="parTrans" cxnId="{142C763A-4EA5-4092-9F32-8F77635A272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B0E0F4C-9C6A-414D-9FA3-1833695C5069}" type="sibTrans" cxnId="{142C763A-4EA5-4092-9F32-8F77635A2729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25FA1D4-DEB1-4FB0-A1BD-1D781766B751}">
      <dgm:prSet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Proceso de formulación del PDEA</a:t>
          </a:r>
          <a:endParaRPr lang="es-CO" dirty="0">
            <a:solidFill>
              <a:schemeClr val="bg1"/>
            </a:solidFill>
          </a:endParaRPr>
        </a:p>
      </dgm:t>
    </dgm:pt>
    <dgm:pt modelId="{6BBBA98D-6DB4-4D0F-877A-7A5723E27A03}" type="parTrans" cxnId="{FB03F105-3672-425E-A284-29AF93067B4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CC5BDE99-AE88-45DC-A6DF-E4484CC8AE9E}" type="sibTrans" cxnId="{FB03F105-3672-425E-A284-29AF93067B45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3BD5FEAF-5422-47E4-9C59-11052485827D}">
      <dgm:prSet/>
      <dgm:spPr/>
      <dgm:t>
        <a:bodyPr/>
        <a:lstStyle/>
        <a:p>
          <a:r>
            <a:rPr lang="es-CO" smtClean="0">
              <a:solidFill>
                <a:schemeClr val="bg1"/>
              </a:solidFill>
            </a:rPr>
            <a:t>Divulgación del PDEA</a:t>
          </a:r>
          <a:endParaRPr lang="es-ES" dirty="0">
            <a:solidFill>
              <a:schemeClr val="bg1"/>
            </a:solidFill>
          </a:endParaRPr>
        </a:p>
      </dgm:t>
    </dgm:pt>
    <dgm:pt modelId="{51389B66-0073-4BCB-A609-6729D7F27038}" type="parTrans" cxnId="{76A8A22E-6B6D-47F1-A605-A0DB3DFEE5C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D068078D-DA47-48E8-84A3-93EF7DD1D280}" type="sibTrans" cxnId="{76A8A22E-6B6D-47F1-A605-A0DB3DFEE5CF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83E0D5C-AC0D-46C0-8E4E-1DEDD83E8BE4}" type="pres">
      <dgm:prSet presAssocID="{845AC7FE-FFEA-4E50-A357-592929DE91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1C4C866C-44BC-45B7-BF71-3196E9A8C49B}" type="pres">
      <dgm:prSet presAssocID="{845AC7FE-FFEA-4E50-A357-592929DE91A9}" presName="Name1" presStyleCnt="0"/>
      <dgm:spPr/>
    </dgm:pt>
    <dgm:pt modelId="{AB620901-B47B-4F2F-ADE4-BEFBF3337DC9}" type="pres">
      <dgm:prSet presAssocID="{845AC7FE-FFEA-4E50-A357-592929DE91A9}" presName="cycle" presStyleCnt="0"/>
      <dgm:spPr/>
    </dgm:pt>
    <dgm:pt modelId="{E7627172-3D5B-4F1F-86C6-47C5351A912B}" type="pres">
      <dgm:prSet presAssocID="{845AC7FE-FFEA-4E50-A357-592929DE91A9}" presName="srcNode" presStyleLbl="node1" presStyleIdx="0" presStyleCnt="5"/>
      <dgm:spPr/>
    </dgm:pt>
    <dgm:pt modelId="{8ECF37E3-A56D-401C-B2B5-9E34B018B0B1}" type="pres">
      <dgm:prSet presAssocID="{845AC7FE-FFEA-4E50-A357-592929DE91A9}" presName="conn" presStyleLbl="parChTrans1D2" presStyleIdx="0" presStyleCnt="1"/>
      <dgm:spPr/>
      <dgm:t>
        <a:bodyPr/>
        <a:lstStyle/>
        <a:p>
          <a:endParaRPr lang="es-CO"/>
        </a:p>
      </dgm:t>
    </dgm:pt>
    <dgm:pt modelId="{ACBF9380-92C4-458B-B520-AEACB18CE3F3}" type="pres">
      <dgm:prSet presAssocID="{845AC7FE-FFEA-4E50-A357-592929DE91A9}" presName="extraNode" presStyleLbl="node1" presStyleIdx="0" presStyleCnt="5"/>
      <dgm:spPr/>
    </dgm:pt>
    <dgm:pt modelId="{C13C955E-C049-46C9-8510-DB3CCD8E8FF0}" type="pres">
      <dgm:prSet presAssocID="{845AC7FE-FFEA-4E50-A357-592929DE91A9}" presName="dstNode" presStyleLbl="node1" presStyleIdx="0" presStyleCnt="5"/>
      <dgm:spPr/>
    </dgm:pt>
    <dgm:pt modelId="{5B8E25D0-F773-45EF-BD30-DD872A93D2E3}" type="pres">
      <dgm:prSet presAssocID="{158BAC79-FB8B-4792-B074-70CB35E5D66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9AEFA7-20F2-4ED4-9AA5-21039B62ED52}" type="pres">
      <dgm:prSet presAssocID="{158BAC79-FB8B-4792-B074-70CB35E5D664}" presName="accent_1" presStyleCnt="0"/>
      <dgm:spPr/>
    </dgm:pt>
    <dgm:pt modelId="{A135000E-5F6D-4D43-B91A-22A199BF2C7D}" type="pres">
      <dgm:prSet presAssocID="{158BAC79-FB8B-4792-B074-70CB35E5D664}" presName="accentRepeatNode" presStyleLbl="solidFgAcc1" presStyleIdx="0" presStyleCnt="5"/>
      <dgm:spPr/>
    </dgm:pt>
    <dgm:pt modelId="{3F580CEF-EA83-4EF3-A7AA-7BDB74CE4356}" type="pres">
      <dgm:prSet presAssocID="{9FC9FB9A-7CAF-492A-AAEB-204D293CFA5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8B89AF-8AC6-441F-80C7-824B88746CBB}" type="pres">
      <dgm:prSet presAssocID="{9FC9FB9A-7CAF-492A-AAEB-204D293CFA5D}" presName="accent_2" presStyleCnt="0"/>
      <dgm:spPr/>
    </dgm:pt>
    <dgm:pt modelId="{2C320BB2-F37F-4FBA-BE12-840C15EDF1CA}" type="pres">
      <dgm:prSet presAssocID="{9FC9FB9A-7CAF-492A-AAEB-204D293CFA5D}" presName="accentRepeatNode" presStyleLbl="solidFgAcc1" presStyleIdx="1" presStyleCnt="5"/>
      <dgm:spPr/>
    </dgm:pt>
    <dgm:pt modelId="{7688F8B3-B46E-47C6-A215-BEF3F85DB389}" type="pres">
      <dgm:prSet presAssocID="{E1F72273-A37A-46CC-8F42-E9288125AAD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AA1FA6-2623-4255-89CF-7ACA4868B4F9}" type="pres">
      <dgm:prSet presAssocID="{E1F72273-A37A-46CC-8F42-E9288125AAD4}" presName="accent_3" presStyleCnt="0"/>
      <dgm:spPr/>
    </dgm:pt>
    <dgm:pt modelId="{227CF4D6-470F-407B-8F8A-9D7C0BF35F0A}" type="pres">
      <dgm:prSet presAssocID="{E1F72273-A37A-46CC-8F42-E9288125AAD4}" presName="accentRepeatNode" presStyleLbl="solidFgAcc1" presStyleIdx="2" presStyleCnt="5"/>
      <dgm:spPr/>
    </dgm:pt>
    <dgm:pt modelId="{2D15AC6C-4A0C-4183-A334-EC61DD5DE86D}" type="pres">
      <dgm:prSet presAssocID="{C25FA1D4-DEB1-4FB0-A1BD-1D781766B75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008F34-B1BC-4FFA-B423-6645775D7285}" type="pres">
      <dgm:prSet presAssocID="{C25FA1D4-DEB1-4FB0-A1BD-1D781766B751}" presName="accent_4" presStyleCnt="0"/>
      <dgm:spPr/>
    </dgm:pt>
    <dgm:pt modelId="{D2150760-FEC6-4FDE-8589-81D90E79E3F4}" type="pres">
      <dgm:prSet presAssocID="{C25FA1D4-DEB1-4FB0-A1BD-1D781766B751}" presName="accentRepeatNode" presStyleLbl="solidFgAcc1" presStyleIdx="3" presStyleCnt="5"/>
      <dgm:spPr/>
    </dgm:pt>
    <dgm:pt modelId="{89EAEB61-C24F-4FBC-9296-7C844529CCFB}" type="pres">
      <dgm:prSet presAssocID="{3BD5FEAF-5422-47E4-9C59-11052485827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1C70AE-C673-4CF2-BDC5-242234B4DB30}" type="pres">
      <dgm:prSet presAssocID="{3BD5FEAF-5422-47E4-9C59-11052485827D}" presName="accent_5" presStyleCnt="0"/>
      <dgm:spPr/>
    </dgm:pt>
    <dgm:pt modelId="{DB5F2425-189A-4699-9A27-734839B75601}" type="pres">
      <dgm:prSet presAssocID="{3BD5FEAF-5422-47E4-9C59-11052485827D}" presName="accentRepeatNode" presStyleLbl="solidFgAcc1" presStyleIdx="4" presStyleCnt="5"/>
      <dgm:spPr/>
    </dgm:pt>
  </dgm:ptLst>
  <dgm:cxnLst>
    <dgm:cxn modelId="{8315B9D9-225C-49A2-9AB9-2AF0A9B4DC88}" type="presOf" srcId="{3BD5FEAF-5422-47E4-9C59-11052485827D}" destId="{89EAEB61-C24F-4FBC-9296-7C844529CCFB}" srcOrd="0" destOrd="0" presId="urn:microsoft.com/office/officeart/2008/layout/VerticalCurvedList"/>
    <dgm:cxn modelId="{D7C9C59D-6EC8-4C0F-A75D-0D74F23FD71C}" type="presOf" srcId="{158BAC79-FB8B-4792-B074-70CB35E5D664}" destId="{5B8E25D0-F773-45EF-BD30-DD872A93D2E3}" srcOrd="0" destOrd="0" presId="urn:microsoft.com/office/officeart/2008/layout/VerticalCurvedList"/>
    <dgm:cxn modelId="{76A8A22E-6B6D-47F1-A605-A0DB3DFEE5CF}" srcId="{845AC7FE-FFEA-4E50-A357-592929DE91A9}" destId="{3BD5FEAF-5422-47E4-9C59-11052485827D}" srcOrd="4" destOrd="0" parTransId="{51389B66-0073-4BCB-A609-6729D7F27038}" sibTransId="{D068078D-DA47-48E8-84A3-93EF7DD1D280}"/>
    <dgm:cxn modelId="{142C763A-4EA5-4092-9F32-8F77635A2729}" srcId="{845AC7FE-FFEA-4E50-A357-592929DE91A9}" destId="{E1F72273-A37A-46CC-8F42-E9288125AAD4}" srcOrd="2" destOrd="0" parTransId="{E8043856-6020-4290-84C3-3AACF55677B0}" sibTransId="{8B0E0F4C-9C6A-414D-9FA3-1833695C5069}"/>
    <dgm:cxn modelId="{DA6B0182-B19B-44E9-B977-2899C7959F1E}" srcId="{845AC7FE-FFEA-4E50-A357-592929DE91A9}" destId="{158BAC79-FB8B-4792-B074-70CB35E5D664}" srcOrd="0" destOrd="0" parTransId="{1744593E-00FE-4FCB-89A9-6B9F0BC0649A}" sibTransId="{D7998DB3-ABC0-41D8-A082-18F327FFB02B}"/>
    <dgm:cxn modelId="{FB03F105-3672-425E-A284-29AF93067B45}" srcId="{845AC7FE-FFEA-4E50-A357-592929DE91A9}" destId="{C25FA1D4-DEB1-4FB0-A1BD-1D781766B751}" srcOrd="3" destOrd="0" parTransId="{6BBBA98D-6DB4-4D0F-877A-7A5723E27A03}" sibTransId="{CC5BDE99-AE88-45DC-A6DF-E4484CC8AE9E}"/>
    <dgm:cxn modelId="{45E6244C-88E9-40BB-8058-0898E4D66852}" type="presOf" srcId="{C25FA1D4-DEB1-4FB0-A1BD-1D781766B751}" destId="{2D15AC6C-4A0C-4183-A334-EC61DD5DE86D}" srcOrd="0" destOrd="0" presId="urn:microsoft.com/office/officeart/2008/layout/VerticalCurvedList"/>
    <dgm:cxn modelId="{476487FB-6872-4AB1-887F-95123F1BFFC5}" type="presOf" srcId="{D7998DB3-ABC0-41D8-A082-18F327FFB02B}" destId="{8ECF37E3-A56D-401C-B2B5-9E34B018B0B1}" srcOrd="0" destOrd="0" presId="urn:microsoft.com/office/officeart/2008/layout/VerticalCurvedList"/>
    <dgm:cxn modelId="{24710F70-2781-4F86-83DB-8F037F74B9B4}" type="presOf" srcId="{E1F72273-A37A-46CC-8F42-E9288125AAD4}" destId="{7688F8B3-B46E-47C6-A215-BEF3F85DB389}" srcOrd="0" destOrd="0" presId="urn:microsoft.com/office/officeart/2008/layout/VerticalCurvedList"/>
    <dgm:cxn modelId="{B6F1F925-CBC6-4D9C-9BC9-39C3DC57CC1C}" type="presOf" srcId="{845AC7FE-FFEA-4E50-A357-592929DE91A9}" destId="{583E0D5C-AC0D-46C0-8E4E-1DEDD83E8BE4}" srcOrd="0" destOrd="0" presId="urn:microsoft.com/office/officeart/2008/layout/VerticalCurvedList"/>
    <dgm:cxn modelId="{B4C70B65-4892-4A79-ACEB-C97AEB2BEBFE}" srcId="{845AC7FE-FFEA-4E50-A357-592929DE91A9}" destId="{9FC9FB9A-7CAF-492A-AAEB-204D293CFA5D}" srcOrd="1" destOrd="0" parTransId="{53589D60-1B6B-46BA-86A7-8641BBD79132}" sibTransId="{11A00CAE-E310-40E0-8BEC-C50546007317}"/>
    <dgm:cxn modelId="{F58A01F5-63FB-42BF-A7D5-B0D99F3B68C6}" type="presOf" srcId="{9FC9FB9A-7CAF-492A-AAEB-204D293CFA5D}" destId="{3F580CEF-EA83-4EF3-A7AA-7BDB74CE4356}" srcOrd="0" destOrd="0" presId="urn:microsoft.com/office/officeart/2008/layout/VerticalCurvedList"/>
    <dgm:cxn modelId="{F7798DDE-F766-4E19-9100-4DB52812E2D6}" type="presParOf" srcId="{583E0D5C-AC0D-46C0-8E4E-1DEDD83E8BE4}" destId="{1C4C866C-44BC-45B7-BF71-3196E9A8C49B}" srcOrd="0" destOrd="0" presId="urn:microsoft.com/office/officeart/2008/layout/VerticalCurvedList"/>
    <dgm:cxn modelId="{835D39B4-2B9E-43FA-A946-8A24C5516C3E}" type="presParOf" srcId="{1C4C866C-44BC-45B7-BF71-3196E9A8C49B}" destId="{AB620901-B47B-4F2F-ADE4-BEFBF3337DC9}" srcOrd="0" destOrd="0" presId="urn:microsoft.com/office/officeart/2008/layout/VerticalCurvedList"/>
    <dgm:cxn modelId="{D1F19325-9970-47CA-B43B-6F9E9B8C8F92}" type="presParOf" srcId="{AB620901-B47B-4F2F-ADE4-BEFBF3337DC9}" destId="{E7627172-3D5B-4F1F-86C6-47C5351A912B}" srcOrd="0" destOrd="0" presId="urn:microsoft.com/office/officeart/2008/layout/VerticalCurvedList"/>
    <dgm:cxn modelId="{6F125A8B-F87D-40D8-A666-6B24DA545298}" type="presParOf" srcId="{AB620901-B47B-4F2F-ADE4-BEFBF3337DC9}" destId="{8ECF37E3-A56D-401C-B2B5-9E34B018B0B1}" srcOrd="1" destOrd="0" presId="urn:microsoft.com/office/officeart/2008/layout/VerticalCurvedList"/>
    <dgm:cxn modelId="{18178164-9092-4D3B-918D-7287B72A9E49}" type="presParOf" srcId="{AB620901-B47B-4F2F-ADE4-BEFBF3337DC9}" destId="{ACBF9380-92C4-458B-B520-AEACB18CE3F3}" srcOrd="2" destOrd="0" presId="urn:microsoft.com/office/officeart/2008/layout/VerticalCurvedList"/>
    <dgm:cxn modelId="{298273CA-DC33-44CC-BB6C-338FFC434CC1}" type="presParOf" srcId="{AB620901-B47B-4F2F-ADE4-BEFBF3337DC9}" destId="{C13C955E-C049-46C9-8510-DB3CCD8E8FF0}" srcOrd="3" destOrd="0" presId="urn:microsoft.com/office/officeart/2008/layout/VerticalCurvedList"/>
    <dgm:cxn modelId="{445DD6FD-6EB5-4723-83ED-61982B175126}" type="presParOf" srcId="{1C4C866C-44BC-45B7-BF71-3196E9A8C49B}" destId="{5B8E25D0-F773-45EF-BD30-DD872A93D2E3}" srcOrd="1" destOrd="0" presId="urn:microsoft.com/office/officeart/2008/layout/VerticalCurvedList"/>
    <dgm:cxn modelId="{E7F2E3F3-8C60-4C95-9812-DA5A3196AB62}" type="presParOf" srcId="{1C4C866C-44BC-45B7-BF71-3196E9A8C49B}" destId="{D99AEFA7-20F2-4ED4-9AA5-21039B62ED52}" srcOrd="2" destOrd="0" presId="urn:microsoft.com/office/officeart/2008/layout/VerticalCurvedList"/>
    <dgm:cxn modelId="{B038C519-357E-4ED5-B184-87B2F3EA4FAF}" type="presParOf" srcId="{D99AEFA7-20F2-4ED4-9AA5-21039B62ED52}" destId="{A135000E-5F6D-4D43-B91A-22A199BF2C7D}" srcOrd="0" destOrd="0" presId="urn:microsoft.com/office/officeart/2008/layout/VerticalCurvedList"/>
    <dgm:cxn modelId="{65966A60-9B2C-4B40-99C7-FAFBAE6B9128}" type="presParOf" srcId="{1C4C866C-44BC-45B7-BF71-3196E9A8C49B}" destId="{3F580CEF-EA83-4EF3-A7AA-7BDB74CE4356}" srcOrd="3" destOrd="0" presId="urn:microsoft.com/office/officeart/2008/layout/VerticalCurvedList"/>
    <dgm:cxn modelId="{1EC7C6EF-65CA-4E29-9362-7707D4890664}" type="presParOf" srcId="{1C4C866C-44BC-45B7-BF71-3196E9A8C49B}" destId="{DF8B89AF-8AC6-441F-80C7-824B88746CBB}" srcOrd="4" destOrd="0" presId="urn:microsoft.com/office/officeart/2008/layout/VerticalCurvedList"/>
    <dgm:cxn modelId="{0A5EBF67-4532-40FD-A95E-F90CDD860B9C}" type="presParOf" srcId="{DF8B89AF-8AC6-441F-80C7-824B88746CBB}" destId="{2C320BB2-F37F-4FBA-BE12-840C15EDF1CA}" srcOrd="0" destOrd="0" presId="urn:microsoft.com/office/officeart/2008/layout/VerticalCurvedList"/>
    <dgm:cxn modelId="{DF2CFE77-E882-48C2-97C2-650EF3F29368}" type="presParOf" srcId="{1C4C866C-44BC-45B7-BF71-3196E9A8C49B}" destId="{7688F8B3-B46E-47C6-A215-BEF3F85DB389}" srcOrd="5" destOrd="0" presId="urn:microsoft.com/office/officeart/2008/layout/VerticalCurvedList"/>
    <dgm:cxn modelId="{8D3D67F9-A361-4A08-8254-7308CF69389E}" type="presParOf" srcId="{1C4C866C-44BC-45B7-BF71-3196E9A8C49B}" destId="{54AA1FA6-2623-4255-89CF-7ACA4868B4F9}" srcOrd="6" destOrd="0" presId="urn:microsoft.com/office/officeart/2008/layout/VerticalCurvedList"/>
    <dgm:cxn modelId="{D4D2F6B5-5920-491A-BF13-B956434E7E18}" type="presParOf" srcId="{54AA1FA6-2623-4255-89CF-7ACA4868B4F9}" destId="{227CF4D6-470F-407B-8F8A-9D7C0BF35F0A}" srcOrd="0" destOrd="0" presId="urn:microsoft.com/office/officeart/2008/layout/VerticalCurvedList"/>
    <dgm:cxn modelId="{8D741BFC-EECC-45EE-85ED-0D33D4A64ED8}" type="presParOf" srcId="{1C4C866C-44BC-45B7-BF71-3196E9A8C49B}" destId="{2D15AC6C-4A0C-4183-A334-EC61DD5DE86D}" srcOrd="7" destOrd="0" presId="urn:microsoft.com/office/officeart/2008/layout/VerticalCurvedList"/>
    <dgm:cxn modelId="{44E9F0DC-EE5A-422A-AAE1-E261079F0A27}" type="presParOf" srcId="{1C4C866C-44BC-45B7-BF71-3196E9A8C49B}" destId="{EA008F34-B1BC-4FFA-B423-6645775D7285}" srcOrd="8" destOrd="0" presId="urn:microsoft.com/office/officeart/2008/layout/VerticalCurvedList"/>
    <dgm:cxn modelId="{89B8565B-4185-433F-A3CB-9EFCEF3EAE80}" type="presParOf" srcId="{EA008F34-B1BC-4FFA-B423-6645775D7285}" destId="{D2150760-FEC6-4FDE-8589-81D90E79E3F4}" srcOrd="0" destOrd="0" presId="urn:microsoft.com/office/officeart/2008/layout/VerticalCurvedList"/>
    <dgm:cxn modelId="{DFDA6E14-BB93-4BB2-B5EF-6FF7980F3CDB}" type="presParOf" srcId="{1C4C866C-44BC-45B7-BF71-3196E9A8C49B}" destId="{89EAEB61-C24F-4FBC-9296-7C844529CCFB}" srcOrd="9" destOrd="0" presId="urn:microsoft.com/office/officeart/2008/layout/VerticalCurvedList"/>
    <dgm:cxn modelId="{C4EEB71E-4ED4-4EE7-97F4-25FCE2A82C40}" type="presParOf" srcId="{1C4C866C-44BC-45B7-BF71-3196E9A8C49B}" destId="{C21C70AE-C673-4CF2-BDC5-242234B4DB30}" srcOrd="10" destOrd="0" presId="urn:microsoft.com/office/officeart/2008/layout/VerticalCurvedList"/>
    <dgm:cxn modelId="{A5A8948E-E4C2-44A1-9FBC-16D887D6A03A}" type="presParOf" srcId="{C21C70AE-C673-4CF2-BDC5-242234B4DB30}" destId="{DB5F2425-189A-4699-9A27-734839B756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5B50A-4098-4F6D-9549-703D49654D0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9107F0E9-8113-42ED-AC78-B6BCDC4CDCFD}">
      <dgm:prSet phldrT="[Texto]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anchor="b"/>
        <a:lstStyle/>
        <a:p>
          <a:r>
            <a:rPr lang="es-CO" b="1" dirty="0">
              <a:latin typeface="Century Gothic" panose="020B0502020202020204" pitchFamily="34" charset="0"/>
            </a:rPr>
            <a:t>OBJETIVO</a:t>
          </a:r>
        </a:p>
      </dgm:t>
    </dgm:pt>
    <dgm:pt modelId="{BB4CAE97-EECB-45F9-9600-49D1352F3857}" type="parTrans" cxnId="{D2F37270-E094-4BEE-8D10-08AACE7DBD3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FE5096A-0643-4B2C-BBAF-013DA3318D6D}" type="sibTrans" cxnId="{D2F37270-E094-4BEE-8D10-08AACE7DBD3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3B2EFF8-0669-426C-B171-6148306F565B}">
      <dgm:prSet phldrT="[Texto]" custT="1"/>
      <dgm:spPr/>
      <dgm:t>
        <a:bodyPr anchor="ctr"/>
        <a:lstStyle/>
        <a:p>
          <a:pPr algn="just"/>
          <a:r>
            <a:rPr lang="es-CO" sz="1900" dirty="0">
              <a:latin typeface="Century Gothic" panose="020B0502020202020204" pitchFamily="34" charset="0"/>
            </a:rPr>
            <a:t>Reglamentar del procedimiento de habilitación de las Empresas Prestadoras del Servicio de Extensión Agropecuaria (EPSEA).</a:t>
          </a:r>
        </a:p>
      </dgm:t>
    </dgm:pt>
    <dgm:pt modelId="{BE356FBD-EA4E-4D91-9069-97CEBD01284E}" type="parTrans" cxnId="{97A780C7-9BF0-4A26-9170-5CC44ED708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0D48084-DD88-4511-8A87-2F76BED3E3FE}" type="sibTrans" cxnId="{97A780C7-9BF0-4A26-9170-5CC44ED708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8D8C3FE-44BB-47CD-B37F-5C12B091647D}">
      <dgm:prSet phldrT="[Texto]"/>
      <dgm:spPr>
        <a:solidFill>
          <a:schemeClr val="tx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latin typeface="Century Gothic" panose="020B0502020202020204" pitchFamily="34" charset="0"/>
            </a:rPr>
            <a:t>ALCANCE</a:t>
          </a:r>
        </a:p>
      </dgm:t>
    </dgm:pt>
    <dgm:pt modelId="{6A2CAF85-4A62-4537-9A7D-937E8E4B70EF}" type="parTrans" cxnId="{2AA96676-096A-48C1-827D-D81916A35D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C6123C0A-D234-479D-B71F-1C62FEFB1086}" type="sibTrans" cxnId="{2AA96676-096A-48C1-827D-D81916A35DEC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EC109B20-0679-477B-B400-54D40BE56D3C}">
      <dgm:prSet phldrT="[Texto]" custT="1"/>
      <dgm:spPr/>
      <dgm:t>
        <a:bodyPr anchor="ctr"/>
        <a:lstStyle/>
        <a:p>
          <a:pPr algn="just"/>
          <a:r>
            <a:rPr lang="es-CO" sz="1900" dirty="0">
              <a:latin typeface="Century Gothic" panose="020B0502020202020204" pitchFamily="34" charset="0"/>
            </a:rPr>
            <a:t>Resolución y proceso de habilitación para las EPSEA a nivel nacional por parte de la ADR.</a:t>
          </a:r>
        </a:p>
      </dgm:t>
    </dgm:pt>
    <dgm:pt modelId="{E3EED102-C247-4FCE-B01C-1B9861F2C527}" type="parTrans" cxnId="{774C6FED-2412-4A0F-99FC-948F0827EBB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EAF0F1B-61F3-4BCB-AFFE-4DFA82316234}" type="sibTrans" cxnId="{774C6FED-2412-4A0F-99FC-948F0827EBBF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79DFCD9D-321D-4601-A344-7E6BB7DA2ABA}">
      <dgm:prSet phldrT="[Texto]"/>
      <dgm:spPr>
        <a:solidFill>
          <a:schemeClr val="accent1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b="1" dirty="0">
              <a:latin typeface="Century Gothic" panose="020B0502020202020204" pitchFamily="34" charset="0"/>
            </a:rPr>
            <a:t>FINALIDAD</a:t>
          </a:r>
        </a:p>
      </dgm:t>
    </dgm:pt>
    <dgm:pt modelId="{ED0EF4DB-BF9D-4907-A18A-CA499E1F2F4A}" type="parTrans" cxnId="{AAA95137-E1E5-44C6-8B2E-33DE7B92332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CFB0305-BAB8-4035-9696-1B2FCA0C42B5}" type="sibTrans" cxnId="{AAA95137-E1E5-44C6-8B2E-33DE7B923324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C4510B6-0F21-4778-BE2E-23D5191683CF}">
      <dgm:prSet phldrT="[Texto]" custT="1"/>
      <dgm:spPr/>
      <dgm:t>
        <a:bodyPr anchor="ctr"/>
        <a:lstStyle/>
        <a:p>
          <a:pPr algn="just"/>
          <a:r>
            <a:rPr lang="es-CO" sz="1900" dirty="0">
              <a:latin typeface="Century Gothic" panose="020B0502020202020204" pitchFamily="34" charset="0"/>
            </a:rPr>
            <a:t>Contar con EPSEA habilitadas e idóneas, que brinden el servicio público de extensión agropecuaria a partir de los programas enmarcados en los PDEA. </a:t>
          </a:r>
        </a:p>
      </dgm:t>
    </dgm:pt>
    <dgm:pt modelId="{F3D3EA85-8B5D-42E3-954F-8394E97C960D}" type="parTrans" cxnId="{CAB3E429-6E11-4661-A1C0-C6E1171F1C1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0C0D22B-B324-4D35-840E-49988C9AD44D}" type="sibTrans" cxnId="{CAB3E429-6E11-4661-A1C0-C6E1171F1C17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1381802B-AF2A-46A5-BCD4-9A12073BACB8}" type="pres">
      <dgm:prSet presAssocID="{A1F5B50A-4098-4F6D-9549-703D49654D0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4AD62473-BE14-45BE-9DDA-E94FD762168F}" type="pres">
      <dgm:prSet presAssocID="{9107F0E9-8113-42ED-AC78-B6BCDC4CDCF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01267D-5834-4D1E-B0CA-2D78AE60104D}" type="pres">
      <dgm:prSet presAssocID="{9107F0E9-8113-42ED-AC78-B6BCDC4CDCFD}" presName="childText1" presStyleLbl="solidAlignAcc1" presStyleIdx="0" presStyleCnt="3" custScaleY="126215" custLinFactNeighborY="13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D5E218-5D3F-4F03-AAB2-B35523E3565D}" type="pres">
      <dgm:prSet presAssocID="{28D8C3FE-44BB-47CD-B37F-5C12B091647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DC1E4F-BE7D-4626-8CD4-9844898E33A8}" type="pres">
      <dgm:prSet presAssocID="{28D8C3FE-44BB-47CD-B37F-5C12B091647D}" presName="childText2" presStyleLbl="solidAlignAcc1" presStyleIdx="1" presStyleCnt="3" custScaleY="134477" custLinFactNeighborX="0" custLinFactNeighborY="17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6A97D9-C326-4C44-A1D3-92C62BA89DDC}" type="pres">
      <dgm:prSet presAssocID="{79DFCD9D-321D-4601-A344-7E6BB7DA2AB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CC0471-F514-4402-9773-7A65809E7616}" type="pres">
      <dgm:prSet presAssocID="{79DFCD9D-321D-4601-A344-7E6BB7DA2ABA}" presName="childText3" presStyleLbl="solidAlignAcc1" presStyleIdx="2" presStyleCnt="3" custScaleY="137339" custLinFactNeighborX="565" custLinFactNeighborY="18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05D4A4C-C88E-41CE-93A6-54C2D1EAFB49}" type="presOf" srcId="{EC109B20-0679-477B-B400-54D40BE56D3C}" destId="{2ADC1E4F-BE7D-4626-8CD4-9844898E33A8}" srcOrd="0" destOrd="0" presId="urn:microsoft.com/office/officeart/2009/3/layout/IncreasingArrowsProcess"/>
    <dgm:cxn modelId="{BFBCD604-E3E9-49F5-80A1-FAD77E0B5D2A}" type="presOf" srcId="{A1F5B50A-4098-4F6D-9549-703D49654D0C}" destId="{1381802B-AF2A-46A5-BCD4-9A12073BACB8}" srcOrd="0" destOrd="0" presId="urn:microsoft.com/office/officeart/2009/3/layout/IncreasingArrowsProcess"/>
    <dgm:cxn modelId="{97A780C7-9BF0-4A26-9170-5CC44ED708EC}" srcId="{9107F0E9-8113-42ED-AC78-B6BCDC4CDCFD}" destId="{C3B2EFF8-0669-426C-B171-6148306F565B}" srcOrd="0" destOrd="0" parTransId="{BE356FBD-EA4E-4D91-9069-97CEBD01284E}" sibTransId="{A0D48084-DD88-4511-8A87-2F76BED3E3FE}"/>
    <dgm:cxn modelId="{4127A437-F9B1-4C36-A8F9-735E02B271A8}" type="presOf" srcId="{79DFCD9D-321D-4601-A344-7E6BB7DA2ABA}" destId="{516A97D9-C326-4C44-A1D3-92C62BA89DDC}" srcOrd="0" destOrd="0" presId="urn:microsoft.com/office/officeart/2009/3/layout/IncreasingArrowsProcess"/>
    <dgm:cxn modelId="{774C6FED-2412-4A0F-99FC-948F0827EBBF}" srcId="{28D8C3FE-44BB-47CD-B37F-5C12B091647D}" destId="{EC109B20-0679-477B-B400-54D40BE56D3C}" srcOrd="0" destOrd="0" parTransId="{E3EED102-C247-4FCE-B01C-1B9861F2C527}" sibTransId="{DEAF0F1B-61F3-4BCB-AFFE-4DFA82316234}"/>
    <dgm:cxn modelId="{52AFD3DE-95CE-40DF-8D1D-3634861590C2}" type="presOf" srcId="{C3B2EFF8-0669-426C-B171-6148306F565B}" destId="{E101267D-5834-4D1E-B0CA-2D78AE60104D}" srcOrd="0" destOrd="0" presId="urn:microsoft.com/office/officeart/2009/3/layout/IncreasingArrowsProcess"/>
    <dgm:cxn modelId="{CAB3E429-6E11-4661-A1C0-C6E1171F1C17}" srcId="{79DFCD9D-321D-4601-A344-7E6BB7DA2ABA}" destId="{2C4510B6-0F21-4778-BE2E-23D5191683CF}" srcOrd="0" destOrd="0" parTransId="{F3D3EA85-8B5D-42E3-954F-8394E97C960D}" sibTransId="{40C0D22B-B324-4D35-840E-49988C9AD44D}"/>
    <dgm:cxn modelId="{AAA95137-E1E5-44C6-8B2E-33DE7B923324}" srcId="{A1F5B50A-4098-4F6D-9549-703D49654D0C}" destId="{79DFCD9D-321D-4601-A344-7E6BB7DA2ABA}" srcOrd="2" destOrd="0" parTransId="{ED0EF4DB-BF9D-4907-A18A-CA499E1F2F4A}" sibTransId="{4CFB0305-BAB8-4035-9696-1B2FCA0C42B5}"/>
    <dgm:cxn modelId="{1CA101FF-8672-408D-99B1-F62BB69CAF85}" type="presOf" srcId="{9107F0E9-8113-42ED-AC78-B6BCDC4CDCFD}" destId="{4AD62473-BE14-45BE-9DDA-E94FD762168F}" srcOrd="0" destOrd="0" presId="urn:microsoft.com/office/officeart/2009/3/layout/IncreasingArrowsProcess"/>
    <dgm:cxn modelId="{DA32780B-CAEE-4441-A1F8-9090025C15E7}" type="presOf" srcId="{2C4510B6-0F21-4778-BE2E-23D5191683CF}" destId="{ACCC0471-F514-4402-9773-7A65809E7616}" srcOrd="0" destOrd="0" presId="urn:microsoft.com/office/officeart/2009/3/layout/IncreasingArrowsProcess"/>
    <dgm:cxn modelId="{D2F37270-E094-4BEE-8D10-08AACE7DBD3C}" srcId="{A1F5B50A-4098-4F6D-9549-703D49654D0C}" destId="{9107F0E9-8113-42ED-AC78-B6BCDC4CDCFD}" srcOrd="0" destOrd="0" parTransId="{BB4CAE97-EECB-45F9-9600-49D1352F3857}" sibTransId="{7FE5096A-0643-4B2C-BBAF-013DA3318D6D}"/>
    <dgm:cxn modelId="{2AA96676-096A-48C1-827D-D81916A35DEC}" srcId="{A1F5B50A-4098-4F6D-9549-703D49654D0C}" destId="{28D8C3FE-44BB-47CD-B37F-5C12B091647D}" srcOrd="1" destOrd="0" parTransId="{6A2CAF85-4A62-4537-9A7D-937E8E4B70EF}" sibTransId="{C6123C0A-D234-479D-B71F-1C62FEFB1086}"/>
    <dgm:cxn modelId="{0BC8A4D7-D0C8-4C1A-BB9B-489FA0C79068}" type="presOf" srcId="{28D8C3FE-44BB-47CD-B37F-5C12B091647D}" destId="{7ED5E218-5D3F-4F03-AAB2-B35523E3565D}" srcOrd="0" destOrd="0" presId="urn:microsoft.com/office/officeart/2009/3/layout/IncreasingArrowsProcess"/>
    <dgm:cxn modelId="{ED7EC218-C675-485B-8552-8CF8CAD09B49}" type="presParOf" srcId="{1381802B-AF2A-46A5-BCD4-9A12073BACB8}" destId="{4AD62473-BE14-45BE-9DDA-E94FD762168F}" srcOrd="0" destOrd="0" presId="urn:microsoft.com/office/officeart/2009/3/layout/IncreasingArrowsProcess"/>
    <dgm:cxn modelId="{B09E276D-A627-40E2-BC97-A9003245C156}" type="presParOf" srcId="{1381802B-AF2A-46A5-BCD4-9A12073BACB8}" destId="{E101267D-5834-4D1E-B0CA-2D78AE60104D}" srcOrd="1" destOrd="0" presId="urn:microsoft.com/office/officeart/2009/3/layout/IncreasingArrowsProcess"/>
    <dgm:cxn modelId="{FE2447CE-603E-445C-9AE2-CAF4859C562F}" type="presParOf" srcId="{1381802B-AF2A-46A5-BCD4-9A12073BACB8}" destId="{7ED5E218-5D3F-4F03-AAB2-B35523E3565D}" srcOrd="2" destOrd="0" presId="urn:microsoft.com/office/officeart/2009/3/layout/IncreasingArrowsProcess"/>
    <dgm:cxn modelId="{368FFDC4-355E-447F-8028-5457E9A29045}" type="presParOf" srcId="{1381802B-AF2A-46A5-BCD4-9A12073BACB8}" destId="{2ADC1E4F-BE7D-4626-8CD4-9844898E33A8}" srcOrd="3" destOrd="0" presId="urn:microsoft.com/office/officeart/2009/3/layout/IncreasingArrowsProcess"/>
    <dgm:cxn modelId="{CC9DB357-C53C-470D-816F-B67A4EB80968}" type="presParOf" srcId="{1381802B-AF2A-46A5-BCD4-9A12073BACB8}" destId="{516A97D9-C326-4C44-A1D3-92C62BA89DDC}" srcOrd="4" destOrd="0" presId="urn:microsoft.com/office/officeart/2009/3/layout/IncreasingArrowsProcess"/>
    <dgm:cxn modelId="{D320A16F-BB80-47C9-8F72-D1870835DB93}" type="presParOf" srcId="{1381802B-AF2A-46A5-BCD4-9A12073BACB8}" destId="{ACCC0471-F514-4402-9773-7A65809E761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50AF9-21BE-4CBF-B0B3-655ADB25B4A0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2_3" csCatId="accent2" phldr="1"/>
      <dgm:spPr/>
    </dgm:pt>
    <dgm:pt modelId="{AC2C678C-B37E-4E32-89CC-3404E34AA2C2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Idoneidad del personal</a:t>
          </a:r>
        </a:p>
      </dgm:t>
    </dgm:pt>
    <dgm:pt modelId="{B7F711F4-F7B2-4B3F-BF71-6EE1E27F7A5B}" type="parTrans" cxnId="{39F69D0B-C286-47DC-A68E-C78B7CC60B55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CFE8FBB-800D-447F-9D6F-A53EB4FDF908}" type="sibTrans" cxnId="{39F69D0B-C286-47DC-A68E-C78B7CC60B55}">
      <dgm:prSet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554170A-91E5-462F-8F8B-46D64D25654B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Experiencia relacionada</a:t>
          </a:r>
        </a:p>
      </dgm:t>
    </dgm:pt>
    <dgm:pt modelId="{8A58D7C6-ACAC-453E-B3D2-BAFD5FD5FB0D}" type="parTrans" cxnId="{26067C1E-CDB9-4004-A5C3-2212F4D0F36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0C1C7F2-5806-4506-AC19-4E9C938D67D2}" type="sibTrans" cxnId="{26067C1E-CDB9-4004-A5C3-2212F4D0F368}">
      <dgm:prSet/>
      <dgm:spPr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1DC8010-C908-4B43-831D-74DB87C1A50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Vínculo con organizaciones</a:t>
          </a:r>
        </a:p>
      </dgm:t>
    </dgm:pt>
    <dgm:pt modelId="{6B31C756-2270-40EE-A752-A0A48F552CC5}" type="parTrans" cxnId="{C2CEFDF5-77DB-4AFF-ABD7-E2F6E6B746DD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48DD4423-78B5-4D46-9925-4188099B889D}" type="sibTrans" cxnId="{C2CEFDF5-77DB-4AFF-ABD7-E2F6E6B746DD}">
      <dgm:prSet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D184DD65-2B77-4E70-814E-5BABDD97EDD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dirty="0">
              <a:solidFill>
                <a:schemeClr val="tx1"/>
              </a:solidFill>
              <a:latin typeface="Century Gothic" panose="020B0502020202020204" pitchFamily="34" charset="0"/>
            </a:rPr>
            <a:t>Capacitación y certificación</a:t>
          </a:r>
        </a:p>
      </dgm:t>
    </dgm:pt>
    <dgm:pt modelId="{8711BE65-9FDE-400D-953D-885B169EC1B8}" type="parTrans" cxnId="{492E96F8-F7FC-4218-97AE-903C746EE750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59C15603-A576-4473-8930-B54E3C3106D7}" type="sibTrans" cxnId="{492E96F8-F7FC-4218-97AE-903C746EE750}">
      <dgm:prSet/>
      <dgm:spPr>
        <a:blipFill rotWithShape="1">
          <a:blip xmlns:r="http://schemas.openxmlformats.org/officeDocument/2006/relationships" r:embed="rId4"/>
          <a:srcRect/>
          <a:stretch>
            <a:fillRect l="-37000" r="-37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330824F-BDE6-4796-AB84-0D3097A1C0E1}" type="pres">
      <dgm:prSet presAssocID="{20450AF9-21BE-4CBF-B0B3-655ADB25B4A0}" presName="Name0" presStyleCnt="0">
        <dgm:presLayoutVars>
          <dgm:chMax val="7"/>
          <dgm:chPref val="7"/>
          <dgm:dir/>
        </dgm:presLayoutVars>
      </dgm:prSet>
      <dgm:spPr/>
    </dgm:pt>
    <dgm:pt modelId="{058B94B0-8EDE-4B12-9058-6F394DB4F665}" type="pres">
      <dgm:prSet presAssocID="{20450AF9-21BE-4CBF-B0B3-655ADB25B4A0}" presName="dot1" presStyleLbl="alignNode1" presStyleIdx="0" presStyleCnt="13"/>
      <dgm:spPr/>
    </dgm:pt>
    <dgm:pt modelId="{4EB38C59-39F4-4FD2-AFEB-CD0E85C11ECF}" type="pres">
      <dgm:prSet presAssocID="{20450AF9-21BE-4CBF-B0B3-655ADB25B4A0}" presName="dot2" presStyleLbl="alignNode1" presStyleIdx="1" presStyleCnt="13"/>
      <dgm:spPr/>
    </dgm:pt>
    <dgm:pt modelId="{BF758261-2ADF-4572-954B-B1CEC4BA0176}" type="pres">
      <dgm:prSet presAssocID="{20450AF9-21BE-4CBF-B0B3-655ADB25B4A0}" presName="dot3" presStyleLbl="alignNode1" presStyleIdx="2" presStyleCnt="13"/>
      <dgm:spPr/>
    </dgm:pt>
    <dgm:pt modelId="{5D12386B-BC84-4847-9229-BEB08D22A2C6}" type="pres">
      <dgm:prSet presAssocID="{20450AF9-21BE-4CBF-B0B3-655ADB25B4A0}" presName="dot4" presStyleLbl="alignNode1" presStyleIdx="3" presStyleCnt="13"/>
      <dgm:spPr/>
    </dgm:pt>
    <dgm:pt modelId="{5F175724-B852-470E-9E0F-C734690C1B06}" type="pres">
      <dgm:prSet presAssocID="{20450AF9-21BE-4CBF-B0B3-655ADB25B4A0}" presName="dot5" presStyleLbl="alignNode1" presStyleIdx="4" presStyleCnt="13"/>
      <dgm:spPr/>
    </dgm:pt>
    <dgm:pt modelId="{A8277C7C-9958-4F07-A5B5-6419FBFB1325}" type="pres">
      <dgm:prSet presAssocID="{20450AF9-21BE-4CBF-B0B3-655ADB25B4A0}" presName="dot6" presStyleLbl="alignNode1" presStyleIdx="5" presStyleCnt="13"/>
      <dgm:spPr/>
    </dgm:pt>
    <dgm:pt modelId="{9BB6B1E9-87EA-4A85-AECA-7C74A9DE0428}" type="pres">
      <dgm:prSet presAssocID="{20450AF9-21BE-4CBF-B0B3-655ADB25B4A0}" presName="dotArrow1" presStyleLbl="alignNode1" presStyleIdx="6" presStyleCnt="13"/>
      <dgm:spPr/>
    </dgm:pt>
    <dgm:pt modelId="{134338CA-2472-4535-911B-4B7768B69B08}" type="pres">
      <dgm:prSet presAssocID="{20450AF9-21BE-4CBF-B0B3-655ADB25B4A0}" presName="dotArrow2" presStyleLbl="alignNode1" presStyleIdx="7" presStyleCnt="13"/>
      <dgm:spPr/>
    </dgm:pt>
    <dgm:pt modelId="{306A84DF-64C0-4C49-B501-5BB3D9B0A685}" type="pres">
      <dgm:prSet presAssocID="{20450AF9-21BE-4CBF-B0B3-655ADB25B4A0}" presName="dotArrow3" presStyleLbl="alignNode1" presStyleIdx="8" presStyleCnt="13"/>
      <dgm:spPr/>
    </dgm:pt>
    <dgm:pt modelId="{83F3D13B-1609-4881-8E97-310AE0B4ACDC}" type="pres">
      <dgm:prSet presAssocID="{20450AF9-21BE-4CBF-B0B3-655ADB25B4A0}" presName="dotArrow4" presStyleLbl="alignNode1" presStyleIdx="9" presStyleCnt="13"/>
      <dgm:spPr/>
    </dgm:pt>
    <dgm:pt modelId="{1D8E4BBA-9B09-450D-B72D-591D85267898}" type="pres">
      <dgm:prSet presAssocID="{20450AF9-21BE-4CBF-B0B3-655ADB25B4A0}" presName="dotArrow5" presStyleLbl="alignNode1" presStyleIdx="10" presStyleCnt="13"/>
      <dgm:spPr/>
    </dgm:pt>
    <dgm:pt modelId="{58CCDDD7-1EF1-4174-8FB6-C11DA3A635F7}" type="pres">
      <dgm:prSet presAssocID="{20450AF9-21BE-4CBF-B0B3-655ADB25B4A0}" presName="dotArrow6" presStyleLbl="alignNode1" presStyleIdx="11" presStyleCnt="13"/>
      <dgm:spPr/>
    </dgm:pt>
    <dgm:pt modelId="{7F7D282A-B66B-4FD5-A75D-E0AC371A1BAC}" type="pres">
      <dgm:prSet presAssocID="{20450AF9-21BE-4CBF-B0B3-655ADB25B4A0}" presName="dotArrow7" presStyleLbl="alignNode1" presStyleIdx="12" presStyleCnt="13"/>
      <dgm:spPr/>
    </dgm:pt>
    <dgm:pt modelId="{AC70FF40-3734-4E3B-9830-2A0BC80BEBEC}" type="pres">
      <dgm:prSet presAssocID="{AC2C678C-B37E-4E32-89CC-3404E34AA2C2}" presName="parTx1" presStyleLbl="node1" presStyleIdx="0" presStyleCnt="4"/>
      <dgm:spPr/>
      <dgm:t>
        <a:bodyPr/>
        <a:lstStyle/>
        <a:p>
          <a:endParaRPr lang="es-CO"/>
        </a:p>
      </dgm:t>
    </dgm:pt>
    <dgm:pt modelId="{545E8F97-133D-4F5E-8957-EB0D2F877EAB}" type="pres">
      <dgm:prSet presAssocID="{8CFE8FBB-800D-447F-9D6F-A53EB4FDF908}" presName="picture1" presStyleCnt="0"/>
      <dgm:spPr/>
    </dgm:pt>
    <dgm:pt modelId="{5E9DE2C4-BDF7-4D3C-918A-C7D58D8F9126}" type="pres">
      <dgm:prSet presAssocID="{8CFE8FBB-800D-447F-9D6F-A53EB4FDF908}" presName="imageRepeatNode" presStyleLbl="fgImgPlace1" presStyleIdx="0" presStyleCnt="4"/>
      <dgm:spPr/>
      <dgm:t>
        <a:bodyPr/>
        <a:lstStyle/>
        <a:p>
          <a:endParaRPr lang="es-CO"/>
        </a:p>
      </dgm:t>
    </dgm:pt>
    <dgm:pt modelId="{F4D51E64-732A-430E-807A-78A6E76708F2}" type="pres">
      <dgm:prSet presAssocID="{A554170A-91E5-462F-8F8B-46D64D25654B}" presName="parTx2" presStyleLbl="node1" presStyleIdx="1" presStyleCnt="4"/>
      <dgm:spPr/>
      <dgm:t>
        <a:bodyPr/>
        <a:lstStyle/>
        <a:p>
          <a:endParaRPr lang="es-CO"/>
        </a:p>
      </dgm:t>
    </dgm:pt>
    <dgm:pt modelId="{D7B930F5-8F7B-4027-A9CC-787A739206FE}" type="pres">
      <dgm:prSet presAssocID="{60C1C7F2-5806-4506-AC19-4E9C938D67D2}" presName="picture2" presStyleCnt="0"/>
      <dgm:spPr/>
    </dgm:pt>
    <dgm:pt modelId="{FF662740-DAB8-4458-84E6-D5BECFE1420D}" type="pres">
      <dgm:prSet presAssocID="{60C1C7F2-5806-4506-AC19-4E9C938D67D2}" presName="imageRepeatNode" presStyleLbl="fgImgPlace1" presStyleIdx="1" presStyleCnt="4"/>
      <dgm:spPr/>
      <dgm:t>
        <a:bodyPr/>
        <a:lstStyle/>
        <a:p>
          <a:endParaRPr lang="es-CO"/>
        </a:p>
      </dgm:t>
    </dgm:pt>
    <dgm:pt modelId="{AE6DB8B4-0F2E-4A46-9430-6FEE05D0F5AB}" type="pres">
      <dgm:prSet presAssocID="{D184DD65-2B77-4E70-814E-5BABDD97EDD6}" presName="parTx3" presStyleLbl="node1" presStyleIdx="2" presStyleCnt="4"/>
      <dgm:spPr/>
      <dgm:t>
        <a:bodyPr/>
        <a:lstStyle/>
        <a:p>
          <a:endParaRPr lang="es-CO"/>
        </a:p>
      </dgm:t>
    </dgm:pt>
    <dgm:pt modelId="{4F43AA6D-FDB6-4458-B4B8-DFBEB3B64E83}" type="pres">
      <dgm:prSet presAssocID="{59C15603-A576-4473-8930-B54E3C3106D7}" presName="picture3" presStyleCnt="0"/>
      <dgm:spPr/>
    </dgm:pt>
    <dgm:pt modelId="{80E4A59E-A99C-4ACE-A901-F9DEBB2F02D7}" type="pres">
      <dgm:prSet presAssocID="{59C15603-A576-4473-8930-B54E3C3106D7}" presName="imageRepeatNode" presStyleLbl="fgImgPlace1" presStyleIdx="2" presStyleCnt="4"/>
      <dgm:spPr/>
      <dgm:t>
        <a:bodyPr/>
        <a:lstStyle/>
        <a:p>
          <a:endParaRPr lang="es-CO"/>
        </a:p>
      </dgm:t>
    </dgm:pt>
    <dgm:pt modelId="{0A7CC45E-CCB3-411F-9986-783D89123A76}" type="pres">
      <dgm:prSet presAssocID="{D1DC8010-C908-4B43-831D-74DB87C1A50A}" presName="parTx4" presStyleLbl="node1" presStyleIdx="3" presStyleCnt="4" custLinFactNeighborX="3196" custLinFactNeighborY="-11981"/>
      <dgm:spPr/>
      <dgm:t>
        <a:bodyPr/>
        <a:lstStyle/>
        <a:p>
          <a:endParaRPr lang="es-CO"/>
        </a:p>
      </dgm:t>
    </dgm:pt>
    <dgm:pt modelId="{F42DD347-E154-455B-BDB1-7FF6D6C64A43}" type="pres">
      <dgm:prSet presAssocID="{48DD4423-78B5-4D46-9925-4188099B889D}" presName="picture4" presStyleCnt="0"/>
      <dgm:spPr/>
    </dgm:pt>
    <dgm:pt modelId="{433D37E5-D3D3-4D55-8D75-83AA574318FB}" type="pres">
      <dgm:prSet presAssocID="{48DD4423-78B5-4D46-9925-4188099B889D}" presName="imageRepeatNode" presStyleLbl="fgImgPlace1" presStyleIdx="3" presStyleCnt="4"/>
      <dgm:spPr/>
      <dgm:t>
        <a:bodyPr/>
        <a:lstStyle/>
        <a:p>
          <a:endParaRPr lang="es-CO"/>
        </a:p>
      </dgm:t>
    </dgm:pt>
  </dgm:ptLst>
  <dgm:cxnLst>
    <dgm:cxn modelId="{C2CEFDF5-77DB-4AFF-ABD7-E2F6E6B746DD}" srcId="{20450AF9-21BE-4CBF-B0B3-655ADB25B4A0}" destId="{D1DC8010-C908-4B43-831D-74DB87C1A50A}" srcOrd="3" destOrd="0" parTransId="{6B31C756-2270-40EE-A752-A0A48F552CC5}" sibTransId="{48DD4423-78B5-4D46-9925-4188099B889D}"/>
    <dgm:cxn modelId="{7F996B94-A3B8-456D-AD57-DF42B25D8112}" type="presOf" srcId="{60C1C7F2-5806-4506-AC19-4E9C938D67D2}" destId="{FF662740-DAB8-4458-84E6-D5BECFE1420D}" srcOrd="0" destOrd="0" presId="urn:microsoft.com/office/officeart/2008/layout/AscendingPictureAccentProcess"/>
    <dgm:cxn modelId="{87EA693A-96DE-4E73-B133-CBEBDAB2B36A}" type="presOf" srcId="{8CFE8FBB-800D-447F-9D6F-A53EB4FDF908}" destId="{5E9DE2C4-BDF7-4D3C-918A-C7D58D8F9126}" srcOrd="0" destOrd="0" presId="urn:microsoft.com/office/officeart/2008/layout/AscendingPictureAccentProcess"/>
    <dgm:cxn modelId="{D6E577B4-575E-4233-A8D7-66964A956E92}" type="presOf" srcId="{A554170A-91E5-462F-8F8B-46D64D25654B}" destId="{F4D51E64-732A-430E-807A-78A6E76708F2}" srcOrd="0" destOrd="0" presId="urn:microsoft.com/office/officeart/2008/layout/AscendingPictureAccentProcess"/>
    <dgm:cxn modelId="{39F69D0B-C286-47DC-A68E-C78B7CC60B55}" srcId="{20450AF9-21BE-4CBF-B0B3-655ADB25B4A0}" destId="{AC2C678C-B37E-4E32-89CC-3404E34AA2C2}" srcOrd="0" destOrd="0" parTransId="{B7F711F4-F7B2-4B3F-BF71-6EE1E27F7A5B}" sibTransId="{8CFE8FBB-800D-447F-9D6F-A53EB4FDF908}"/>
    <dgm:cxn modelId="{26067C1E-CDB9-4004-A5C3-2212F4D0F368}" srcId="{20450AF9-21BE-4CBF-B0B3-655ADB25B4A0}" destId="{A554170A-91E5-462F-8F8B-46D64D25654B}" srcOrd="1" destOrd="0" parTransId="{8A58D7C6-ACAC-453E-B3D2-BAFD5FD5FB0D}" sibTransId="{60C1C7F2-5806-4506-AC19-4E9C938D67D2}"/>
    <dgm:cxn modelId="{8DBAE1A5-F79E-43D2-9203-351E6EC14BE2}" type="presOf" srcId="{D184DD65-2B77-4E70-814E-5BABDD97EDD6}" destId="{AE6DB8B4-0F2E-4A46-9430-6FEE05D0F5AB}" srcOrd="0" destOrd="0" presId="urn:microsoft.com/office/officeart/2008/layout/AscendingPictureAccentProcess"/>
    <dgm:cxn modelId="{492E96F8-F7FC-4218-97AE-903C746EE750}" srcId="{20450AF9-21BE-4CBF-B0B3-655ADB25B4A0}" destId="{D184DD65-2B77-4E70-814E-5BABDD97EDD6}" srcOrd="2" destOrd="0" parTransId="{8711BE65-9FDE-400D-953D-885B169EC1B8}" sibTransId="{59C15603-A576-4473-8930-B54E3C3106D7}"/>
    <dgm:cxn modelId="{70DC3EF8-79B6-4BAF-92F1-83396C4525D0}" type="presOf" srcId="{D1DC8010-C908-4B43-831D-74DB87C1A50A}" destId="{0A7CC45E-CCB3-411F-9986-783D89123A76}" srcOrd="0" destOrd="0" presId="urn:microsoft.com/office/officeart/2008/layout/AscendingPictureAccentProcess"/>
    <dgm:cxn modelId="{1E2212FD-8E3E-485C-BF2F-61F25EEF4525}" type="presOf" srcId="{20450AF9-21BE-4CBF-B0B3-655ADB25B4A0}" destId="{2330824F-BDE6-4796-AB84-0D3097A1C0E1}" srcOrd="0" destOrd="0" presId="urn:microsoft.com/office/officeart/2008/layout/AscendingPictureAccentProcess"/>
    <dgm:cxn modelId="{072C888A-7B28-45EF-A248-518CC9ABE876}" type="presOf" srcId="{AC2C678C-B37E-4E32-89CC-3404E34AA2C2}" destId="{AC70FF40-3734-4E3B-9830-2A0BC80BEBEC}" srcOrd="0" destOrd="0" presId="urn:microsoft.com/office/officeart/2008/layout/AscendingPictureAccentProcess"/>
    <dgm:cxn modelId="{537F9997-CF0E-49CA-9518-CD5FABBF8911}" type="presOf" srcId="{48DD4423-78B5-4D46-9925-4188099B889D}" destId="{433D37E5-D3D3-4D55-8D75-83AA574318FB}" srcOrd="0" destOrd="0" presId="urn:microsoft.com/office/officeart/2008/layout/AscendingPictureAccentProcess"/>
    <dgm:cxn modelId="{9250EC70-D335-45A3-BD75-94C72B58F0C5}" type="presOf" srcId="{59C15603-A576-4473-8930-B54E3C3106D7}" destId="{80E4A59E-A99C-4ACE-A901-F9DEBB2F02D7}" srcOrd="0" destOrd="0" presId="urn:microsoft.com/office/officeart/2008/layout/AscendingPictureAccentProcess"/>
    <dgm:cxn modelId="{F573CEF6-911F-405A-8293-C3FFE6B1DD39}" type="presParOf" srcId="{2330824F-BDE6-4796-AB84-0D3097A1C0E1}" destId="{058B94B0-8EDE-4B12-9058-6F394DB4F665}" srcOrd="0" destOrd="0" presId="urn:microsoft.com/office/officeart/2008/layout/AscendingPictureAccentProcess"/>
    <dgm:cxn modelId="{CB0576BE-D067-4889-A36D-B09BC1BB97E1}" type="presParOf" srcId="{2330824F-BDE6-4796-AB84-0D3097A1C0E1}" destId="{4EB38C59-39F4-4FD2-AFEB-CD0E85C11ECF}" srcOrd="1" destOrd="0" presId="urn:microsoft.com/office/officeart/2008/layout/AscendingPictureAccentProcess"/>
    <dgm:cxn modelId="{D6CB919A-E248-450C-B6EE-E8356B704DD7}" type="presParOf" srcId="{2330824F-BDE6-4796-AB84-0D3097A1C0E1}" destId="{BF758261-2ADF-4572-954B-B1CEC4BA0176}" srcOrd="2" destOrd="0" presId="urn:microsoft.com/office/officeart/2008/layout/AscendingPictureAccentProcess"/>
    <dgm:cxn modelId="{AC9E0D1D-B574-4DEB-9AEA-FA1295C6D441}" type="presParOf" srcId="{2330824F-BDE6-4796-AB84-0D3097A1C0E1}" destId="{5D12386B-BC84-4847-9229-BEB08D22A2C6}" srcOrd="3" destOrd="0" presId="urn:microsoft.com/office/officeart/2008/layout/AscendingPictureAccentProcess"/>
    <dgm:cxn modelId="{EE731013-4F65-497D-9418-6205FB3ADAF6}" type="presParOf" srcId="{2330824F-BDE6-4796-AB84-0D3097A1C0E1}" destId="{5F175724-B852-470E-9E0F-C734690C1B06}" srcOrd="4" destOrd="0" presId="urn:microsoft.com/office/officeart/2008/layout/AscendingPictureAccentProcess"/>
    <dgm:cxn modelId="{6FDDFB73-F05C-4E42-9A74-103BD2263DC2}" type="presParOf" srcId="{2330824F-BDE6-4796-AB84-0D3097A1C0E1}" destId="{A8277C7C-9958-4F07-A5B5-6419FBFB1325}" srcOrd="5" destOrd="0" presId="urn:microsoft.com/office/officeart/2008/layout/AscendingPictureAccentProcess"/>
    <dgm:cxn modelId="{978E4F1F-6D05-48F3-82E0-E5809F07D620}" type="presParOf" srcId="{2330824F-BDE6-4796-AB84-0D3097A1C0E1}" destId="{9BB6B1E9-87EA-4A85-AECA-7C74A9DE0428}" srcOrd="6" destOrd="0" presId="urn:microsoft.com/office/officeart/2008/layout/AscendingPictureAccentProcess"/>
    <dgm:cxn modelId="{AC6018BA-3317-4123-807B-6B22E5C35B88}" type="presParOf" srcId="{2330824F-BDE6-4796-AB84-0D3097A1C0E1}" destId="{134338CA-2472-4535-911B-4B7768B69B08}" srcOrd="7" destOrd="0" presId="urn:microsoft.com/office/officeart/2008/layout/AscendingPictureAccentProcess"/>
    <dgm:cxn modelId="{9D36E5EF-AF59-4F28-B860-54D2AD93F50E}" type="presParOf" srcId="{2330824F-BDE6-4796-AB84-0D3097A1C0E1}" destId="{306A84DF-64C0-4C49-B501-5BB3D9B0A685}" srcOrd="8" destOrd="0" presId="urn:microsoft.com/office/officeart/2008/layout/AscendingPictureAccentProcess"/>
    <dgm:cxn modelId="{E9ED08B0-E099-4D6A-B04E-46322D429F27}" type="presParOf" srcId="{2330824F-BDE6-4796-AB84-0D3097A1C0E1}" destId="{83F3D13B-1609-4881-8E97-310AE0B4ACDC}" srcOrd="9" destOrd="0" presId="urn:microsoft.com/office/officeart/2008/layout/AscendingPictureAccentProcess"/>
    <dgm:cxn modelId="{95C1C1E6-B4C4-40F3-A6ED-4EE341499A97}" type="presParOf" srcId="{2330824F-BDE6-4796-AB84-0D3097A1C0E1}" destId="{1D8E4BBA-9B09-450D-B72D-591D85267898}" srcOrd="10" destOrd="0" presId="urn:microsoft.com/office/officeart/2008/layout/AscendingPictureAccentProcess"/>
    <dgm:cxn modelId="{57A1C654-D807-40E6-872F-ED97A45B2476}" type="presParOf" srcId="{2330824F-BDE6-4796-AB84-0D3097A1C0E1}" destId="{58CCDDD7-1EF1-4174-8FB6-C11DA3A635F7}" srcOrd="11" destOrd="0" presId="urn:microsoft.com/office/officeart/2008/layout/AscendingPictureAccentProcess"/>
    <dgm:cxn modelId="{83128992-A486-4F54-AA2A-79280CE0DF02}" type="presParOf" srcId="{2330824F-BDE6-4796-AB84-0D3097A1C0E1}" destId="{7F7D282A-B66B-4FD5-A75D-E0AC371A1BAC}" srcOrd="12" destOrd="0" presId="urn:microsoft.com/office/officeart/2008/layout/AscendingPictureAccentProcess"/>
    <dgm:cxn modelId="{F4612DEB-E241-4407-9ED4-2ADE70CA7767}" type="presParOf" srcId="{2330824F-BDE6-4796-AB84-0D3097A1C0E1}" destId="{AC70FF40-3734-4E3B-9830-2A0BC80BEBEC}" srcOrd="13" destOrd="0" presId="urn:microsoft.com/office/officeart/2008/layout/AscendingPictureAccentProcess"/>
    <dgm:cxn modelId="{833F208A-81E8-4657-93A4-DB9C6615C9D9}" type="presParOf" srcId="{2330824F-BDE6-4796-AB84-0D3097A1C0E1}" destId="{545E8F97-133D-4F5E-8957-EB0D2F877EAB}" srcOrd="14" destOrd="0" presId="urn:microsoft.com/office/officeart/2008/layout/AscendingPictureAccentProcess"/>
    <dgm:cxn modelId="{4C8CCC80-D87F-45B2-AE44-22DEE7376589}" type="presParOf" srcId="{545E8F97-133D-4F5E-8957-EB0D2F877EAB}" destId="{5E9DE2C4-BDF7-4D3C-918A-C7D58D8F9126}" srcOrd="0" destOrd="0" presId="urn:microsoft.com/office/officeart/2008/layout/AscendingPictureAccentProcess"/>
    <dgm:cxn modelId="{9FA96E84-462F-4E56-86AC-3453813B154B}" type="presParOf" srcId="{2330824F-BDE6-4796-AB84-0D3097A1C0E1}" destId="{F4D51E64-732A-430E-807A-78A6E76708F2}" srcOrd="15" destOrd="0" presId="urn:microsoft.com/office/officeart/2008/layout/AscendingPictureAccentProcess"/>
    <dgm:cxn modelId="{44B3F044-1847-4124-87D8-FE3F875383A7}" type="presParOf" srcId="{2330824F-BDE6-4796-AB84-0D3097A1C0E1}" destId="{D7B930F5-8F7B-4027-A9CC-787A739206FE}" srcOrd="16" destOrd="0" presId="urn:microsoft.com/office/officeart/2008/layout/AscendingPictureAccentProcess"/>
    <dgm:cxn modelId="{A6D50925-2B59-4FE3-99BE-70DE91F7520C}" type="presParOf" srcId="{D7B930F5-8F7B-4027-A9CC-787A739206FE}" destId="{FF662740-DAB8-4458-84E6-D5BECFE1420D}" srcOrd="0" destOrd="0" presId="urn:microsoft.com/office/officeart/2008/layout/AscendingPictureAccentProcess"/>
    <dgm:cxn modelId="{D2AB2F12-149F-4855-9ABA-75D9104FD115}" type="presParOf" srcId="{2330824F-BDE6-4796-AB84-0D3097A1C0E1}" destId="{AE6DB8B4-0F2E-4A46-9430-6FEE05D0F5AB}" srcOrd="17" destOrd="0" presId="urn:microsoft.com/office/officeart/2008/layout/AscendingPictureAccentProcess"/>
    <dgm:cxn modelId="{6AF1723B-6B15-4807-8ACB-A4D57117EBC2}" type="presParOf" srcId="{2330824F-BDE6-4796-AB84-0D3097A1C0E1}" destId="{4F43AA6D-FDB6-4458-B4B8-DFBEB3B64E83}" srcOrd="18" destOrd="0" presId="urn:microsoft.com/office/officeart/2008/layout/AscendingPictureAccentProcess"/>
    <dgm:cxn modelId="{53DF0637-4343-4752-8A97-C1B44A75E2A0}" type="presParOf" srcId="{4F43AA6D-FDB6-4458-B4B8-DFBEB3B64E83}" destId="{80E4A59E-A99C-4ACE-A901-F9DEBB2F02D7}" srcOrd="0" destOrd="0" presId="urn:microsoft.com/office/officeart/2008/layout/AscendingPictureAccentProcess"/>
    <dgm:cxn modelId="{0F3E2B4A-957A-46D7-8B0C-93C018860D3F}" type="presParOf" srcId="{2330824F-BDE6-4796-AB84-0D3097A1C0E1}" destId="{0A7CC45E-CCB3-411F-9986-783D89123A76}" srcOrd="19" destOrd="0" presId="urn:microsoft.com/office/officeart/2008/layout/AscendingPictureAccentProcess"/>
    <dgm:cxn modelId="{34F1E933-E67C-49B6-BB72-6CF39EA69C33}" type="presParOf" srcId="{2330824F-BDE6-4796-AB84-0D3097A1C0E1}" destId="{F42DD347-E154-455B-BDB1-7FF6D6C64A43}" srcOrd="20" destOrd="0" presId="urn:microsoft.com/office/officeart/2008/layout/AscendingPictureAccentProcess"/>
    <dgm:cxn modelId="{D7025D2D-0B1E-40BA-A345-28A4915A1EDD}" type="presParOf" srcId="{F42DD347-E154-455B-BDB1-7FF6D6C64A43}" destId="{433D37E5-D3D3-4D55-8D75-83AA574318F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50AF9-21BE-4CBF-B0B3-655ADB25B4A0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2_3" csCatId="accent2" phldr="1"/>
      <dgm:spPr/>
    </dgm:pt>
    <dgm:pt modelId="{AC2C678C-B37E-4E32-89CC-3404E34AA2C2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b="0" dirty="0">
              <a:solidFill>
                <a:schemeClr val="tx1"/>
              </a:solidFill>
              <a:latin typeface="Century Gothic" panose="020B0502020202020204" pitchFamily="34" charset="0"/>
            </a:rPr>
            <a:t>Constitución y situación legal</a:t>
          </a:r>
        </a:p>
      </dgm:t>
    </dgm:pt>
    <dgm:pt modelId="{B7F711F4-F7B2-4B3F-BF71-6EE1E27F7A5B}" type="parTrans" cxnId="{39F69D0B-C286-47DC-A68E-C78B7CC60B55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8CFE8FBB-800D-447F-9D6F-A53EB4FDF908}" type="sibTrans" cxnId="{39F69D0B-C286-47DC-A68E-C78B7CC60B55}">
      <dgm:prSet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A554170A-91E5-462F-8F8B-46D64D25654B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CO" b="0" dirty="0">
              <a:solidFill>
                <a:schemeClr val="tx1"/>
              </a:solidFill>
              <a:latin typeface="Century Gothic" panose="020B0502020202020204" pitchFamily="34" charset="0"/>
            </a:rPr>
            <a:t>Capacidad financiera</a:t>
          </a:r>
        </a:p>
      </dgm:t>
    </dgm:pt>
    <dgm:pt modelId="{8A58D7C6-ACAC-453E-B3D2-BAFD5FD5FB0D}" type="parTrans" cxnId="{26067C1E-CDB9-4004-A5C3-2212F4D0F368}">
      <dgm:prSet/>
      <dgm:spPr/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60C1C7F2-5806-4506-AC19-4E9C938D67D2}" type="sibTrans" cxnId="{26067C1E-CDB9-4004-A5C3-2212F4D0F368}">
      <dgm:prSet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  <dgm:t>
        <a:bodyPr/>
        <a:lstStyle/>
        <a:p>
          <a:endParaRPr lang="es-CO">
            <a:latin typeface="Century Gothic" panose="020B0502020202020204" pitchFamily="34" charset="0"/>
          </a:endParaRPr>
        </a:p>
      </dgm:t>
    </dgm:pt>
    <dgm:pt modelId="{2330824F-BDE6-4796-AB84-0D3097A1C0E1}" type="pres">
      <dgm:prSet presAssocID="{20450AF9-21BE-4CBF-B0B3-655ADB25B4A0}" presName="Name0" presStyleCnt="0">
        <dgm:presLayoutVars>
          <dgm:chMax val="7"/>
          <dgm:chPref val="7"/>
          <dgm:dir/>
        </dgm:presLayoutVars>
      </dgm:prSet>
      <dgm:spPr/>
    </dgm:pt>
    <dgm:pt modelId="{058B94B0-8EDE-4B12-9058-6F394DB4F665}" type="pres">
      <dgm:prSet presAssocID="{20450AF9-21BE-4CBF-B0B3-655ADB25B4A0}" presName="dot1" presStyleLbl="alignNode1" presStyleIdx="0" presStyleCnt="10"/>
      <dgm:spPr/>
    </dgm:pt>
    <dgm:pt modelId="{4EB38C59-39F4-4FD2-AFEB-CD0E85C11ECF}" type="pres">
      <dgm:prSet presAssocID="{20450AF9-21BE-4CBF-B0B3-655ADB25B4A0}" presName="dot2" presStyleLbl="alignNode1" presStyleIdx="1" presStyleCnt="10"/>
      <dgm:spPr/>
    </dgm:pt>
    <dgm:pt modelId="{BF758261-2ADF-4572-954B-B1CEC4BA0176}" type="pres">
      <dgm:prSet presAssocID="{20450AF9-21BE-4CBF-B0B3-655ADB25B4A0}" presName="dot3" presStyleLbl="alignNode1" presStyleIdx="2" presStyleCnt="10"/>
      <dgm:spPr/>
    </dgm:pt>
    <dgm:pt modelId="{9BB6B1E9-87EA-4A85-AECA-7C74A9DE0428}" type="pres">
      <dgm:prSet presAssocID="{20450AF9-21BE-4CBF-B0B3-655ADB25B4A0}" presName="dotArrow1" presStyleLbl="alignNode1" presStyleIdx="3" presStyleCnt="10"/>
      <dgm:spPr/>
    </dgm:pt>
    <dgm:pt modelId="{134338CA-2472-4535-911B-4B7768B69B08}" type="pres">
      <dgm:prSet presAssocID="{20450AF9-21BE-4CBF-B0B3-655ADB25B4A0}" presName="dotArrow2" presStyleLbl="alignNode1" presStyleIdx="4" presStyleCnt="10"/>
      <dgm:spPr/>
    </dgm:pt>
    <dgm:pt modelId="{306A84DF-64C0-4C49-B501-5BB3D9B0A685}" type="pres">
      <dgm:prSet presAssocID="{20450AF9-21BE-4CBF-B0B3-655ADB25B4A0}" presName="dotArrow3" presStyleLbl="alignNode1" presStyleIdx="5" presStyleCnt="10"/>
      <dgm:spPr/>
    </dgm:pt>
    <dgm:pt modelId="{83F3D13B-1609-4881-8E97-310AE0B4ACDC}" type="pres">
      <dgm:prSet presAssocID="{20450AF9-21BE-4CBF-B0B3-655ADB25B4A0}" presName="dotArrow4" presStyleLbl="alignNode1" presStyleIdx="6" presStyleCnt="10"/>
      <dgm:spPr/>
    </dgm:pt>
    <dgm:pt modelId="{1D8E4BBA-9B09-450D-B72D-591D85267898}" type="pres">
      <dgm:prSet presAssocID="{20450AF9-21BE-4CBF-B0B3-655ADB25B4A0}" presName="dotArrow5" presStyleLbl="alignNode1" presStyleIdx="7" presStyleCnt="10"/>
      <dgm:spPr/>
    </dgm:pt>
    <dgm:pt modelId="{58CCDDD7-1EF1-4174-8FB6-C11DA3A635F7}" type="pres">
      <dgm:prSet presAssocID="{20450AF9-21BE-4CBF-B0B3-655ADB25B4A0}" presName="dotArrow6" presStyleLbl="alignNode1" presStyleIdx="8" presStyleCnt="10"/>
      <dgm:spPr/>
    </dgm:pt>
    <dgm:pt modelId="{7F7D282A-B66B-4FD5-A75D-E0AC371A1BAC}" type="pres">
      <dgm:prSet presAssocID="{20450AF9-21BE-4CBF-B0B3-655ADB25B4A0}" presName="dotArrow7" presStyleLbl="alignNode1" presStyleIdx="9" presStyleCnt="10"/>
      <dgm:spPr/>
    </dgm:pt>
    <dgm:pt modelId="{AC70FF40-3734-4E3B-9830-2A0BC80BEBEC}" type="pres">
      <dgm:prSet presAssocID="{AC2C678C-B37E-4E32-89CC-3404E34AA2C2}" presName="parTx1" presStyleLbl="node1" presStyleIdx="0" presStyleCnt="2"/>
      <dgm:spPr/>
      <dgm:t>
        <a:bodyPr/>
        <a:lstStyle/>
        <a:p>
          <a:endParaRPr lang="es-CO"/>
        </a:p>
      </dgm:t>
    </dgm:pt>
    <dgm:pt modelId="{545E8F97-133D-4F5E-8957-EB0D2F877EAB}" type="pres">
      <dgm:prSet presAssocID="{8CFE8FBB-800D-447F-9D6F-A53EB4FDF908}" presName="picture1" presStyleCnt="0"/>
      <dgm:spPr/>
    </dgm:pt>
    <dgm:pt modelId="{5E9DE2C4-BDF7-4D3C-918A-C7D58D8F9126}" type="pres">
      <dgm:prSet presAssocID="{8CFE8FBB-800D-447F-9D6F-A53EB4FDF908}" presName="imageRepeatNode" presStyleLbl="fgImgPlace1" presStyleIdx="0" presStyleCnt="2"/>
      <dgm:spPr/>
      <dgm:t>
        <a:bodyPr/>
        <a:lstStyle/>
        <a:p>
          <a:endParaRPr lang="es-CO"/>
        </a:p>
      </dgm:t>
    </dgm:pt>
    <dgm:pt modelId="{F4D51E64-732A-430E-807A-78A6E76708F2}" type="pres">
      <dgm:prSet presAssocID="{A554170A-91E5-462F-8F8B-46D64D25654B}" presName="parTx2" presStyleLbl="node1" presStyleIdx="1" presStyleCnt="2"/>
      <dgm:spPr/>
      <dgm:t>
        <a:bodyPr/>
        <a:lstStyle/>
        <a:p>
          <a:endParaRPr lang="es-CO"/>
        </a:p>
      </dgm:t>
    </dgm:pt>
    <dgm:pt modelId="{D7B930F5-8F7B-4027-A9CC-787A739206FE}" type="pres">
      <dgm:prSet presAssocID="{60C1C7F2-5806-4506-AC19-4E9C938D67D2}" presName="picture2" presStyleCnt="0"/>
      <dgm:spPr/>
    </dgm:pt>
    <dgm:pt modelId="{FF662740-DAB8-4458-84E6-D5BECFE1420D}" type="pres">
      <dgm:prSet presAssocID="{60C1C7F2-5806-4506-AC19-4E9C938D67D2}" presName="imageRepeatNode" presStyleLbl="fgImgPlace1" presStyleIdx="1" presStyleCnt="2"/>
      <dgm:spPr/>
      <dgm:t>
        <a:bodyPr/>
        <a:lstStyle/>
        <a:p>
          <a:endParaRPr lang="es-CO"/>
        </a:p>
      </dgm:t>
    </dgm:pt>
  </dgm:ptLst>
  <dgm:cxnLst>
    <dgm:cxn modelId="{55FB113C-5F5A-4FF3-9AA0-3EAD9F85A45C}" type="presOf" srcId="{AC2C678C-B37E-4E32-89CC-3404E34AA2C2}" destId="{AC70FF40-3734-4E3B-9830-2A0BC80BEBEC}" srcOrd="0" destOrd="0" presId="urn:microsoft.com/office/officeart/2008/layout/AscendingPictureAccentProcess"/>
    <dgm:cxn modelId="{10E033F3-2278-44A5-A3F3-0A68C07BBF5E}" type="presOf" srcId="{8CFE8FBB-800D-447F-9D6F-A53EB4FDF908}" destId="{5E9DE2C4-BDF7-4D3C-918A-C7D58D8F9126}" srcOrd="0" destOrd="0" presId="urn:microsoft.com/office/officeart/2008/layout/AscendingPictureAccentProcess"/>
    <dgm:cxn modelId="{39F69D0B-C286-47DC-A68E-C78B7CC60B55}" srcId="{20450AF9-21BE-4CBF-B0B3-655ADB25B4A0}" destId="{AC2C678C-B37E-4E32-89CC-3404E34AA2C2}" srcOrd="0" destOrd="0" parTransId="{B7F711F4-F7B2-4B3F-BF71-6EE1E27F7A5B}" sibTransId="{8CFE8FBB-800D-447F-9D6F-A53EB4FDF908}"/>
    <dgm:cxn modelId="{8508FF33-381B-4339-8F0B-167669672804}" type="presOf" srcId="{A554170A-91E5-462F-8F8B-46D64D25654B}" destId="{F4D51E64-732A-430E-807A-78A6E76708F2}" srcOrd="0" destOrd="0" presId="urn:microsoft.com/office/officeart/2008/layout/AscendingPictureAccentProcess"/>
    <dgm:cxn modelId="{26067C1E-CDB9-4004-A5C3-2212F4D0F368}" srcId="{20450AF9-21BE-4CBF-B0B3-655ADB25B4A0}" destId="{A554170A-91E5-462F-8F8B-46D64D25654B}" srcOrd="1" destOrd="0" parTransId="{8A58D7C6-ACAC-453E-B3D2-BAFD5FD5FB0D}" sibTransId="{60C1C7F2-5806-4506-AC19-4E9C938D67D2}"/>
    <dgm:cxn modelId="{0ED9D202-69CD-4D3C-ACB2-16B32FDD91A7}" type="presOf" srcId="{60C1C7F2-5806-4506-AC19-4E9C938D67D2}" destId="{FF662740-DAB8-4458-84E6-D5BECFE1420D}" srcOrd="0" destOrd="0" presId="urn:microsoft.com/office/officeart/2008/layout/AscendingPictureAccentProcess"/>
    <dgm:cxn modelId="{3006A92F-6A1D-4B3D-8E3C-39C72826BCCB}" type="presOf" srcId="{20450AF9-21BE-4CBF-B0B3-655ADB25B4A0}" destId="{2330824F-BDE6-4796-AB84-0D3097A1C0E1}" srcOrd="0" destOrd="0" presId="urn:microsoft.com/office/officeart/2008/layout/AscendingPictureAccentProcess"/>
    <dgm:cxn modelId="{4DD5E3E9-CB61-4F00-98C8-529CBB30E59F}" type="presParOf" srcId="{2330824F-BDE6-4796-AB84-0D3097A1C0E1}" destId="{058B94B0-8EDE-4B12-9058-6F394DB4F665}" srcOrd="0" destOrd="0" presId="urn:microsoft.com/office/officeart/2008/layout/AscendingPictureAccentProcess"/>
    <dgm:cxn modelId="{01275450-F43C-44F5-BA6C-425459A94AB3}" type="presParOf" srcId="{2330824F-BDE6-4796-AB84-0D3097A1C0E1}" destId="{4EB38C59-39F4-4FD2-AFEB-CD0E85C11ECF}" srcOrd="1" destOrd="0" presId="urn:microsoft.com/office/officeart/2008/layout/AscendingPictureAccentProcess"/>
    <dgm:cxn modelId="{2EC7E2AB-A5C5-4792-9E05-729A4A51C53F}" type="presParOf" srcId="{2330824F-BDE6-4796-AB84-0D3097A1C0E1}" destId="{BF758261-2ADF-4572-954B-B1CEC4BA0176}" srcOrd="2" destOrd="0" presId="urn:microsoft.com/office/officeart/2008/layout/AscendingPictureAccentProcess"/>
    <dgm:cxn modelId="{0D0EBEA7-0001-4051-B83C-A48F69651524}" type="presParOf" srcId="{2330824F-BDE6-4796-AB84-0D3097A1C0E1}" destId="{9BB6B1E9-87EA-4A85-AECA-7C74A9DE0428}" srcOrd="3" destOrd="0" presId="urn:microsoft.com/office/officeart/2008/layout/AscendingPictureAccentProcess"/>
    <dgm:cxn modelId="{E339CC06-817C-4DC9-BECA-B038CAD5F695}" type="presParOf" srcId="{2330824F-BDE6-4796-AB84-0D3097A1C0E1}" destId="{134338CA-2472-4535-911B-4B7768B69B08}" srcOrd="4" destOrd="0" presId="urn:microsoft.com/office/officeart/2008/layout/AscendingPictureAccentProcess"/>
    <dgm:cxn modelId="{D31344F3-2352-4B34-9AB2-C1BDB58D7D95}" type="presParOf" srcId="{2330824F-BDE6-4796-AB84-0D3097A1C0E1}" destId="{306A84DF-64C0-4C49-B501-5BB3D9B0A685}" srcOrd="5" destOrd="0" presId="urn:microsoft.com/office/officeart/2008/layout/AscendingPictureAccentProcess"/>
    <dgm:cxn modelId="{CCE612AA-A4B7-4AFE-BAFA-BE17AFFC4518}" type="presParOf" srcId="{2330824F-BDE6-4796-AB84-0D3097A1C0E1}" destId="{83F3D13B-1609-4881-8E97-310AE0B4ACDC}" srcOrd="6" destOrd="0" presId="urn:microsoft.com/office/officeart/2008/layout/AscendingPictureAccentProcess"/>
    <dgm:cxn modelId="{79EB8EFE-66D8-453A-8A06-F1F56E3C92DB}" type="presParOf" srcId="{2330824F-BDE6-4796-AB84-0D3097A1C0E1}" destId="{1D8E4BBA-9B09-450D-B72D-591D85267898}" srcOrd="7" destOrd="0" presId="urn:microsoft.com/office/officeart/2008/layout/AscendingPictureAccentProcess"/>
    <dgm:cxn modelId="{92BBBE6C-1140-4541-B851-8803CC494CED}" type="presParOf" srcId="{2330824F-BDE6-4796-AB84-0D3097A1C0E1}" destId="{58CCDDD7-1EF1-4174-8FB6-C11DA3A635F7}" srcOrd="8" destOrd="0" presId="urn:microsoft.com/office/officeart/2008/layout/AscendingPictureAccentProcess"/>
    <dgm:cxn modelId="{E3522687-E580-4C01-AF78-86BA597CB815}" type="presParOf" srcId="{2330824F-BDE6-4796-AB84-0D3097A1C0E1}" destId="{7F7D282A-B66B-4FD5-A75D-E0AC371A1BAC}" srcOrd="9" destOrd="0" presId="urn:microsoft.com/office/officeart/2008/layout/AscendingPictureAccentProcess"/>
    <dgm:cxn modelId="{FFF3EFC7-67FB-4EAB-9083-A7375A040545}" type="presParOf" srcId="{2330824F-BDE6-4796-AB84-0D3097A1C0E1}" destId="{AC70FF40-3734-4E3B-9830-2A0BC80BEBEC}" srcOrd="10" destOrd="0" presId="urn:microsoft.com/office/officeart/2008/layout/AscendingPictureAccentProcess"/>
    <dgm:cxn modelId="{9CA715E3-AC39-4817-9102-2045310E70C1}" type="presParOf" srcId="{2330824F-BDE6-4796-AB84-0D3097A1C0E1}" destId="{545E8F97-133D-4F5E-8957-EB0D2F877EAB}" srcOrd="11" destOrd="0" presId="urn:microsoft.com/office/officeart/2008/layout/AscendingPictureAccentProcess"/>
    <dgm:cxn modelId="{F3B120AB-CDE0-4002-B24B-F5E69F13D4D8}" type="presParOf" srcId="{545E8F97-133D-4F5E-8957-EB0D2F877EAB}" destId="{5E9DE2C4-BDF7-4D3C-918A-C7D58D8F9126}" srcOrd="0" destOrd="0" presId="urn:microsoft.com/office/officeart/2008/layout/AscendingPictureAccentProcess"/>
    <dgm:cxn modelId="{5937F7F5-3D10-4A5C-840F-ECED321642BE}" type="presParOf" srcId="{2330824F-BDE6-4796-AB84-0D3097A1C0E1}" destId="{F4D51E64-732A-430E-807A-78A6E76708F2}" srcOrd="12" destOrd="0" presId="urn:microsoft.com/office/officeart/2008/layout/AscendingPictureAccentProcess"/>
    <dgm:cxn modelId="{44B97260-2AEF-4191-BDCF-FA5015ED854D}" type="presParOf" srcId="{2330824F-BDE6-4796-AB84-0D3097A1C0E1}" destId="{D7B930F5-8F7B-4027-A9CC-787A739206FE}" srcOrd="13" destOrd="0" presId="urn:microsoft.com/office/officeart/2008/layout/AscendingPictureAccentProcess"/>
    <dgm:cxn modelId="{77CCFFDA-7B46-422D-84F6-A2AF916CE7CB}" type="presParOf" srcId="{D7B930F5-8F7B-4027-A9CC-787A739206FE}" destId="{FF662740-DAB8-4458-84E6-D5BECFE1420D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8B30B-7935-4348-A462-A46519393010}">
      <dsp:nvSpPr>
        <dsp:cNvPr id="0" name=""/>
        <dsp:cNvSpPr/>
      </dsp:nvSpPr>
      <dsp:spPr>
        <a:xfrm>
          <a:off x="4633822" y="1234540"/>
          <a:ext cx="3424330" cy="60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42"/>
              </a:lnTo>
              <a:lnTo>
                <a:pt x="3424330" y="418142"/>
              </a:lnTo>
              <a:lnTo>
                <a:pt x="3424330" y="601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A9B28-8438-498B-82D2-5DD5ABEFDCEC}">
      <dsp:nvSpPr>
        <dsp:cNvPr id="0" name=""/>
        <dsp:cNvSpPr/>
      </dsp:nvSpPr>
      <dsp:spPr>
        <a:xfrm>
          <a:off x="4588102" y="1234540"/>
          <a:ext cx="91440" cy="601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142"/>
              </a:lnTo>
              <a:lnTo>
                <a:pt x="67677" y="418142"/>
              </a:lnTo>
              <a:lnTo>
                <a:pt x="67677" y="601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86DA2-3640-4215-AF6C-98B75DA7E119}">
      <dsp:nvSpPr>
        <dsp:cNvPr id="0" name=""/>
        <dsp:cNvSpPr/>
      </dsp:nvSpPr>
      <dsp:spPr>
        <a:xfrm>
          <a:off x="1539542" y="1234540"/>
          <a:ext cx="3094279" cy="601806"/>
        </a:xfrm>
        <a:custGeom>
          <a:avLst/>
          <a:gdLst/>
          <a:ahLst/>
          <a:cxnLst/>
          <a:rect l="0" t="0" r="0" b="0"/>
          <a:pathLst>
            <a:path>
              <a:moveTo>
                <a:pt x="3094279" y="0"/>
              </a:moveTo>
              <a:lnTo>
                <a:pt x="3094279" y="418142"/>
              </a:lnTo>
              <a:lnTo>
                <a:pt x="0" y="418142"/>
              </a:lnTo>
              <a:lnTo>
                <a:pt x="0" y="601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F6AAE-EF4A-4DB5-B28C-5F6D7D1BCD0D}">
      <dsp:nvSpPr>
        <dsp:cNvPr id="0" name=""/>
        <dsp:cNvSpPr/>
      </dsp:nvSpPr>
      <dsp:spPr>
        <a:xfrm>
          <a:off x="3113365" y="-24402"/>
          <a:ext cx="3040913" cy="12589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885C1-D615-4FE7-9432-D40857E3C09E}">
      <dsp:nvSpPr>
        <dsp:cNvPr id="0" name=""/>
        <dsp:cNvSpPr/>
      </dsp:nvSpPr>
      <dsp:spPr>
        <a:xfrm>
          <a:off x="3333652" y="184870"/>
          <a:ext cx="3040913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Sistema Nacional de Innovación Agropecuaria –SNIA </a:t>
          </a:r>
          <a:endParaRPr lang="es-CO" sz="1800" b="1" kern="1200" dirty="0"/>
        </a:p>
      </dsp:txBody>
      <dsp:txXfrm>
        <a:off x="3370525" y="221743"/>
        <a:ext cx="2967167" cy="1185197"/>
      </dsp:txXfrm>
    </dsp:sp>
    <dsp:sp modelId="{0E848C0A-C29E-49C4-8E44-FC0443E83033}">
      <dsp:nvSpPr>
        <dsp:cNvPr id="0" name=""/>
        <dsp:cNvSpPr/>
      </dsp:nvSpPr>
      <dsp:spPr>
        <a:xfrm>
          <a:off x="205736" y="1836347"/>
          <a:ext cx="2667612" cy="125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8111D-EBAE-43F1-B00E-7E3C34A8E30C}">
      <dsp:nvSpPr>
        <dsp:cNvPr id="0" name=""/>
        <dsp:cNvSpPr/>
      </dsp:nvSpPr>
      <dsp:spPr>
        <a:xfrm>
          <a:off x="426024" y="2045620"/>
          <a:ext cx="2667612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Subsistema Nacional de Investigación y Desarrollo Tecnológico Agropecuario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MADR-COLCIENCIAS</a:t>
          </a:r>
          <a:endParaRPr lang="es-CO" sz="1800" b="1" kern="1200" dirty="0">
            <a:latin typeface="+mj-lt"/>
          </a:endParaRPr>
        </a:p>
      </dsp:txBody>
      <dsp:txXfrm>
        <a:off x="462897" y="2082493"/>
        <a:ext cx="2593866" cy="1185197"/>
      </dsp:txXfrm>
    </dsp:sp>
    <dsp:sp modelId="{BDD26E32-4F41-46F8-A05F-77C4F33300B1}">
      <dsp:nvSpPr>
        <dsp:cNvPr id="0" name=""/>
        <dsp:cNvSpPr/>
      </dsp:nvSpPr>
      <dsp:spPr>
        <a:xfrm>
          <a:off x="3313923" y="1836347"/>
          <a:ext cx="2683710" cy="125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630FA-0712-46B7-9676-E469D8D1FB33}">
      <dsp:nvSpPr>
        <dsp:cNvPr id="0" name=""/>
        <dsp:cNvSpPr/>
      </dsp:nvSpPr>
      <dsp:spPr>
        <a:xfrm>
          <a:off x="3534211" y="2045620"/>
          <a:ext cx="2683710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Subsistema Nacional de Extensión Agropecuaria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MADR</a:t>
          </a:r>
          <a:endParaRPr lang="es-CO" sz="1800" b="1" kern="1200" dirty="0">
            <a:latin typeface="+mj-lt"/>
          </a:endParaRPr>
        </a:p>
      </dsp:txBody>
      <dsp:txXfrm>
        <a:off x="3571084" y="2082493"/>
        <a:ext cx="2609964" cy="1185197"/>
      </dsp:txXfrm>
    </dsp:sp>
    <dsp:sp modelId="{5141D3FA-1A4F-4367-B0E6-5E8D4454D296}">
      <dsp:nvSpPr>
        <dsp:cNvPr id="0" name=""/>
        <dsp:cNvSpPr/>
      </dsp:nvSpPr>
      <dsp:spPr>
        <a:xfrm>
          <a:off x="6438209" y="1836347"/>
          <a:ext cx="3239886" cy="125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8BB4-58BC-461F-B4F6-D3FD7656E2F9}">
      <dsp:nvSpPr>
        <dsp:cNvPr id="0" name=""/>
        <dsp:cNvSpPr/>
      </dsp:nvSpPr>
      <dsp:spPr>
        <a:xfrm>
          <a:off x="6658497" y="2045620"/>
          <a:ext cx="3239886" cy="1258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Subsistema Nacional de Formación y Capacitación para la Innovación Agropecuaria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+mj-lt"/>
            </a:rPr>
            <a:t>MEN</a:t>
          </a:r>
          <a:endParaRPr lang="es-CO" sz="1800" b="1" kern="1200" dirty="0">
            <a:latin typeface="+mj-lt"/>
          </a:endParaRPr>
        </a:p>
      </dsp:txBody>
      <dsp:txXfrm>
        <a:off x="6695370" y="2082493"/>
        <a:ext cx="3166140" cy="1185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B413-3D72-4DCB-8F04-E3A3DC269393}">
      <dsp:nvSpPr>
        <dsp:cNvPr id="0" name=""/>
        <dsp:cNvSpPr/>
      </dsp:nvSpPr>
      <dsp:spPr>
        <a:xfrm>
          <a:off x="211966" y="597697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itchFamily="34" charset="0"/>
              <a:cs typeface="Arial" pitchFamily="34" charset="0"/>
            </a:rPr>
            <a:t>Elección de Representantes en el Consejo Superior del SNIA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211966" y="597697"/>
        <a:ext cx="4393779" cy="1439019"/>
      </dsp:txXfrm>
    </dsp:sp>
    <dsp:sp modelId="{8D6D2411-BB2D-4D52-8A97-F12E0106E483}">
      <dsp:nvSpPr>
        <dsp:cNvPr id="0" name=""/>
        <dsp:cNvSpPr/>
      </dsp:nvSpPr>
      <dsp:spPr>
        <a:xfrm>
          <a:off x="5629245" y="597697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Arial" pitchFamily="34" charset="0"/>
              <a:cs typeface="Arial" pitchFamily="34" charset="0"/>
            </a:rPr>
            <a:t>Actualización del Plan Estratégico de Ciencia, Tecnología e Innovación Agropecuaria  - PECTIA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629245" y="597697"/>
        <a:ext cx="4393779" cy="1439019"/>
      </dsp:txXfrm>
    </dsp:sp>
    <dsp:sp modelId="{9756BB16-64E5-4420-8276-F71049158747}">
      <dsp:nvSpPr>
        <dsp:cNvPr id="0" name=""/>
        <dsp:cNvSpPr/>
      </dsp:nvSpPr>
      <dsp:spPr>
        <a:xfrm>
          <a:off x="211966" y="2260658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itchFamily="34" charset="0"/>
              <a:cs typeface="Arial" pitchFamily="34" charset="0"/>
            </a:rPr>
            <a:t>Lineamientos formulación Planes Departamentales de Extensión Agropecuaria  - PDEA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211966" y="2260658"/>
        <a:ext cx="4393779" cy="1439019"/>
      </dsp:txXfrm>
    </dsp:sp>
    <dsp:sp modelId="{27574283-3CA2-4395-873A-C0399FCA91EA}">
      <dsp:nvSpPr>
        <dsp:cNvPr id="0" name=""/>
        <dsp:cNvSpPr/>
      </dsp:nvSpPr>
      <dsp:spPr>
        <a:xfrm>
          <a:off x="5629245" y="2260658"/>
          <a:ext cx="4393779" cy="1439019"/>
        </a:xfrm>
        <a:prstGeom prst="rect">
          <a:avLst/>
        </a:prstGeom>
        <a:solidFill>
          <a:srgbClr val="395F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itchFamily="34" charset="0"/>
              <a:cs typeface="Arial" pitchFamily="34" charset="0"/>
            </a:rPr>
            <a:t>Registro y Clasificación de Usuarios: Criterios y Niveles de Clasificación</a:t>
          </a:r>
          <a:endParaRPr lang="es-CO" sz="2000" kern="1200" dirty="0">
            <a:latin typeface="Arial" pitchFamily="34" charset="0"/>
            <a:cs typeface="Arial" pitchFamily="34" charset="0"/>
          </a:endParaRPr>
        </a:p>
      </dsp:txBody>
      <dsp:txXfrm>
        <a:off x="5629245" y="2260658"/>
        <a:ext cx="4393779" cy="143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37E3-A56D-401C-B2B5-9E34B018B0B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E25D0-F773-45EF-BD30-DD872A93D2E3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</a:rPr>
            <a:t>El PDEA como instrumento de planificación del Subsistema de Extensión Agropecuaria (SNIA)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509717" y="338558"/>
        <a:ext cx="7541700" cy="677550"/>
      </dsp:txXfrm>
    </dsp:sp>
    <dsp:sp modelId="{A135000E-5F6D-4D43-B91A-22A199BF2C7D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80CEF-EA83-4EF3-A7AA-7BDB74CE4356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solidFill>
                <a:schemeClr val="bg1"/>
              </a:solidFill>
            </a:rPr>
            <a:t>Participación de los actores en la formulación del PDEA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995230" y="1354558"/>
        <a:ext cx="7056187" cy="677550"/>
      </dsp:txXfrm>
    </dsp:sp>
    <dsp:sp modelId="{2C320BB2-F37F-4FBA-BE12-840C15EDF1C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8F8B3-B46E-47C6-A215-BEF3F85DB389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solidFill>
                <a:schemeClr val="bg1"/>
              </a:solidFill>
            </a:rPr>
            <a:t>Formulación cuatrienal del PDEA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1144243" y="2370558"/>
        <a:ext cx="6907174" cy="677550"/>
      </dsp:txXfrm>
    </dsp:sp>
    <dsp:sp modelId="{227CF4D6-470F-407B-8F8A-9D7C0BF35F0A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5AC6C-4A0C-4183-A334-EC61DD5DE86D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</a:rPr>
            <a:t>Proceso de formulación del PDEA</a:t>
          </a:r>
          <a:endParaRPr lang="es-CO" sz="2000" kern="1200" dirty="0">
            <a:solidFill>
              <a:schemeClr val="bg1"/>
            </a:solidFill>
          </a:endParaRPr>
        </a:p>
      </dsp:txBody>
      <dsp:txXfrm>
        <a:off x="995230" y="3386558"/>
        <a:ext cx="7056187" cy="677550"/>
      </dsp:txXfrm>
    </dsp:sp>
    <dsp:sp modelId="{D2150760-FEC6-4FDE-8589-81D90E79E3F4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EB61-C24F-4FBC-9296-7C844529CCFB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solidFill>
                <a:schemeClr val="bg1"/>
              </a:solidFill>
            </a:rPr>
            <a:t>Divulgación del PDEA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09717" y="4402558"/>
        <a:ext cx="7541700" cy="677550"/>
      </dsp:txXfrm>
    </dsp:sp>
    <dsp:sp modelId="{DB5F2425-189A-4699-9A27-734839B75601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62473-BE14-45BE-9DDA-E94FD762168F}">
      <dsp:nvSpPr>
        <dsp:cNvPr id="0" name=""/>
        <dsp:cNvSpPr/>
      </dsp:nvSpPr>
      <dsp:spPr>
        <a:xfrm>
          <a:off x="23435" y="537699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>
              <a:latin typeface="Century Gothic" panose="020B0502020202020204" pitchFamily="34" charset="0"/>
            </a:rPr>
            <a:t>OBJETIVO</a:t>
          </a:r>
        </a:p>
      </dsp:txBody>
      <dsp:txXfrm>
        <a:off x="23435" y="831929"/>
        <a:ext cx="7786899" cy="588460"/>
      </dsp:txXfrm>
    </dsp:sp>
    <dsp:sp modelId="{E101267D-5834-4D1E-B0CA-2D78AE60104D}">
      <dsp:nvSpPr>
        <dsp:cNvPr id="0" name=""/>
        <dsp:cNvSpPr/>
      </dsp:nvSpPr>
      <dsp:spPr>
        <a:xfrm>
          <a:off x="23435" y="1443767"/>
          <a:ext cx="2488987" cy="2861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latin typeface="Century Gothic" panose="020B0502020202020204" pitchFamily="34" charset="0"/>
            </a:rPr>
            <a:t>Reglamentar del procedimiento de habilitación de las Empresas Prestadoras del Servicio de Extensión Agropecuaria (EPSEA).</a:t>
          </a:r>
        </a:p>
      </dsp:txBody>
      <dsp:txXfrm>
        <a:off x="23435" y="1443767"/>
        <a:ext cx="2488987" cy="2861523"/>
      </dsp:txXfrm>
    </dsp:sp>
    <dsp:sp modelId="{7ED5E218-5D3F-4F03-AAB2-B35523E3565D}">
      <dsp:nvSpPr>
        <dsp:cNvPr id="0" name=""/>
        <dsp:cNvSpPr/>
      </dsp:nvSpPr>
      <dsp:spPr>
        <a:xfrm>
          <a:off x="2512423" y="930006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>
              <a:latin typeface="Century Gothic" panose="020B0502020202020204" pitchFamily="34" charset="0"/>
            </a:rPr>
            <a:t>ALCANCE</a:t>
          </a:r>
        </a:p>
      </dsp:txBody>
      <dsp:txXfrm>
        <a:off x="2512423" y="1224236"/>
        <a:ext cx="5297911" cy="588460"/>
      </dsp:txXfrm>
    </dsp:sp>
    <dsp:sp modelId="{2ADC1E4F-BE7D-4626-8CD4-9844898E33A8}">
      <dsp:nvSpPr>
        <dsp:cNvPr id="0" name=""/>
        <dsp:cNvSpPr/>
      </dsp:nvSpPr>
      <dsp:spPr>
        <a:xfrm>
          <a:off x="2512423" y="1839406"/>
          <a:ext cx="2488987" cy="3048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latin typeface="Century Gothic" panose="020B0502020202020204" pitchFamily="34" charset="0"/>
            </a:rPr>
            <a:t>Resolución y proceso de habilitación para las EPSEA a nivel nacional por parte de la ADR.</a:t>
          </a:r>
        </a:p>
      </dsp:txBody>
      <dsp:txXfrm>
        <a:off x="2512423" y="1839406"/>
        <a:ext cx="2488987" cy="3048838"/>
      </dsp:txXfrm>
    </dsp:sp>
    <dsp:sp modelId="{516A97D9-C326-4C44-A1D3-92C62BA89DDC}">
      <dsp:nvSpPr>
        <dsp:cNvPr id="0" name=""/>
        <dsp:cNvSpPr/>
      </dsp:nvSpPr>
      <dsp:spPr>
        <a:xfrm>
          <a:off x="5001411" y="1322313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dirty="0">
              <a:latin typeface="Century Gothic" panose="020B0502020202020204" pitchFamily="34" charset="0"/>
            </a:rPr>
            <a:t>FINALIDAD</a:t>
          </a:r>
        </a:p>
      </dsp:txBody>
      <dsp:txXfrm>
        <a:off x="5001411" y="1616543"/>
        <a:ext cx="2808923" cy="588460"/>
      </dsp:txXfrm>
    </dsp:sp>
    <dsp:sp modelId="{ACCC0471-F514-4402-9773-7A65809E7616}">
      <dsp:nvSpPr>
        <dsp:cNvPr id="0" name=""/>
        <dsp:cNvSpPr/>
      </dsp:nvSpPr>
      <dsp:spPr>
        <a:xfrm>
          <a:off x="5015473" y="2234859"/>
          <a:ext cx="2488987" cy="3068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>
              <a:latin typeface="Century Gothic" panose="020B0502020202020204" pitchFamily="34" charset="0"/>
            </a:rPr>
            <a:t>Contar con EPSEA habilitadas e idóneas, que brinden el servicio público de extensión agropecuaria a partir de los programas enmarcados en los PDEA. </a:t>
          </a:r>
        </a:p>
      </dsp:txBody>
      <dsp:txXfrm>
        <a:off x="5015473" y="2234859"/>
        <a:ext cx="2488987" cy="3068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94B0-8EDE-4B12-9058-6F394DB4F665}">
      <dsp:nvSpPr>
        <dsp:cNvPr id="0" name=""/>
        <dsp:cNvSpPr/>
      </dsp:nvSpPr>
      <dsp:spPr>
        <a:xfrm>
          <a:off x="2013042" y="3648243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8C59-39F4-4FD2-AFEB-CD0E85C11ECF}">
      <dsp:nvSpPr>
        <dsp:cNvPr id="0" name=""/>
        <dsp:cNvSpPr/>
      </dsp:nvSpPr>
      <dsp:spPr>
        <a:xfrm>
          <a:off x="1804631" y="3743275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3521"/>
                <a:satOff val="-1942"/>
                <a:lumOff val="252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3521"/>
                <a:satOff val="-1942"/>
                <a:lumOff val="25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58261-2ADF-4572-954B-B1CEC4BA0176}">
      <dsp:nvSpPr>
        <dsp:cNvPr id="0" name=""/>
        <dsp:cNvSpPr/>
      </dsp:nvSpPr>
      <dsp:spPr>
        <a:xfrm>
          <a:off x="1590057" y="382151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67042"/>
                <a:satOff val="-3885"/>
                <a:lumOff val="505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67042"/>
                <a:satOff val="-3885"/>
                <a:lumOff val="50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2386B-BC84-4847-9229-BEB08D22A2C6}">
      <dsp:nvSpPr>
        <dsp:cNvPr id="0" name=""/>
        <dsp:cNvSpPr/>
      </dsp:nvSpPr>
      <dsp:spPr>
        <a:xfrm>
          <a:off x="1369321" y="3882507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00563"/>
                <a:satOff val="-5827"/>
                <a:lumOff val="757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00563"/>
                <a:satOff val="-5827"/>
                <a:lumOff val="75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75724-B852-470E-9E0F-C734690C1B06}">
      <dsp:nvSpPr>
        <dsp:cNvPr id="0" name=""/>
        <dsp:cNvSpPr/>
      </dsp:nvSpPr>
      <dsp:spPr>
        <a:xfrm>
          <a:off x="2987306" y="2854398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34083"/>
                <a:satOff val="-7769"/>
                <a:lumOff val="1010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34083"/>
                <a:satOff val="-7769"/>
                <a:lumOff val="101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77C7C-9958-4F07-A5B5-6419FBFB1325}">
      <dsp:nvSpPr>
        <dsp:cNvPr id="0" name=""/>
        <dsp:cNvSpPr/>
      </dsp:nvSpPr>
      <dsp:spPr>
        <a:xfrm>
          <a:off x="3543068" y="1689709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67604"/>
                <a:satOff val="-9712"/>
                <a:lumOff val="1263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67604"/>
                <a:satOff val="-9712"/>
                <a:lumOff val="126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6B1E9-87EA-4A85-AECA-7C74A9DE0428}">
      <dsp:nvSpPr>
        <dsp:cNvPr id="0" name=""/>
        <dsp:cNvSpPr/>
      </dsp:nvSpPr>
      <dsp:spPr>
        <a:xfrm>
          <a:off x="3392923" y="236389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01125"/>
                <a:satOff val="-11654"/>
                <a:lumOff val="1515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01125"/>
                <a:satOff val="-11654"/>
                <a:lumOff val="15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338CA-2472-4535-911B-4B7768B69B08}">
      <dsp:nvSpPr>
        <dsp:cNvPr id="0" name=""/>
        <dsp:cNvSpPr/>
      </dsp:nvSpPr>
      <dsp:spPr>
        <a:xfrm>
          <a:off x="3526261" y="14180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34646"/>
                <a:satOff val="-13596"/>
                <a:lumOff val="1768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34646"/>
                <a:satOff val="-13596"/>
                <a:lumOff val="1768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A84DF-64C0-4C49-B501-5BB3D9B0A685}">
      <dsp:nvSpPr>
        <dsp:cNvPr id="0" name=""/>
        <dsp:cNvSpPr/>
      </dsp:nvSpPr>
      <dsp:spPr>
        <a:xfrm>
          <a:off x="3659599" y="4721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68167"/>
                <a:satOff val="-15539"/>
                <a:lumOff val="2020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68167"/>
                <a:satOff val="-15539"/>
                <a:lumOff val="202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3D13B-1609-4881-8E97-310AE0B4ACDC}">
      <dsp:nvSpPr>
        <dsp:cNvPr id="0" name=""/>
        <dsp:cNvSpPr/>
      </dsp:nvSpPr>
      <dsp:spPr>
        <a:xfrm>
          <a:off x="3792937" y="141800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01688"/>
                <a:satOff val="-17481"/>
                <a:lumOff val="2273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01688"/>
                <a:satOff val="-17481"/>
                <a:lumOff val="227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E4BBA-9B09-450D-B72D-591D85267898}">
      <dsp:nvSpPr>
        <dsp:cNvPr id="0" name=""/>
        <dsp:cNvSpPr/>
      </dsp:nvSpPr>
      <dsp:spPr>
        <a:xfrm>
          <a:off x="3926836" y="236389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35208"/>
                <a:satOff val="-19423"/>
                <a:lumOff val="2526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35208"/>
                <a:satOff val="-19423"/>
                <a:lumOff val="252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CDDD7-1EF1-4174-8FB6-C11DA3A635F7}">
      <dsp:nvSpPr>
        <dsp:cNvPr id="0" name=""/>
        <dsp:cNvSpPr/>
      </dsp:nvSpPr>
      <dsp:spPr>
        <a:xfrm>
          <a:off x="3659599" y="246998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68729"/>
                <a:satOff val="-21366"/>
                <a:lumOff val="2778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68729"/>
                <a:satOff val="-21366"/>
                <a:lumOff val="277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D282A-B66B-4FD5-A75D-E0AC371A1BAC}">
      <dsp:nvSpPr>
        <dsp:cNvPr id="0" name=""/>
        <dsp:cNvSpPr/>
      </dsp:nvSpPr>
      <dsp:spPr>
        <a:xfrm>
          <a:off x="3659599" y="446785"/>
          <a:ext cx="93560" cy="935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02250"/>
                <a:satOff val="-23308"/>
                <a:lumOff val="3031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402250"/>
                <a:satOff val="-23308"/>
                <a:lumOff val="303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0FF40-3734-4E3B-9830-2A0BC80BEBEC}">
      <dsp:nvSpPr>
        <dsp:cNvPr id="0" name=""/>
        <dsp:cNvSpPr/>
      </dsp:nvSpPr>
      <dsp:spPr>
        <a:xfrm>
          <a:off x="835688" y="4070288"/>
          <a:ext cx="2014077" cy="540132"/>
        </a:xfrm>
        <a:prstGeom prst="round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29999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Idoneidad del personal</a:t>
          </a:r>
        </a:p>
      </dsp:txBody>
      <dsp:txXfrm>
        <a:off x="862055" y="4096655"/>
        <a:ext cx="1961343" cy="487398"/>
      </dsp:txXfrm>
    </dsp:sp>
    <dsp:sp modelId="{5E9DE2C4-BDF7-4D3C-918A-C7D58D8F9126}">
      <dsp:nvSpPr>
        <dsp:cNvPr id="0" name=""/>
        <dsp:cNvSpPr/>
      </dsp:nvSpPr>
      <dsp:spPr>
        <a:xfrm>
          <a:off x="277405" y="3540542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51E64-732A-430E-807A-78A6E76708F2}">
      <dsp:nvSpPr>
        <dsp:cNvPr id="0" name=""/>
        <dsp:cNvSpPr/>
      </dsp:nvSpPr>
      <dsp:spPr>
        <a:xfrm>
          <a:off x="2643596" y="3418327"/>
          <a:ext cx="2014077" cy="540132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Experiencia relacionada</a:t>
          </a:r>
        </a:p>
      </dsp:txBody>
      <dsp:txXfrm>
        <a:off x="2669963" y="3444694"/>
        <a:ext cx="1961343" cy="487398"/>
      </dsp:txXfrm>
    </dsp:sp>
    <dsp:sp modelId="{FF662740-DAB8-4458-84E6-D5BECFE1420D}">
      <dsp:nvSpPr>
        <dsp:cNvPr id="0" name=""/>
        <dsp:cNvSpPr/>
      </dsp:nvSpPr>
      <dsp:spPr>
        <a:xfrm>
          <a:off x="2085313" y="2888581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B8B4-0F2E-4A46-9430-6FEE05D0F5AB}">
      <dsp:nvSpPr>
        <dsp:cNvPr id="0" name=""/>
        <dsp:cNvSpPr/>
      </dsp:nvSpPr>
      <dsp:spPr>
        <a:xfrm>
          <a:off x="3413372" y="2390218"/>
          <a:ext cx="2014077" cy="54013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Capacitación y certificación</a:t>
          </a:r>
        </a:p>
      </dsp:txBody>
      <dsp:txXfrm>
        <a:off x="3439739" y="2416585"/>
        <a:ext cx="1961343" cy="487398"/>
      </dsp:txXfrm>
    </dsp:sp>
    <dsp:sp modelId="{80E4A59E-A99C-4ACE-A901-F9DEBB2F02D7}">
      <dsp:nvSpPr>
        <dsp:cNvPr id="0" name=""/>
        <dsp:cNvSpPr/>
      </dsp:nvSpPr>
      <dsp:spPr>
        <a:xfrm>
          <a:off x="2855089" y="1860473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CC45E-CCB3-411F-9986-783D89123A76}">
      <dsp:nvSpPr>
        <dsp:cNvPr id="0" name=""/>
        <dsp:cNvSpPr/>
      </dsp:nvSpPr>
      <dsp:spPr>
        <a:xfrm>
          <a:off x="3815569" y="1100703"/>
          <a:ext cx="2014077" cy="54013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4999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6313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>
              <a:solidFill>
                <a:schemeClr val="tx1"/>
              </a:solidFill>
              <a:latin typeface="Century Gothic" panose="020B0502020202020204" pitchFamily="34" charset="0"/>
            </a:rPr>
            <a:t>Vínculo con organizaciones</a:t>
          </a:r>
        </a:p>
      </dsp:txBody>
      <dsp:txXfrm>
        <a:off x="3841936" y="1127070"/>
        <a:ext cx="1961343" cy="487398"/>
      </dsp:txXfrm>
    </dsp:sp>
    <dsp:sp modelId="{433D37E5-D3D3-4D55-8D75-83AA574318FB}">
      <dsp:nvSpPr>
        <dsp:cNvPr id="0" name=""/>
        <dsp:cNvSpPr/>
      </dsp:nvSpPr>
      <dsp:spPr>
        <a:xfrm>
          <a:off x="3192916" y="635671"/>
          <a:ext cx="933927" cy="93396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B94B0-8EDE-4B12-9058-6F394DB4F665}">
      <dsp:nvSpPr>
        <dsp:cNvPr id="0" name=""/>
        <dsp:cNvSpPr/>
      </dsp:nvSpPr>
      <dsp:spPr>
        <a:xfrm>
          <a:off x="2082912" y="2605550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8C59-39F4-4FD2-AFEB-CD0E85C11ECF}">
      <dsp:nvSpPr>
        <dsp:cNvPr id="0" name=""/>
        <dsp:cNvSpPr/>
      </dsp:nvSpPr>
      <dsp:spPr>
        <a:xfrm>
          <a:off x="1950578" y="2817624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4694"/>
                <a:satOff val="-2590"/>
                <a:lumOff val="336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44694"/>
                <a:satOff val="-2590"/>
                <a:lumOff val="33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58261-2ADF-4572-954B-B1CEC4BA0176}">
      <dsp:nvSpPr>
        <dsp:cNvPr id="0" name=""/>
        <dsp:cNvSpPr/>
      </dsp:nvSpPr>
      <dsp:spPr>
        <a:xfrm>
          <a:off x="1792864" y="3001233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9389"/>
                <a:satOff val="-5180"/>
                <a:lumOff val="673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89389"/>
                <a:satOff val="-5180"/>
                <a:lumOff val="673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6B1E9-87EA-4A85-AECA-7C74A9DE0428}">
      <dsp:nvSpPr>
        <dsp:cNvPr id="0" name=""/>
        <dsp:cNvSpPr/>
      </dsp:nvSpPr>
      <dsp:spPr>
        <a:xfrm>
          <a:off x="1981395" y="471188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34083"/>
                <a:satOff val="-7769"/>
                <a:lumOff val="1010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34083"/>
                <a:satOff val="-7769"/>
                <a:lumOff val="101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338CA-2472-4535-911B-4B7768B69B08}">
      <dsp:nvSpPr>
        <dsp:cNvPr id="0" name=""/>
        <dsp:cNvSpPr/>
      </dsp:nvSpPr>
      <dsp:spPr>
        <a:xfrm>
          <a:off x="2183221" y="350920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78778"/>
                <a:satOff val="-10359"/>
                <a:lumOff val="1347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178778"/>
                <a:satOff val="-10359"/>
                <a:lumOff val="134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A84DF-64C0-4C49-B501-5BB3D9B0A685}">
      <dsp:nvSpPr>
        <dsp:cNvPr id="0" name=""/>
        <dsp:cNvSpPr/>
      </dsp:nvSpPr>
      <dsp:spPr>
        <a:xfrm>
          <a:off x="2384442" y="230651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23472"/>
                <a:satOff val="-12949"/>
                <a:lumOff val="1684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23472"/>
                <a:satOff val="-12949"/>
                <a:lumOff val="168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3D13B-1609-4881-8E97-310AE0B4ACDC}">
      <dsp:nvSpPr>
        <dsp:cNvPr id="0" name=""/>
        <dsp:cNvSpPr/>
      </dsp:nvSpPr>
      <dsp:spPr>
        <a:xfrm>
          <a:off x="2585664" y="350920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68167"/>
                <a:satOff val="-15539"/>
                <a:lumOff val="2020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268167"/>
                <a:satOff val="-15539"/>
                <a:lumOff val="202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E4BBA-9B09-450D-B72D-591D85267898}">
      <dsp:nvSpPr>
        <dsp:cNvPr id="0" name=""/>
        <dsp:cNvSpPr/>
      </dsp:nvSpPr>
      <dsp:spPr>
        <a:xfrm>
          <a:off x="2787489" y="471188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12861"/>
                <a:satOff val="-18128"/>
                <a:lumOff val="2357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12861"/>
                <a:satOff val="-18128"/>
                <a:lumOff val="235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CDDD7-1EF1-4174-8FB6-C11DA3A635F7}">
      <dsp:nvSpPr>
        <dsp:cNvPr id="0" name=""/>
        <dsp:cNvSpPr/>
      </dsp:nvSpPr>
      <dsp:spPr>
        <a:xfrm>
          <a:off x="2384442" y="484418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57556"/>
                <a:satOff val="-20718"/>
                <a:lumOff val="2694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357556"/>
                <a:satOff val="-20718"/>
                <a:lumOff val="269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D282A-B66B-4FD5-A75D-E0AC371A1BAC}">
      <dsp:nvSpPr>
        <dsp:cNvPr id="0" name=""/>
        <dsp:cNvSpPr/>
      </dsp:nvSpPr>
      <dsp:spPr>
        <a:xfrm>
          <a:off x="2384442" y="738184"/>
          <a:ext cx="151067" cy="15106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02250"/>
                <a:satOff val="-23308"/>
                <a:lumOff val="3031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shade val="80000"/>
                <a:hueOff val="402250"/>
                <a:satOff val="-23308"/>
                <a:lumOff val="303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70FF40-3734-4E3B-9830-2A0BC80BEBEC}">
      <dsp:nvSpPr>
        <dsp:cNvPr id="0" name=""/>
        <dsp:cNvSpPr/>
      </dsp:nvSpPr>
      <dsp:spPr>
        <a:xfrm>
          <a:off x="1155360" y="3553030"/>
          <a:ext cx="3258214" cy="873950"/>
        </a:xfrm>
        <a:prstGeom prst="roundRect">
          <a:avLst/>
        </a:prstGeom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65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Constitución y situación legal</a:t>
          </a:r>
        </a:p>
      </dsp:txBody>
      <dsp:txXfrm>
        <a:off x="1198023" y="3595693"/>
        <a:ext cx="3172888" cy="788624"/>
      </dsp:txXfrm>
    </dsp:sp>
    <dsp:sp modelId="{5E9DE2C4-BDF7-4D3C-918A-C7D58D8F9126}">
      <dsp:nvSpPr>
        <dsp:cNvPr id="0" name=""/>
        <dsp:cNvSpPr/>
      </dsp:nvSpPr>
      <dsp:spPr>
        <a:xfrm>
          <a:off x="251979" y="2696719"/>
          <a:ext cx="1510670" cy="151057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51E64-732A-430E-807A-78A6E76708F2}">
      <dsp:nvSpPr>
        <dsp:cNvPr id="0" name=""/>
        <dsp:cNvSpPr/>
      </dsp:nvSpPr>
      <dsp:spPr>
        <a:xfrm>
          <a:off x="2532488" y="1843615"/>
          <a:ext cx="3258214" cy="873950"/>
        </a:xfrm>
        <a:prstGeom prst="round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29999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965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Capacidad financiera</a:t>
          </a:r>
        </a:p>
      </dsp:txBody>
      <dsp:txXfrm>
        <a:off x="2575151" y="1886278"/>
        <a:ext cx="3172888" cy="788624"/>
      </dsp:txXfrm>
    </dsp:sp>
    <dsp:sp modelId="{FF662740-DAB8-4458-84E6-D5BECFE1420D}">
      <dsp:nvSpPr>
        <dsp:cNvPr id="0" name=""/>
        <dsp:cNvSpPr/>
      </dsp:nvSpPr>
      <dsp:spPr>
        <a:xfrm>
          <a:off x="1629107" y="987305"/>
          <a:ext cx="1510670" cy="151057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848FE-B7F9-4B0F-AEB3-5E820EC8B0FC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3AC27-70E5-4B85-979B-46FAAE309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39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35F9A-2708-4120-9EE5-895B21BC682D}" type="datetimeFigureOut">
              <a:rPr lang="es-ES" smtClean="0"/>
              <a:t>13/05/2019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9A0BFF-752F-4F01-B705-5E9002A6E3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42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388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763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614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166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566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D85830-7621-7D48-952C-59B967DD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62880DE-485E-3B43-984F-790C1EF6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1C84B3-E2B6-D84B-9EF6-50B23800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A210F25-4CA1-7C4A-9CAF-01F16C76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F0491E-2174-8944-9536-B9A939F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76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724485-7972-234A-9FBF-60098BBC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62DA394-362E-5743-8A28-4BE53251D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0A43F7-A999-3548-8608-CA2A8BAF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C7CBF47-36CD-2E48-B684-285BC5DB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CC46FF-17BD-3143-8B1A-E75D5C7F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1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A7FE60F-E37B-7844-B3CB-257809690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3AFF003-6F84-CD49-883E-7A33B4D7D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83B7EA-A1A2-2F45-8A76-70FFB444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A44803-EBDC-1649-AB30-B5D15561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D475F2-6603-5343-A9D4-07D7A758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21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52" y="6078828"/>
            <a:ext cx="3262648" cy="5237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8445" y="649178"/>
            <a:ext cx="5384800" cy="4394404"/>
          </a:xfrm>
        </p:spPr>
        <p:txBody>
          <a:bodyPr/>
          <a:lstStyle>
            <a:lvl1pPr>
              <a:defRPr sz="3733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667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24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2400">
                <a:solidFill>
                  <a:srgbClr val="2056B7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413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3096767" y="2131339"/>
            <a:ext cx="8449058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5716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3096767" y="2131339"/>
            <a:ext cx="3942860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quarter" idx="13"/>
          </p:nvPr>
        </p:nvSpPr>
        <p:spPr>
          <a:xfrm>
            <a:off x="7602965" y="2131337"/>
            <a:ext cx="3942860" cy="3517899"/>
          </a:xfrm>
          <a:prstGeom prst="rect">
            <a:avLst/>
          </a:prstGeom>
        </p:spPr>
        <p:txBody>
          <a:bodyPr/>
          <a:lstStyle/>
          <a:p>
            <a: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8853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3096767" y="2496852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3187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3096767" y="2131339"/>
            <a:ext cx="8449058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55774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719072" y="0"/>
            <a:ext cx="1057972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3096767" y="2131339"/>
            <a:ext cx="3942860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3"/>
          </p:nvPr>
        </p:nvSpPr>
        <p:spPr>
          <a:xfrm>
            <a:off x="7602965" y="2131337"/>
            <a:ext cx="3942860" cy="3517899"/>
          </a:xfrm>
          <a:prstGeom prst="rect">
            <a:avLst/>
          </a:prstGeom>
        </p:spPr>
        <p:txBody>
          <a:bodyPr/>
          <a:lstStyle/>
          <a:p>
            <a: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3502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1866377" y="0"/>
            <a:ext cx="1032562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3096767" y="2496852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5974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866377" y="0"/>
            <a:ext cx="1032562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3096767" y="2131339"/>
            <a:ext cx="8449058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0440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7DB607-4842-6E49-A2FA-D30679DE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75B5F-2EB1-A348-96E2-797047EB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02A01B-6782-1A44-A3B5-DC574E81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7C242FB-51D9-B146-ACEA-251FF498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05E9BF-31D5-314C-B481-30D00DA0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60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866377" y="0"/>
            <a:ext cx="1032562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3096767" y="680577"/>
            <a:ext cx="8449058" cy="1183260"/>
          </a:xfrm>
          <a:prstGeom prst="rect">
            <a:avLst/>
          </a:prstGeom>
          <a:effectLst/>
        </p:spPr>
        <p:txBody>
          <a:bodyPr/>
          <a:lstStyle>
            <a:lvl1pPr algn="l">
              <a:defRPr sz="4000">
                <a:solidFill>
                  <a:srgbClr val="76950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3096767" y="2131339"/>
            <a:ext cx="3942860" cy="351789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7602965" y="2131337"/>
            <a:ext cx="3942860" cy="3517899"/>
          </a:xfrm>
          <a:prstGeom prst="rect">
            <a:avLst/>
          </a:prstGeom>
        </p:spPr>
        <p:txBody>
          <a:bodyPr/>
          <a:lstStyle/>
          <a:p>
            <a: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3923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5400000">
            <a:off x="3341448" y="-1992549"/>
            <a:ext cx="5509106" cy="1219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135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1948213" y="2133600"/>
            <a:ext cx="8085137" cy="3800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841325" y="254987"/>
            <a:ext cx="8567806" cy="1093914"/>
          </a:xfrm>
          <a:prstGeom prst="rect">
            <a:avLst/>
          </a:prstGeom>
          <a:effectLst/>
        </p:spPr>
        <p:txBody>
          <a:bodyPr/>
          <a:lstStyle>
            <a:lvl1pPr algn="l">
              <a:defRPr sz="3600"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2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5340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5400000">
            <a:off x="3341448" y="-1992549"/>
            <a:ext cx="5509106" cy="1219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135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>
            <a:spLocks noGrp="1"/>
          </p:cNvSpPr>
          <p:nvPr>
            <p:ph type="body" sz="half" idx="1"/>
          </p:nvPr>
        </p:nvSpPr>
        <p:spPr>
          <a:xfrm>
            <a:off x="1948213" y="2133600"/>
            <a:ext cx="8085137" cy="3800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1841325" y="254987"/>
            <a:ext cx="8567806" cy="1093914"/>
          </a:xfrm>
          <a:prstGeom prst="rect">
            <a:avLst/>
          </a:prstGeom>
          <a:effectLst/>
        </p:spPr>
        <p:txBody>
          <a:bodyPr/>
          <a:lstStyle>
            <a:lvl1pPr algn="l">
              <a:defRPr sz="3600"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3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6260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 rot="5400000">
            <a:off x="3341448" y="-1992549"/>
            <a:ext cx="5509106" cy="12192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135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1948213" y="1983287"/>
            <a:ext cx="8085137" cy="38005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841325" y="254987"/>
            <a:ext cx="8567806" cy="1093914"/>
          </a:xfrm>
          <a:prstGeom prst="rect">
            <a:avLst/>
          </a:prstGeom>
          <a:effectLst/>
        </p:spPr>
        <p:txBody>
          <a:bodyPr/>
          <a:lstStyle>
            <a:lvl1pPr algn="l">
              <a:defRPr sz="3600">
                <a:solidFill>
                  <a:srgbClr val="262626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4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0995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5367408" y="0"/>
            <a:ext cx="682459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352147" y="722161"/>
            <a:ext cx="5086612" cy="1991638"/>
          </a:xfrm>
          <a:prstGeom prst="rect">
            <a:avLst/>
          </a:prstGeom>
          <a:effectLst/>
        </p:spPr>
        <p:txBody>
          <a:bodyPr/>
          <a:lstStyle>
            <a:lvl1pPr algn="r">
              <a:defRPr>
                <a:solidFill>
                  <a:srgbClr val="769500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5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body" sz="half" idx="1"/>
          </p:nvPr>
        </p:nvSpPr>
        <p:spPr>
          <a:xfrm>
            <a:off x="6352147" y="2870374"/>
            <a:ext cx="5086612" cy="330658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3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86695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 rot="10800000">
            <a:off x="-1" y="0"/>
            <a:ext cx="682459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878274" y="722161"/>
            <a:ext cx="5086611" cy="1991638"/>
          </a:xfrm>
          <a:prstGeom prst="rect">
            <a:avLst/>
          </a:prstGeom>
          <a:effectLst/>
        </p:spPr>
        <p:txBody>
          <a:bodyPr/>
          <a:lstStyle>
            <a:lvl1pPr algn="r">
              <a:defRPr>
                <a:solidFill>
                  <a:srgbClr val="769500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6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878274" y="2870374"/>
            <a:ext cx="5086611" cy="330658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7837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iseño personaliza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rot="10800000">
            <a:off x="-1" y="0"/>
            <a:ext cx="682459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2" h="21600" extrusionOk="0">
                <a:moveTo>
                  <a:pt x="873" y="0"/>
                </a:moveTo>
                <a:lnTo>
                  <a:pt x="21162" y="0"/>
                </a:lnTo>
                <a:lnTo>
                  <a:pt x="21162" y="21600"/>
                </a:lnTo>
                <a:lnTo>
                  <a:pt x="274" y="21600"/>
                </a:lnTo>
                <a:cubicBezTo>
                  <a:pt x="917" y="17946"/>
                  <a:pt x="1012" y="16058"/>
                  <a:pt x="196" y="10752"/>
                </a:cubicBezTo>
                <a:cubicBezTo>
                  <a:pt x="-438" y="4710"/>
                  <a:pt x="648" y="3584"/>
                  <a:pt x="873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78274" y="722161"/>
            <a:ext cx="5086611" cy="1991638"/>
          </a:xfrm>
          <a:prstGeom prst="rect">
            <a:avLst/>
          </a:prstGeom>
          <a:effectLst/>
        </p:spPr>
        <p:txBody>
          <a:bodyPr/>
          <a:lstStyle>
            <a:lvl1pPr algn="r">
              <a:defRPr>
                <a:solidFill>
                  <a:srgbClr val="769500"/>
                </a:solidFill>
                <a:latin typeface="Asap Regular"/>
                <a:ea typeface="Asap Regular"/>
                <a:cs typeface="Asap Regular"/>
                <a:sym typeface="Asap Regular"/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76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768" b="9612"/>
          <a:stretch>
            <a:fillRect/>
          </a:stretch>
        </p:blipFill>
        <p:spPr>
          <a:xfrm>
            <a:off x="8256103" y="6176962"/>
            <a:ext cx="4042695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878274" y="2870374"/>
            <a:ext cx="5086611" cy="3306589"/>
          </a:xfrm>
          <a:prstGeom prst="rect">
            <a:avLst/>
          </a:prstGeom>
        </p:spPr>
        <p:txBody>
          <a:bodyPr/>
          <a:lstStyle>
            <a:lvl1pPr marL="408600" indent="-336599">
              <a:buSzPct val="80000"/>
              <a:buFontTx/>
              <a:buBlip>
                <a:blip r:embed="rId4"/>
              </a:buBlip>
              <a:defRPr>
                <a:solidFill>
                  <a:srgbClr val="262626"/>
                </a:solidFill>
              </a:defRPr>
            </a:lvl1pPr>
            <a:lvl2pPr>
              <a:buFontTx/>
              <a:defRPr>
                <a:solidFill>
                  <a:srgbClr val="262626"/>
                </a:solidFill>
              </a:defRPr>
            </a:lvl2pPr>
            <a:lvl3pPr>
              <a:buFontTx/>
              <a:defRPr>
                <a:solidFill>
                  <a:srgbClr val="262626"/>
                </a:solidFill>
              </a:defRPr>
            </a:lvl3pPr>
            <a:lvl4pPr>
              <a:buFontTx/>
              <a:defRPr>
                <a:solidFill>
                  <a:srgbClr val="262626"/>
                </a:solidFill>
              </a:defRPr>
            </a:lvl4pPr>
            <a:lvl5pPr>
              <a:buFontTx/>
              <a:defRPr>
                <a:solidFill>
                  <a:srgbClr val="262626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12110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B09C38-CB0D-234C-B471-1BE318511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59941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Registro y Clasificación de Usuarios del Servicio Público de Extensión Agropecuaria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3367FE-7C4E-A64F-A6BB-15F4285887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99" y="3189036"/>
            <a:ext cx="5077272" cy="21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3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C456DE-4974-8343-8AFA-07D5CE6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373C20F-AD30-DD41-A89A-8240AB12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6D342C-BFAB-D844-9811-46A6EC4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B0FD6D-7C4F-9143-B47D-EE88ADBA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2AB79F-A85D-AD4E-A441-E5B4FAF9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BF1A6E-7B3E-514D-9F46-2D714428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631048-E207-704F-BAD0-6E00449D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31734F2-14AB-F644-A4E2-2B1FEF2B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7B5AF8E-54C6-B041-B5F6-11E13E9F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030F0CD-36F2-5F4D-9BBA-3C4951CA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25E3FF-B8DC-8F4E-A9F3-186F08FF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480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141667-5BDE-7F44-B62B-6EBF1C5E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E132E2-B5D7-AB48-8E5E-33C5DCF59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6111F94-F641-5B4F-93BD-A1B570971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9C27541-4102-CE49-908C-44ADD3E0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9239E0A-285E-2040-A0F5-00F8862E4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C5D735C-B5C9-5047-8227-CB46A1E9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276DE5E-2207-7648-9B99-FE82F1D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845C1F9-CECD-9940-B4D0-175DE92D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ADE4C-314D-0040-8C8D-576613CC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8C43F21-B2B4-8A4E-9D5C-5B094626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1F8A66-8C40-0F4D-B902-294380C0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A355A77-CED0-A44F-91CE-936844A2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7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E8912DD-FF86-2E4D-BDBF-0F8CAAAD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6381634-8E29-884D-958F-73DF4382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BAF5B8-A837-A14F-955C-E988C034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90727C-04F0-E340-B1B9-A2B09FD1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66839F-C5C1-6540-A5B6-C5582492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CBE4BA1-4E68-D947-A566-63DF0DFB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EE4D1B3-C40A-D740-A7A3-93C401B2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9CE2725-2756-FC44-BB46-65ED454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C22DFD-4FF5-2A44-90DE-BE4C3DC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F7A380-4066-B344-906F-267DEF9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ADBBA33-3CFF-144B-9E11-BEF38D138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65B296A-1FDF-874B-877B-24BA337C0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744B6C7-FBDD-174E-B735-CD8FB73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07B29A-991C-764C-863B-119E757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318E7AD-8F0F-8748-B467-3E53459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956A685-FAFE-DF40-B78C-059C6B7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DA293F9-C5F8-1845-94E0-57E2F55D4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F29473-971B-2649-A9A8-0C3440FA7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1861-0E3B-DE45-9873-34B0B05CDCE1}" type="datetimeFigureOut">
              <a:rPr lang="es-CO" smtClean="0"/>
              <a:t>13/05/2019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B3A1EE-0089-534E-A131-AFEFA4CA8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0B4992-C20F-A34E-A822-D6F75FF2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AC42-840D-8346-B0BE-5DB4F0A37E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1559941"/>
            <a:ext cx="10515600" cy="132556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pic>
        <p:nvPicPr>
          <p:cNvPr id="3" name="image2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642199" y="3189035"/>
            <a:ext cx="5077272" cy="213727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hangingPunct="0"/>
              <a:t>‹Nº›</a:t>
            </a:fld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2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sap Bold"/>
          <a:ea typeface="Asap Bold"/>
          <a:cs typeface="Asap Bold"/>
          <a:sym typeface="Asap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1.pn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0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AC0B03-4713-9541-9E4B-35DAFADE4736}"/>
              </a:ext>
            </a:extLst>
          </p:cNvPr>
          <p:cNvSpPr txBox="1"/>
          <p:nvPr/>
        </p:nvSpPr>
        <p:spPr>
          <a:xfrm>
            <a:off x="233127" y="4405224"/>
            <a:ext cx="68836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Comité Técnico Subsistema</a:t>
            </a:r>
          </a:p>
          <a:p>
            <a:r>
              <a:rPr lang="es-CO" sz="2400" b="1" dirty="0" smtClean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Formación y Capacitación para la Innovación </a:t>
            </a:r>
            <a:endParaRPr lang="es-CO" sz="2400" b="1" dirty="0">
              <a:solidFill>
                <a:prstClr val="white"/>
              </a:solidFill>
              <a:latin typeface="Arial" pitchFamily="34" charset="0"/>
              <a:ea typeface="Calibri" charset="0"/>
              <a:cs typeface="Arial" pitchFamily="34" charset="0"/>
            </a:endParaRPr>
          </a:p>
          <a:p>
            <a:pPr lvl="0"/>
            <a:r>
              <a:rPr lang="es-CO" sz="140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Viceministerio de Asuntos Agropecuarios </a:t>
            </a:r>
          </a:p>
          <a:p>
            <a:pPr lvl="0"/>
            <a:r>
              <a:rPr lang="es-CO" sz="140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Dirección de Innovación y Desarrollo Tecnológico y Protección Sanitaria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="" xmlns:a16="http://schemas.microsoft.com/office/drawing/2014/main" id="{4FAC0B03-4713-9541-9E4B-35DAFADE4736}"/>
              </a:ext>
            </a:extLst>
          </p:cNvPr>
          <p:cNvSpPr txBox="1"/>
          <p:nvPr/>
        </p:nvSpPr>
        <p:spPr>
          <a:xfrm>
            <a:off x="227669" y="6275378"/>
            <a:ext cx="2335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Bogotá, D.C., Mayo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14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19599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052666" y="5868592"/>
            <a:ext cx="1065358" cy="5325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532263" y="2071025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Invitados permanentes: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57622"/>
              </p:ext>
            </p:extLst>
          </p:nvPr>
        </p:nvGraphicFramePr>
        <p:xfrm>
          <a:off x="404308" y="3023905"/>
          <a:ext cx="11281410" cy="914400"/>
        </p:xfrm>
        <a:graphic>
          <a:graphicData uri="http://schemas.openxmlformats.org/drawingml/2006/table">
            <a:tbl>
              <a:tblPr firstCol="1" bandRow="1">
                <a:tableStyleId>{BDBED569-4797-4DF1-A0F4-6AAB3CD982D8}</a:tableStyleId>
              </a:tblPr>
              <a:tblGrid>
                <a:gridCol w="640080"/>
                <a:gridCol w="10641330"/>
              </a:tblGrid>
              <a:tr h="14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 Presidente del Banco Agrario,</a:t>
                      </a:r>
                      <a:r>
                        <a:rPr lang="es-CO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 su Vicepresidente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 Director</a:t>
                      </a:r>
                      <a:r>
                        <a:rPr lang="es-CO" sz="2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del Servicio Nacional de Aprendizaje (SENA), o un Subdirector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Alta Consejería para el Sector Público y la Competitividad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xmlns="" id="{A32A6BCB-6986-3449-A6FA-D1069CB5C000}"/>
              </a:ext>
            </a:extLst>
          </p:cNvPr>
          <p:cNvSpPr txBox="1"/>
          <p:nvPr/>
        </p:nvSpPr>
        <p:spPr>
          <a:xfrm>
            <a:off x="941282" y="821884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02.</a:t>
            </a:r>
            <a:endParaRPr lang="es-CO" sz="6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2137443" y="1037327"/>
            <a:ext cx="992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Reglamentación del SNIA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65" y="2215429"/>
            <a:ext cx="8171896" cy="343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76457920"/>
              </p:ext>
            </p:extLst>
          </p:nvPr>
        </p:nvGraphicFramePr>
        <p:xfrm>
          <a:off x="1074420" y="1424206"/>
          <a:ext cx="10104120" cy="330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4328189" y="5049233"/>
            <a:ext cx="2869312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Plan Departamental de Extensión Agropecuaria (PDEA)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63790" y="5027828"/>
            <a:ext cx="365760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Plan de </a:t>
            </a:r>
            <a:r>
              <a:rPr lang="es-CO" b="1" dirty="0" smtClean="0">
                <a:solidFill>
                  <a:schemeClr val="tx1"/>
                </a:solidFill>
              </a:rPr>
              <a:t>Formación y  </a:t>
            </a:r>
            <a:r>
              <a:rPr lang="es-CO" b="1" dirty="0">
                <a:solidFill>
                  <a:schemeClr val="tx1"/>
                </a:solidFill>
              </a:rPr>
              <a:t>Capacitación </a:t>
            </a:r>
            <a:r>
              <a:rPr lang="es-CO" b="1" dirty="0" smtClean="0">
                <a:solidFill>
                  <a:schemeClr val="tx1"/>
                </a:solidFill>
              </a:rPr>
              <a:t>para la Innovación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48134" y="5136788"/>
            <a:ext cx="2016224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*PECTIA DEPARTAMENTAL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18" name="Conector recto 17"/>
          <p:cNvCxnSpPr>
            <a:endCxn id="16" idx="0"/>
          </p:cNvCxnSpPr>
          <p:nvPr/>
        </p:nvCxnSpPr>
        <p:spPr>
          <a:xfrm>
            <a:off x="2756246" y="4715226"/>
            <a:ext cx="0" cy="4215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12" idx="0"/>
          </p:cNvCxnSpPr>
          <p:nvPr/>
        </p:nvCxnSpPr>
        <p:spPr>
          <a:xfrm>
            <a:off x="5762845" y="4715226"/>
            <a:ext cx="0" cy="33400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endCxn id="13" idx="0"/>
          </p:cNvCxnSpPr>
          <p:nvPr/>
        </p:nvCxnSpPr>
        <p:spPr>
          <a:xfrm>
            <a:off x="9292590" y="4752686"/>
            <a:ext cx="0" cy="2751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7975894" y="1949680"/>
            <a:ext cx="1915844" cy="394593"/>
            <a:chOff x="3244775" y="-1303648"/>
            <a:chExt cx="1982188" cy="1258689"/>
          </a:xfrm>
        </p:grpSpPr>
        <p:sp>
          <p:nvSpPr>
            <p:cNvPr id="24" name="Rectángulo redondeado 23"/>
            <p:cNvSpPr/>
            <p:nvPr/>
          </p:nvSpPr>
          <p:spPr>
            <a:xfrm>
              <a:off x="3244775" y="-1303648"/>
              <a:ext cx="1982188" cy="12586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3255478" y="-1229918"/>
              <a:ext cx="1908456" cy="1184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/>
                <a:t>PECTIA</a:t>
              </a:r>
            </a:p>
          </p:txBody>
        </p:sp>
      </p:grpSp>
      <p:cxnSp>
        <p:nvCxnSpPr>
          <p:cNvPr id="26" name="Conector recto de flecha 25"/>
          <p:cNvCxnSpPr/>
          <p:nvPr/>
        </p:nvCxnSpPr>
        <p:spPr>
          <a:xfrm>
            <a:off x="7463790" y="2226987"/>
            <a:ext cx="512104" cy="1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886593" y="1258461"/>
            <a:ext cx="2519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Ley SNIA: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376746" y="789109"/>
            <a:ext cx="1915844" cy="394593"/>
            <a:chOff x="3244775" y="-1303648"/>
            <a:chExt cx="1982188" cy="1258689"/>
          </a:xfrm>
        </p:grpSpPr>
        <p:sp>
          <p:nvSpPr>
            <p:cNvPr id="29" name="Rectángulo redondeado 28"/>
            <p:cNvSpPr/>
            <p:nvPr/>
          </p:nvSpPr>
          <p:spPr>
            <a:xfrm>
              <a:off x="3244775" y="-1303648"/>
              <a:ext cx="1982188" cy="125868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3255478" y="-1229918"/>
              <a:ext cx="1908456" cy="1184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SNCCTI</a:t>
              </a:r>
              <a:endParaRPr lang="es-CO" b="1" dirty="0"/>
            </a:p>
          </p:txBody>
        </p:sp>
      </p:grpSp>
      <p:cxnSp>
        <p:nvCxnSpPr>
          <p:cNvPr id="3" name="Conector angular 2"/>
          <p:cNvCxnSpPr>
            <a:endCxn id="29" idx="1"/>
          </p:cNvCxnSpPr>
          <p:nvPr/>
        </p:nvCxnSpPr>
        <p:spPr>
          <a:xfrm flipV="1">
            <a:off x="5762845" y="986406"/>
            <a:ext cx="1613901" cy="437800"/>
          </a:xfrm>
          <a:prstGeom prst="bentConnector3">
            <a:avLst>
              <a:gd name="adj1" fmla="val -9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263140"/>
            <a:ext cx="12192000" cy="429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21" name="CuadroTexto 8">
            <a:extLst>
              <a:ext uri="{FF2B5EF4-FFF2-40B4-BE49-F238E27FC236}">
                <a16:creationId xmlns="" xmlns:a16="http://schemas.microsoft.com/office/drawing/2014/main" id="{8C61EC61-D808-154F-915A-69A06BC543A0}"/>
              </a:ext>
            </a:extLst>
          </p:cNvPr>
          <p:cNvSpPr txBox="1"/>
          <p:nvPr/>
        </p:nvSpPr>
        <p:spPr>
          <a:xfrm>
            <a:off x="670680" y="1138037"/>
            <a:ext cx="1069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Avances en la </a:t>
            </a:r>
            <a:r>
              <a:rPr lang="es-CO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Reglamentación e Implementación: </a:t>
            </a:r>
          </a:p>
        </p:txBody>
      </p:sp>
      <p:pic>
        <p:nvPicPr>
          <p:cNvPr id="2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66" y="2367345"/>
            <a:ext cx="7795048" cy="4091159"/>
          </a:xfrm>
          <a:prstGeom prst="rect">
            <a:avLst/>
          </a:prstGeom>
          <a:ln w="28575">
            <a:solidFill>
              <a:srgbClr val="2C6F5A"/>
            </a:solidFill>
          </a:ln>
          <a:effectLst/>
        </p:spPr>
      </p:pic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532929" y="1136041"/>
            <a:ext cx="1122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Resolución 407 de 2018: Reglamenta las materias técnicas del SNIA</a:t>
            </a:r>
            <a:endParaRPr lang="es-CO" sz="24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8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0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29926385"/>
              </p:ext>
            </p:extLst>
          </p:nvPr>
        </p:nvGraphicFramePr>
        <p:xfrm>
          <a:off x="978504" y="1773767"/>
          <a:ext cx="10234991" cy="509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532263" y="3014579"/>
            <a:ext cx="216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Actualización del PECTIA</a:t>
            </a:r>
            <a:endParaRPr lang="es-CO" sz="20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14" y="652126"/>
            <a:ext cx="7251796" cy="620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532263" y="2900279"/>
            <a:ext cx="2164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Lineamientos para la formulación de los PDEA</a:t>
            </a:r>
            <a:endParaRPr lang="es-CO" sz="20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279509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0693114"/>
              </p:ext>
            </p:extLst>
          </p:nvPr>
        </p:nvGraphicFramePr>
        <p:xfrm>
          <a:off x="2696814" y="9757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074670" y="1474470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1</a:t>
            </a:r>
            <a:endParaRPr lang="es-CO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558540" y="2530947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678555" y="3500442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3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539490" y="4528412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61335" y="5524500"/>
            <a:ext cx="33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51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5" y="146728"/>
            <a:ext cx="10142137" cy="1040954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Actores en el marco de la formulación del</a:t>
            </a:r>
            <a:br>
              <a:rPr lang="es-CO" b="1" dirty="0"/>
            </a:br>
            <a:r>
              <a:rPr lang="es-CO" b="1" dirty="0"/>
              <a:t>Plan Departamental de Extensión Agropecuaria - PDEA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603D353F-5768-4816-850B-70FAF7D1240B}"/>
              </a:ext>
            </a:extLst>
          </p:cNvPr>
          <p:cNvGrpSpPr/>
          <p:nvPr/>
        </p:nvGrpSpPr>
        <p:grpSpPr>
          <a:xfrm>
            <a:off x="3763932" y="1497678"/>
            <a:ext cx="1652408" cy="2434349"/>
            <a:chOff x="5272882" y="926805"/>
            <a:chExt cx="1646237" cy="2727326"/>
          </a:xfrm>
        </p:grpSpPr>
        <p:sp>
          <p:nvSpPr>
            <p:cNvPr id="12" name="Rectangle 2101">
              <a:extLst>
                <a:ext uri="{FF2B5EF4-FFF2-40B4-BE49-F238E27FC236}">
                  <a16:creationId xmlns:a16="http://schemas.microsoft.com/office/drawing/2014/main" xmlns="" id="{D7F3A226-A140-482D-A2BA-C417C3247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926805"/>
              <a:ext cx="28575" cy="11096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3" name="Freeform 2305">
              <a:extLst>
                <a:ext uri="{FF2B5EF4-FFF2-40B4-BE49-F238E27FC236}">
                  <a16:creationId xmlns:a16="http://schemas.microsoft.com/office/drawing/2014/main" xmlns="" id="{D04A3912-E55A-4D22-8A18-D66645490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419" y="1958681"/>
              <a:ext cx="939800" cy="1363664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4" name="Freeform 3735">
              <a:extLst>
                <a:ext uri="{FF2B5EF4-FFF2-40B4-BE49-F238E27FC236}">
                  <a16:creationId xmlns:a16="http://schemas.microsoft.com/office/drawing/2014/main" xmlns="" id="{68382414-23F6-4B6D-8328-12FD67769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3244" y="1958681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5" name="Freeform 3736">
              <a:extLst>
                <a:ext uri="{FF2B5EF4-FFF2-40B4-BE49-F238E27FC236}">
                  <a16:creationId xmlns:a16="http://schemas.microsoft.com/office/drawing/2014/main" xmlns="" id="{68B3F042-6ABE-41F3-8F2C-19D17F44B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244" y="2892131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6" name="Freeform 3737">
              <a:extLst>
                <a:ext uri="{FF2B5EF4-FFF2-40B4-BE49-F238E27FC236}">
                  <a16:creationId xmlns:a16="http://schemas.microsoft.com/office/drawing/2014/main" xmlns="" id="{38347A16-62A2-4881-9DA3-6CA253D2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594" y="3392193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7" name="Freeform 3738">
              <a:extLst>
                <a:ext uri="{FF2B5EF4-FFF2-40B4-BE49-F238E27FC236}">
                  <a16:creationId xmlns:a16="http://schemas.microsoft.com/office/drawing/2014/main" xmlns="" id="{A856EE67-CE2D-46BA-8771-8F1099EE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882" y="2858793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8" name="Freeform 3739">
              <a:extLst>
                <a:ext uri="{FF2B5EF4-FFF2-40B4-BE49-F238E27FC236}">
                  <a16:creationId xmlns:a16="http://schemas.microsoft.com/office/drawing/2014/main" xmlns="" id="{4DFAF4BE-C15D-4732-8642-1D98EEC1B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044" y="2323806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9" name="Freeform 3740">
              <a:extLst>
                <a:ext uri="{FF2B5EF4-FFF2-40B4-BE49-F238E27FC236}">
                  <a16:creationId xmlns:a16="http://schemas.microsoft.com/office/drawing/2014/main" xmlns="" id="{664D09A9-47C9-49C2-80AF-F0BF1AE0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182" y="2323806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0" name="Freeform 3741">
              <a:extLst>
                <a:ext uri="{FF2B5EF4-FFF2-40B4-BE49-F238E27FC236}">
                  <a16:creationId xmlns:a16="http://schemas.microsoft.com/office/drawing/2014/main" xmlns="" id="{EB3E987C-D567-47CA-8469-0D6CFC611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082" y="3277893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1" name="Freeform 3742">
              <a:extLst>
                <a:ext uri="{FF2B5EF4-FFF2-40B4-BE49-F238E27FC236}">
                  <a16:creationId xmlns:a16="http://schemas.microsoft.com/office/drawing/2014/main" xmlns="" id="{5CBEF7D2-D5A2-460C-B27C-FA18E179F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969" y="3277893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xmlns="" id="{E7D193F0-A094-41D5-BF19-D625E81BD094}"/>
              </a:ext>
            </a:extLst>
          </p:cNvPr>
          <p:cNvGrpSpPr/>
          <p:nvPr/>
        </p:nvGrpSpPr>
        <p:grpSpPr>
          <a:xfrm>
            <a:off x="751654" y="1517127"/>
            <a:ext cx="1710331" cy="2431852"/>
            <a:chOff x="1640271" y="1399086"/>
            <a:chExt cx="1646237" cy="2727326"/>
          </a:xfrm>
        </p:grpSpPr>
        <p:sp>
          <p:nvSpPr>
            <p:cNvPr id="23" name="Rectangle 2101">
              <a:extLst>
                <a:ext uri="{FF2B5EF4-FFF2-40B4-BE49-F238E27FC236}">
                  <a16:creationId xmlns:a16="http://schemas.microsoft.com/office/drawing/2014/main" xmlns="" id="{1254569D-2092-4980-AA61-A21B4731D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02" y="1399086"/>
              <a:ext cx="28575" cy="110966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4" name="Freeform 2305">
              <a:extLst>
                <a:ext uri="{FF2B5EF4-FFF2-40B4-BE49-F238E27FC236}">
                  <a16:creationId xmlns:a16="http://schemas.microsoft.com/office/drawing/2014/main" xmlns="" id="{FF82B7EB-2ED4-4644-8DF6-86BBD063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808" y="2430962"/>
              <a:ext cx="939800" cy="1363663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5" name="Freeform 3735">
              <a:extLst>
                <a:ext uri="{FF2B5EF4-FFF2-40B4-BE49-F238E27FC236}">
                  <a16:creationId xmlns:a16="http://schemas.microsoft.com/office/drawing/2014/main" xmlns="" id="{BB21F6EB-CBEC-4EF7-9822-D4969359B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633" y="2430962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6" name="Freeform 3736">
              <a:extLst>
                <a:ext uri="{FF2B5EF4-FFF2-40B4-BE49-F238E27FC236}">
                  <a16:creationId xmlns:a16="http://schemas.microsoft.com/office/drawing/2014/main" xmlns="" id="{018741C6-EB5C-4496-B6B2-D78375125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633" y="3364412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7" name="Freeform 3737">
              <a:extLst>
                <a:ext uri="{FF2B5EF4-FFF2-40B4-BE49-F238E27FC236}">
                  <a16:creationId xmlns:a16="http://schemas.microsoft.com/office/drawing/2014/main" xmlns="" id="{9C3ABEF7-0EBA-4307-8B1E-013372AD6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983" y="3864474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8" name="Freeform 3738">
              <a:extLst>
                <a:ext uri="{FF2B5EF4-FFF2-40B4-BE49-F238E27FC236}">
                  <a16:creationId xmlns:a16="http://schemas.microsoft.com/office/drawing/2014/main" xmlns="" id="{874A0331-9621-4C09-9D4D-C0F7A04D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271" y="3331074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29" name="Freeform 3739">
              <a:extLst>
                <a:ext uri="{FF2B5EF4-FFF2-40B4-BE49-F238E27FC236}">
                  <a16:creationId xmlns:a16="http://schemas.microsoft.com/office/drawing/2014/main" xmlns="" id="{83420F06-F78D-4515-899C-3BF0D88B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433" y="2796087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0" name="Freeform 3740">
              <a:extLst>
                <a:ext uri="{FF2B5EF4-FFF2-40B4-BE49-F238E27FC236}">
                  <a16:creationId xmlns:a16="http://schemas.microsoft.com/office/drawing/2014/main" xmlns="" id="{C42D3259-506F-4DF8-B2DE-CA75DB68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571" y="2796087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1" name="Freeform 3741">
              <a:extLst>
                <a:ext uri="{FF2B5EF4-FFF2-40B4-BE49-F238E27FC236}">
                  <a16:creationId xmlns:a16="http://schemas.microsoft.com/office/drawing/2014/main" xmlns="" id="{8674A451-DA93-48C7-B120-703A82D40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471" y="3750174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2" name="Freeform 3742">
              <a:extLst>
                <a:ext uri="{FF2B5EF4-FFF2-40B4-BE49-F238E27FC236}">
                  <a16:creationId xmlns:a16="http://schemas.microsoft.com/office/drawing/2014/main" xmlns="" id="{38A9E493-ED16-4936-A652-40E78DD65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358" y="3750174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xmlns="" id="{2A6F0C06-0C86-441E-988A-A432416D704E}"/>
              </a:ext>
            </a:extLst>
          </p:cNvPr>
          <p:cNvGrpSpPr/>
          <p:nvPr/>
        </p:nvGrpSpPr>
        <p:grpSpPr>
          <a:xfrm>
            <a:off x="6824694" y="1338382"/>
            <a:ext cx="1747240" cy="2045495"/>
            <a:chOff x="8905493" y="0"/>
            <a:chExt cx="1646237" cy="3524749"/>
          </a:xfrm>
        </p:grpSpPr>
        <p:sp>
          <p:nvSpPr>
            <p:cNvPr id="34" name="Rectangle 2101">
              <a:extLst>
                <a:ext uri="{FF2B5EF4-FFF2-40B4-BE49-F238E27FC236}">
                  <a16:creationId xmlns:a16="http://schemas.microsoft.com/office/drawing/2014/main" xmlns="" id="{AEC9934F-F44E-4FB2-B392-3F578838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4324" y="0"/>
              <a:ext cx="28575" cy="2011680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5" name="Freeform 2305">
              <a:extLst>
                <a:ext uri="{FF2B5EF4-FFF2-40B4-BE49-F238E27FC236}">
                  <a16:creationId xmlns:a16="http://schemas.microsoft.com/office/drawing/2014/main" xmlns="" id="{B6DE35A2-CB9D-4EEB-B934-56801D07A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030" y="1829299"/>
              <a:ext cx="939800" cy="1363663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36" name="Freeform 3735">
              <a:extLst>
                <a:ext uri="{FF2B5EF4-FFF2-40B4-BE49-F238E27FC236}">
                  <a16:creationId xmlns:a16="http://schemas.microsoft.com/office/drawing/2014/main" xmlns="" id="{E44C0991-2FA5-4099-AD04-970484A78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5855" y="1829299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0" name="Freeform 3736">
              <a:extLst>
                <a:ext uri="{FF2B5EF4-FFF2-40B4-BE49-F238E27FC236}">
                  <a16:creationId xmlns:a16="http://schemas.microsoft.com/office/drawing/2014/main" xmlns="" id="{8420A356-44DF-44FA-A242-C900484F1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855" y="2762749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1" name="Freeform 3737">
              <a:extLst>
                <a:ext uri="{FF2B5EF4-FFF2-40B4-BE49-F238E27FC236}">
                  <a16:creationId xmlns:a16="http://schemas.microsoft.com/office/drawing/2014/main" xmlns="" id="{E6979FE7-7DC7-4BF9-B7AF-2BDE7CF5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205" y="3262811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2" name="Freeform 3738">
              <a:extLst>
                <a:ext uri="{FF2B5EF4-FFF2-40B4-BE49-F238E27FC236}">
                  <a16:creationId xmlns:a16="http://schemas.microsoft.com/office/drawing/2014/main" xmlns="" id="{0B9793DC-E3F5-4F0F-A26A-A4F6378F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493" y="2729411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3" name="Freeform 3739">
              <a:extLst>
                <a:ext uri="{FF2B5EF4-FFF2-40B4-BE49-F238E27FC236}">
                  <a16:creationId xmlns:a16="http://schemas.microsoft.com/office/drawing/2014/main" xmlns="" id="{F1AD58DB-8C3B-4FE9-9802-C67AF84D5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655" y="2194424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4" name="Freeform 3740">
              <a:extLst>
                <a:ext uri="{FF2B5EF4-FFF2-40B4-BE49-F238E27FC236}">
                  <a16:creationId xmlns:a16="http://schemas.microsoft.com/office/drawing/2014/main" xmlns="" id="{0AC8D74B-90B6-4006-BEFE-EF9A0F09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793" y="2194424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5" name="Freeform 3741">
              <a:extLst>
                <a:ext uri="{FF2B5EF4-FFF2-40B4-BE49-F238E27FC236}">
                  <a16:creationId xmlns:a16="http://schemas.microsoft.com/office/drawing/2014/main" xmlns="" id="{21011E37-F058-4162-BAA5-B306B7D0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693" y="3148511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46" name="Freeform 3742">
              <a:extLst>
                <a:ext uri="{FF2B5EF4-FFF2-40B4-BE49-F238E27FC236}">
                  <a16:creationId xmlns:a16="http://schemas.microsoft.com/office/drawing/2014/main" xmlns="" id="{E3D6CE9D-6404-416C-9B4A-B38306BE3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580" y="3148511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102">
            <a:extLst>
              <a:ext uri="{FF2B5EF4-FFF2-40B4-BE49-F238E27FC236}">
                <a16:creationId xmlns:a16="http://schemas.microsoft.com/office/drawing/2014/main" xmlns="" id="{A4BE15DA-6C11-4648-AFAA-1B00BF83A266}"/>
              </a:ext>
            </a:extLst>
          </p:cNvPr>
          <p:cNvGrpSpPr/>
          <p:nvPr/>
        </p:nvGrpSpPr>
        <p:grpSpPr>
          <a:xfrm>
            <a:off x="622373" y="3916409"/>
            <a:ext cx="1962707" cy="1259319"/>
            <a:chOff x="8889372" y="1904958"/>
            <a:chExt cx="2812674" cy="1679092"/>
          </a:xfrm>
        </p:grpSpPr>
        <p:sp>
          <p:nvSpPr>
            <p:cNvPr id="48" name="TextBox 103">
              <a:extLst>
                <a:ext uri="{FF2B5EF4-FFF2-40B4-BE49-F238E27FC236}">
                  <a16:creationId xmlns:a16="http://schemas.microsoft.com/office/drawing/2014/main" xmlns="" id="{C3FE3F5F-4BA8-46A4-B246-13611458E923}"/>
                </a:ext>
              </a:extLst>
            </p:cNvPr>
            <p:cNvSpPr txBox="1"/>
            <p:nvPr/>
          </p:nvSpPr>
          <p:spPr>
            <a:xfrm>
              <a:off x="8889372" y="1904958"/>
              <a:ext cx="2812674" cy="67710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MADR</a:t>
              </a:r>
            </a:p>
          </p:txBody>
        </p:sp>
        <p:sp>
          <p:nvSpPr>
            <p:cNvPr id="49" name="Rectangle 104">
              <a:extLst>
                <a:ext uri="{FF2B5EF4-FFF2-40B4-BE49-F238E27FC236}">
                  <a16:creationId xmlns:a16="http://schemas.microsoft.com/office/drawing/2014/main" xmlns="" id="{746708E0-3603-4E46-A2F3-8D55FC94E1A7}"/>
                </a:ext>
              </a:extLst>
            </p:cNvPr>
            <p:cNvSpPr/>
            <p:nvPr/>
          </p:nvSpPr>
          <p:spPr>
            <a:xfrm>
              <a:off x="8889372" y="2476054"/>
              <a:ext cx="2812674" cy="110799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Adopción de lineamientos para la formulación de PDEA</a:t>
              </a:r>
            </a:p>
          </p:txBody>
        </p:sp>
      </p:grpSp>
      <p:grpSp>
        <p:nvGrpSpPr>
          <p:cNvPr id="50" name="Group 105">
            <a:extLst>
              <a:ext uri="{FF2B5EF4-FFF2-40B4-BE49-F238E27FC236}">
                <a16:creationId xmlns:a16="http://schemas.microsoft.com/office/drawing/2014/main" xmlns="" id="{97DF4226-7B27-4250-ACA5-595E3F4579F2}"/>
              </a:ext>
            </a:extLst>
          </p:cNvPr>
          <p:cNvGrpSpPr/>
          <p:nvPr/>
        </p:nvGrpSpPr>
        <p:grpSpPr>
          <a:xfrm>
            <a:off x="3347830" y="3941946"/>
            <a:ext cx="2408782" cy="2224231"/>
            <a:chOff x="8886741" y="2035890"/>
            <a:chExt cx="2815305" cy="2595716"/>
          </a:xfrm>
        </p:grpSpPr>
        <p:sp>
          <p:nvSpPr>
            <p:cNvPr id="51" name="TextBox 106">
              <a:extLst>
                <a:ext uri="{FF2B5EF4-FFF2-40B4-BE49-F238E27FC236}">
                  <a16:creationId xmlns:a16="http://schemas.microsoft.com/office/drawing/2014/main" xmlns="" id="{50096EEA-6761-4E51-B5F9-2F0EA29DDFAA}"/>
                </a:ext>
              </a:extLst>
            </p:cNvPr>
            <p:cNvSpPr txBox="1"/>
            <p:nvPr/>
          </p:nvSpPr>
          <p:spPr>
            <a:xfrm>
              <a:off x="8886741" y="2035890"/>
              <a:ext cx="2812674" cy="59264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ADR</a:t>
              </a:r>
            </a:p>
          </p:txBody>
        </p:sp>
        <p:sp>
          <p:nvSpPr>
            <p:cNvPr id="52" name="Rectangle 107">
              <a:extLst>
                <a:ext uri="{FF2B5EF4-FFF2-40B4-BE49-F238E27FC236}">
                  <a16:creationId xmlns:a16="http://schemas.microsoft.com/office/drawing/2014/main" xmlns="" id="{F18F4504-86AC-491D-99F7-1130A6A7D5AA}"/>
                </a:ext>
              </a:extLst>
            </p:cNvPr>
            <p:cNvSpPr/>
            <p:nvPr/>
          </p:nvSpPr>
          <p:spPr>
            <a:xfrm>
              <a:off x="8889372" y="2512441"/>
              <a:ext cx="2812674" cy="21191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Acompañamiento técnico a las Secretarias de Agricultura departamentales en su tarea de formulación a través de sus UTT, en términos de </a:t>
              </a:r>
              <a:r>
                <a:rPr lang="es-ES" sz="1600" u="sng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metodologías y articulación institucional</a:t>
              </a: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53" name="Group 108">
            <a:extLst>
              <a:ext uri="{FF2B5EF4-FFF2-40B4-BE49-F238E27FC236}">
                <a16:creationId xmlns:a16="http://schemas.microsoft.com/office/drawing/2014/main" xmlns="" id="{7C71FB2A-2C5D-4422-8F84-82A211B2F22B}"/>
              </a:ext>
            </a:extLst>
          </p:cNvPr>
          <p:cNvGrpSpPr/>
          <p:nvPr/>
        </p:nvGrpSpPr>
        <p:grpSpPr>
          <a:xfrm>
            <a:off x="6417047" y="3412594"/>
            <a:ext cx="2527149" cy="2486409"/>
            <a:chOff x="8889372" y="1910313"/>
            <a:chExt cx="2812674" cy="3315211"/>
          </a:xfrm>
        </p:grpSpPr>
        <p:sp>
          <p:nvSpPr>
            <p:cNvPr id="54" name="TextBox 109">
              <a:extLst>
                <a:ext uri="{FF2B5EF4-FFF2-40B4-BE49-F238E27FC236}">
                  <a16:creationId xmlns:a16="http://schemas.microsoft.com/office/drawing/2014/main" xmlns="" id="{EFD38EAE-CAEE-40D5-A11B-D4645C275E28}"/>
                </a:ext>
              </a:extLst>
            </p:cNvPr>
            <p:cNvSpPr txBox="1"/>
            <p:nvPr/>
          </p:nvSpPr>
          <p:spPr>
            <a:xfrm>
              <a:off x="8889372" y="1910313"/>
              <a:ext cx="2812674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Departamentos</a:t>
              </a:r>
            </a:p>
          </p:txBody>
        </p:sp>
        <p:sp>
          <p:nvSpPr>
            <p:cNvPr id="55" name="Rectangle 110">
              <a:extLst>
                <a:ext uri="{FF2B5EF4-FFF2-40B4-BE49-F238E27FC236}">
                  <a16:creationId xmlns:a16="http://schemas.microsoft.com/office/drawing/2014/main" xmlns="" id="{9FBC709E-78F7-433D-B08B-33EBC9A66140}"/>
                </a:ext>
              </a:extLst>
            </p:cNvPr>
            <p:cNvSpPr/>
            <p:nvPr/>
          </p:nvSpPr>
          <p:spPr>
            <a:xfrm>
              <a:off x="8889372" y="2476053"/>
              <a:ext cx="2812674" cy="274947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Contar con un equipo de profesionales para la formulación.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Formular los PDEA en coordinación con sus municipios (CMDR), distritos y demás actores del SNIA.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Realizar audiencias públicas regionales.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Presentar el PDEA ante la Asamblea para su aprobación.</a:t>
              </a:r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xmlns="" id="{D7359E68-107C-4144-A23C-909466982D56}"/>
              </a:ext>
            </a:extLst>
          </p:cNvPr>
          <p:cNvGrpSpPr/>
          <p:nvPr/>
        </p:nvGrpSpPr>
        <p:grpSpPr>
          <a:xfrm>
            <a:off x="9571079" y="1465390"/>
            <a:ext cx="1747240" cy="2045495"/>
            <a:chOff x="8905493" y="0"/>
            <a:chExt cx="1646237" cy="3524749"/>
          </a:xfrm>
          <a:solidFill>
            <a:schemeClr val="accent6"/>
          </a:solidFill>
        </p:grpSpPr>
        <p:sp>
          <p:nvSpPr>
            <p:cNvPr id="57" name="Rectangle 2101">
              <a:extLst>
                <a:ext uri="{FF2B5EF4-FFF2-40B4-BE49-F238E27FC236}">
                  <a16:creationId xmlns:a16="http://schemas.microsoft.com/office/drawing/2014/main" xmlns="" id="{310D8BAF-2D56-4241-8FB5-B00A687C2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4324" y="0"/>
              <a:ext cx="28575" cy="201168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58" name="Freeform 2305">
              <a:extLst>
                <a:ext uri="{FF2B5EF4-FFF2-40B4-BE49-F238E27FC236}">
                  <a16:creationId xmlns:a16="http://schemas.microsoft.com/office/drawing/2014/main" xmlns="" id="{CB6D5C91-61D4-4EBA-B955-C6655C16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030" y="1829299"/>
              <a:ext cx="939800" cy="1363663"/>
            </a:xfrm>
            <a:custGeom>
              <a:avLst/>
              <a:gdLst>
                <a:gd name="T0" fmla="*/ 1686 w 1833"/>
                <a:gd name="T1" fmla="*/ 1245 h 2660"/>
                <a:gd name="T2" fmla="*/ 1340 w 1833"/>
                <a:gd name="T3" fmla="*/ 930 h 2660"/>
                <a:gd name="T4" fmla="*/ 1339 w 1833"/>
                <a:gd name="T5" fmla="*/ 209 h 2660"/>
                <a:gd name="T6" fmla="*/ 1325 w 1833"/>
                <a:gd name="T7" fmla="*/ 173 h 2660"/>
                <a:gd name="T8" fmla="*/ 923 w 1833"/>
                <a:gd name="T9" fmla="*/ 0 h 2660"/>
                <a:gd name="T10" fmla="*/ 495 w 1833"/>
                <a:gd name="T11" fmla="*/ 168 h 2660"/>
                <a:gd name="T12" fmla="*/ 477 w 1833"/>
                <a:gd name="T13" fmla="*/ 209 h 2660"/>
                <a:gd name="T14" fmla="*/ 475 w 1833"/>
                <a:gd name="T15" fmla="*/ 940 h 2660"/>
                <a:gd name="T16" fmla="*/ 143 w 1833"/>
                <a:gd name="T17" fmla="*/ 1251 h 2660"/>
                <a:gd name="T18" fmla="*/ 0 w 1833"/>
                <a:gd name="T19" fmla="*/ 1743 h 2660"/>
                <a:gd name="T20" fmla="*/ 916 w 1833"/>
                <a:gd name="T21" fmla="*/ 2660 h 2660"/>
                <a:gd name="T22" fmla="*/ 1833 w 1833"/>
                <a:gd name="T23" fmla="*/ 1743 h 2660"/>
                <a:gd name="T24" fmla="*/ 1686 w 1833"/>
                <a:gd name="T25" fmla="*/ 1245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3" h="2660">
                  <a:moveTo>
                    <a:pt x="1686" y="1245"/>
                  </a:moveTo>
                  <a:cubicBezTo>
                    <a:pt x="1599" y="1112"/>
                    <a:pt x="1480" y="1004"/>
                    <a:pt x="1340" y="930"/>
                  </a:cubicBezTo>
                  <a:cubicBezTo>
                    <a:pt x="1340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6"/>
                    <a:pt x="1782" y="1393"/>
                    <a:pt x="1686" y="124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Freeform 3735">
              <a:extLst>
                <a:ext uri="{FF2B5EF4-FFF2-40B4-BE49-F238E27FC236}">
                  <a16:creationId xmlns:a16="http://schemas.microsoft.com/office/drawing/2014/main" xmlns="" id="{5CDB365E-2BF2-47D2-8F60-0AECB849B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5855" y="1829299"/>
              <a:ext cx="941388" cy="1363663"/>
            </a:xfrm>
            <a:custGeom>
              <a:avLst/>
              <a:gdLst>
                <a:gd name="T0" fmla="*/ 1136 w 1833"/>
                <a:gd name="T1" fmla="*/ 1789 h 2660"/>
                <a:gd name="T2" fmla="*/ 1165 w 1833"/>
                <a:gd name="T3" fmla="*/ 1885 h 2660"/>
                <a:gd name="T4" fmla="*/ 1072 w 1833"/>
                <a:gd name="T5" fmla="*/ 1757 h 2660"/>
                <a:gd name="T6" fmla="*/ 666 w 1833"/>
                <a:gd name="T7" fmla="*/ 1848 h 2660"/>
                <a:gd name="T8" fmla="*/ 594 w 1833"/>
                <a:gd name="T9" fmla="*/ 1863 h 2660"/>
                <a:gd name="T10" fmla="*/ 696 w 1833"/>
                <a:gd name="T11" fmla="*/ 1757 h 2660"/>
                <a:gd name="T12" fmla="*/ 598 w 1833"/>
                <a:gd name="T13" fmla="*/ 1007 h 2660"/>
                <a:gd name="T14" fmla="*/ 761 w 1833"/>
                <a:gd name="T15" fmla="*/ 825 h 2660"/>
                <a:gd name="T16" fmla="*/ 713 w 1833"/>
                <a:gd name="T17" fmla="*/ 1668 h 2660"/>
                <a:gd name="T18" fmla="*/ 544 w 1833"/>
                <a:gd name="T19" fmla="*/ 1840 h 2660"/>
                <a:gd name="T20" fmla="*/ 704 w 1833"/>
                <a:gd name="T21" fmla="*/ 1907 h 2660"/>
                <a:gd name="T22" fmla="*/ 817 w 1833"/>
                <a:gd name="T23" fmla="*/ 1770 h 2660"/>
                <a:gd name="T24" fmla="*/ 884 w 1833"/>
                <a:gd name="T25" fmla="*/ 2000 h 2660"/>
                <a:gd name="T26" fmla="*/ 950 w 1833"/>
                <a:gd name="T27" fmla="*/ 1770 h 2660"/>
                <a:gd name="T28" fmla="*/ 1064 w 1833"/>
                <a:gd name="T29" fmla="*/ 1907 h 2660"/>
                <a:gd name="T30" fmla="*/ 1224 w 1833"/>
                <a:gd name="T31" fmla="*/ 1840 h 2660"/>
                <a:gd name="T32" fmla="*/ 1055 w 1833"/>
                <a:gd name="T33" fmla="*/ 1668 h 2660"/>
                <a:gd name="T34" fmla="*/ 1007 w 1833"/>
                <a:gd name="T35" fmla="*/ 867 h 2660"/>
                <a:gd name="T36" fmla="*/ 1221 w 1833"/>
                <a:gd name="T37" fmla="*/ 1002 h 2660"/>
                <a:gd name="T38" fmla="*/ 1717 w 1833"/>
                <a:gd name="T39" fmla="*/ 1743 h 2660"/>
                <a:gd name="T40" fmla="*/ 115 w 1833"/>
                <a:gd name="T41" fmla="*/ 1743 h 2660"/>
                <a:gd name="T42" fmla="*/ 933 w 1833"/>
                <a:gd name="T43" fmla="*/ 1869 h 2660"/>
                <a:gd name="T44" fmla="*/ 835 w 1833"/>
                <a:gd name="T45" fmla="*/ 1869 h 2660"/>
                <a:gd name="T46" fmla="*/ 933 w 1833"/>
                <a:gd name="T47" fmla="*/ 1869 h 2660"/>
                <a:gd name="T48" fmla="*/ 884 w 1833"/>
                <a:gd name="T49" fmla="*/ 1714 h 2660"/>
                <a:gd name="T50" fmla="*/ 766 w 1833"/>
                <a:gd name="T51" fmla="*/ 1670 h 2660"/>
                <a:gd name="T52" fmla="*/ 813 w 1833"/>
                <a:gd name="T53" fmla="*/ 834 h 2660"/>
                <a:gd name="T54" fmla="*/ 957 w 1833"/>
                <a:gd name="T55" fmla="*/ 950 h 2660"/>
                <a:gd name="T56" fmla="*/ 906 w 1833"/>
                <a:gd name="T57" fmla="*/ 1700 h 2660"/>
                <a:gd name="T58" fmla="*/ 1221 w 1833"/>
                <a:gd name="T59" fmla="*/ 675 h 2660"/>
                <a:gd name="T60" fmla="*/ 1221 w 1833"/>
                <a:gd name="T61" fmla="*/ 787 h 2660"/>
                <a:gd name="T62" fmla="*/ 595 w 1833"/>
                <a:gd name="T63" fmla="*/ 560 h 2660"/>
                <a:gd name="T64" fmla="*/ 1221 w 1833"/>
                <a:gd name="T65" fmla="*/ 425 h 2660"/>
                <a:gd name="T66" fmla="*/ 595 w 1833"/>
                <a:gd name="T67" fmla="*/ 443 h 2660"/>
                <a:gd name="T68" fmla="*/ 916 w 1833"/>
                <a:gd name="T69" fmla="*/ 2660 h 2660"/>
                <a:gd name="T70" fmla="*/ 1685 w 1833"/>
                <a:gd name="T71" fmla="*/ 1245 h 2660"/>
                <a:gd name="T72" fmla="*/ 1339 w 1833"/>
                <a:gd name="T73" fmla="*/ 209 h 2660"/>
                <a:gd name="T74" fmla="*/ 923 w 1833"/>
                <a:gd name="T75" fmla="*/ 0 h 2660"/>
                <a:gd name="T76" fmla="*/ 477 w 1833"/>
                <a:gd name="T77" fmla="*/ 209 h 2660"/>
                <a:gd name="T78" fmla="*/ 143 w 1833"/>
                <a:gd name="T79" fmla="*/ 1251 h 2660"/>
                <a:gd name="T80" fmla="*/ 916 w 1833"/>
                <a:gd name="T81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3" h="2660">
                  <a:moveTo>
                    <a:pt x="1072" y="1757"/>
                  </a:moveTo>
                  <a:cubicBezTo>
                    <a:pt x="1096" y="1762"/>
                    <a:pt x="1118" y="1772"/>
                    <a:pt x="1136" y="1789"/>
                  </a:cubicBezTo>
                  <a:cubicBezTo>
                    <a:pt x="1157" y="1807"/>
                    <a:pt x="1169" y="1832"/>
                    <a:pt x="1174" y="1863"/>
                  </a:cubicBezTo>
                  <a:cubicBezTo>
                    <a:pt x="1175" y="1870"/>
                    <a:pt x="1171" y="1879"/>
                    <a:pt x="1165" y="1885"/>
                  </a:cubicBezTo>
                  <a:cubicBezTo>
                    <a:pt x="1152" y="1897"/>
                    <a:pt x="1128" y="1894"/>
                    <a:pt x="1102" y="1848"/>
                  </a:cubicBezTo>
                  <a:cubicBezTo>
                    <a:pt x="1091" y="1828"/>
                    <a:pt x="1081" y="1796"/>
                    <a:pt x="1072" y="1757"/>
                  </a:cubicBezTo>
                  <a:close/>
                  <a:moveTo>
                    <a:pt x="696" y="1757"/>
                  </a:moveTo>
                  <a:cubicBezTo>
                    <a:pt x="687" y="1796"/>
                    <a:pt x="677" y="1828"/>
                    <a:pt x="666" y="1848"/>
                  </a:cubicBezTo>
                  <a:cubicBezTo>
                    <a:pt x="640" y="1894"/>
                    <a:pt x="616" y="1897"/>
                    <a:pt x="603" y="1885"/>
                  </a:cubicBezTo>
                  <a:cubicBezTo>
                    <a:pt x="596" y="1879"/>
                    <a:pt x="593" y="1870"/>
                    <a:pt x="594" y="1863"/>
                  </a:cubicBezTo>
                  <a:cubicBezTo>
                    <a:pt x="599" y="1832"/>
                    <a:pt x="611" y="1807"/>
                    <a:pt x="631" y="1789"/>
                  </a:cubicBezTo>
                  <a:cubicBezTo>
                    <a:pt x="650" y="1772"/>
                    <a:pt x="672" y="1762"/>
                    <a:pt x="696" y="1757"/>
                  </a:cubicBezTo>
                  <a:close/>
                  <a:moveTo>
                    <a:pt x="565" y="1023"/>
                  </a:moveTo>
                  <a:lnTo>
                    <a:pt x="598" y="1007"/>
                  </a:lnTo>
                  <a:lnTo>
                    <a:pt x="595" y="796"/>
                  </a:lnTo>
                  <a:lnTo>
                    <a:pt x="761" y="825"/>
                  </a:lnTo>
                  <a:cubicBezTo>
                    <a:pt x="761" y="855"/>
                    <a:pt x="760" y="898"/>
                    <a:pt x="758" y="950"/>
                  </a:cubicBezTo>
                  <a:cubicBezTo>
                    <a:pt x="753" y="1157"/>
                    <a:pt x="739" y="1499"/>
                    <a:pt x="713" y="1668"/>
                  </a:cubicBezTo>
                  <a:cubicBezTo>
                    <a:pt x="674" y="1672"/>
                    <a:pt x="636" y="1685"/>
                    <a:pt x="606" y="1713"/>
                  </a:cubicBezTo>
                  <a:cubicBezTo>
                    <a:pt x="574" y="1742"/>
                    <a:pt x="552" y="1787"/>
                    <a:pt x="544" y="1840"/>
                  </a:cubicBezTo>
                  <a:cubicBezTo>
                    <a:pt x="536" y="1887"/>
                    <a:pt x="550" y="1935"/>
                    <a:pt x="577" y="1961"/>
                  </a:cubicBezTo>
                  <a:cubicBezTo>
                    <a:pt x="607" y="1988"/>
                    <a:pt x="658" y="1990"/>
                    <a:pt x="704" y="1907"/>
                  </a:cubicBezTo>
                  <a:cubicBezTo>
                    <a:pt x="723" y="1873"/>
                    <a:pt x="738" y="1820"/>
                    <a:pt x="751" y="1755"/>
                  </a:cubicBezTo>
                  <a:cubicBezTo>
                    <a:pt x="774" y="1757"/>
                    <a:pt x="796" y="1762"/>
                    <a:pt x="817" y="1770"/>
                  </a:cubicBezTo>
                  <a:cubicBezTo>
                    <a:pt x="785" y="1809"/>
                    <a:pt x="782" y="1853"/>
                    <a:pt x="783" y="1874"/>
                  </a:cubicBezTo>
                  <a:cubicBezTo>
                    <a:pt x="785" y="1936"/>
                    <a:pt x="832" y="2000"/>
                    <a:pt x="884" y="2000"/>
                  </a:cubicBezTo>
                  <a:cubicBezTo>
                    <a:pt x="936" y="2000"/>
                    <a:pt x="983" y="1936"/>
                    <a:pt x="985" y="1874"/>
                  </a:cubicBezTo>
                  <a:cubicBezTo>
                    <a:pt x="986" y="1853"/>
                    <a:pt x="983" y="1809"/>
                    <a:pt x="950" y="1770"/>
                  </a:cubicBezTo>
                  <a:cubicBezTo>
                    <a:pt x="971" y="1762"/>
                    <a:pt x="994" y="1757"/>
                    <a:pt x="1017" y="1755"/>
                  </a:cubicBezTo>
                  <a:cubicBezTo>
                    <a:pt x="1029" y="1820"/>
                    <a:pt x="1045" y="1873"/>
                    <a:pt x="1064" y="1907"/>
                  </a:cubicBezTo>
                  <a:cubicBezTo>
                    <a:pt x="1110" y="1990"/>
                    <a:pt x="1161" y="1988"/>
                    <a:pt x="1190" y="1961"/>
                  </a:cubicBezTo>
                  <a:cubicBezTo>
                    <a:pt x="1218" y="1935"/>
                    <a:pt x="1232" y="1887"/>
                    <a:pt x="1224" y="1840"/>
                  </a:cubicBezTo>
                  <a:cubicBezTo>
                    <a:pt x="1215" y="1787"/>
                    <a:pt x="1194" y="1742"/>
                    <a:pt x="1161" y="1713"/>
                  </a:cubicBezTo>
                  <a:cubicBezTo>
                    <a:pt x="1131" y="1685"/>
                    <a:pt x="1094" y="1672"/>
                    <a:pt x="1055" y="1668"/>
                  </a:cubicBezTo>
                  <a:cubicBezTo>
                    <a:pt x="1029" y="1499"/>
                    <a:pt x="1015" y="1157"/>
                    <a:pt x="1009" y="950"/>
                  </a:cubicBezTo>
                  <a:cubicBezTo>
                    <a:pt x="1008" y="919"/>
                    <a:pt x="1008" y="891"/>
                    <a:pt x="1007" y="867"/>
                  </a:cubicBezTo>
                  <a:lnTo>
                    <a:pt x="1221" y="904"/>
                  </a:lnTo>
                  <a:lnTo>
                    <a:pt x="1221" y="1002"/>
                  </a:lnTo>
                  <a:lnTo>
                    <a:pt x="1255" y="1017"/>
                  </a:lnTo>
                  <a:cubicBezTo>
                    <a:pt x="1536" y="1148"/>
                    <a:pt x="1717" y="1433"/>
                    <a:pt x="1717" y="1743"/>
                  </a:cubicBezTo>
                  <a:cubicBezTo>
                    <a:pt x="1717" y="2185"/>
                    <a:pt x="1358" y="2544"/>
                    <a:pt x="916" y="2544"/>
                  </a:cubicBezTo>
                  <a:cubicBezTo>
                    <a:pt x="475" y="2544"/>
                    <a:pt x="115" y="2185"/>
                    <a:pt x="115" y="1743"/>
                  </a:cubicBezTo>
                  <a:cubicBezTo>
                    <a:pt x="115" y="1435"/>
                    <a:pt x="288" y="1159"/>
                    <a:pt x="565" y="1023"/>
                  </a:cubicBezTo>
                  <a:close/>
                  <a:moveTo>
                    <a:pt x="933" y="1869"/>
                  </a:moveTo>
                  <a:cubicBezTo>
                    <a:pt x="933" y="1882"/>
                    <a:pt x="905" y="1912"/>
                    <a:pt x="884" y="1912"/>
                  </a:cubicBezTo>
                  <a:cubicBezTo>
                    <a:pt x="862" y="1912"/>
                    <a:pt x="835" y="1882"/>
                    <a:pt x="835" y="1869"/>
                  </a:cubicBezTo>
                  <a:cubicBezTo>
                    <a:pt x="834" y="1857"/>
                    <a:pt x="847" y="1832"/>
                    <a:pt x="884" y="1812"/>
                  </a:cubicBezTo>
                  <a:cubicBezTo>
                    <a:pt x="920" y="1832"/>
                    <a:pt x="934" y="1857"/>
                    <a:pt x="933" y="1869"/>
                  </a:cubicBezTo>
                  <a:close/>
                  <a:moveTo>
                    <a:pt x="906" y="1700"/>
                  </a:moveTo>
                  <a:cubicBezTo>
                    <a:pt x="898" y="1704"/>
                    <a:pt x="891" y="1709"/>
                    <a:pt x="884" y="1714"/>
                  </a:cubicBezTo>
                  <a:cubicBezTo>
                    <a:pt x="877" y="1709"/>
                    <a:pt x="869" y="1704"/>
                    <a:pt x="862" y="1700"/>
                  </a:cubicBezTo>
                  <a:cubicBezTo>
                    <a:pt x="833" y="1685"/>
                    <a:pt x="800" y="1674"/>
                    <a:pt x="766" y="1670"/>
                  </a:cubicBezTo>
                  <a:cubicBezTo>
                    <a:pt x="795" y="1476"/>
                    <a:pt x="806" y="1137"/>
                    <a:pt x="811" y="950"/>
                  </a:cubicBezTo>
                  <a:cubicBezTo>
                    <a:pt x="812" y="896"/>
                    <a:pt x="813" y="855"/>
                    <a:pt x="813" y="834"/>
                  </a:cubicBezTo>
                  <a:lnTo>
                    <a:pt x="955" y="858"/>
                  </a:lnTo>
                  <a:cubicBezTo>
                    <a:pt x="955" y="881"/>
                    <a:pt x="956" y="912"/>
                    <a:pt x="957" y="950"/>
                  </a:cubicBezTo>
                  <a:cubicBezTo>
                    <a:pt x="961" y="1137"/>
                    <a:pt x="973" y="1476"/>
                    <a:pt x="1002" y="1670"/>
                  </a:cubicBezTo>
                  <a:cubicBezTo>
                    <a:pt x="968" y="1674"/>
                    <a:pt x="935" y="1685"/>
                    <a:pt x="906" y="1700"/>
                  </a:cubicBezTo>
                  <a:close/>
                  <a:moveTo>
                    <a:pt x="595" y="560"/>
                  </a:moveTo>
                  <a:lnTo>
                    <a:pt x="1221" y="675"/>
                  </a:lnTo>
                  <a:lnTo>
                    <a:pt x="1221" y="749"/>
                  </a:lnTo>
                  <a:lnTo>
                    <a:pt x="1221" y="787"/>
                  </a:lnTo>
                  <a:lnTo>
                    <a:pt x="595" y="679"/>
                  </a:lnTo>
                  <a:lnTo>
                    <a:pt x="595" y="560"/>
                  </a:lnTo>
                  <a:close/>
                  <a:moveTo>
                    <a:pt x="595" y="313"/>
                  </a:moveTo>
                  <a:lnTo>
                    <a:pt x="1221" y="425"/>
                  </a:lnTo>
                  <a:lnTo>
                    <a:pt x="1221" y="557"/>
                  </a:lnTo>
                  <a:lnTo>
                    <a:pt x="595" y="443"/>
                  </a:lnTo>
                  <a:lnTo>
                    <a:pt x="595" y="313"/>
                  </a:lnTo>
                  <a:close/>
                  <a:moveTo>
                    <a:pt x="916" y="2660"/>
                  </a:moveTo>
                  <a:cubicBezTo>
                    <a:pt x="1422" y="2660"/>
                    <a:pt x="1833" y="2249"/>
                    <a:pt x="1833" y="1743"/>
                  </a:cubicBezTo>
                  <a:cubicBezTo>
                    <a:pt x="1833" y="1565"/>
                    <a:pt x="1782" y="1393"/>
                    <a:pt x="1685" y="1245"/>
                  </a:cubicBezTo>
                  <a:cubicBezTo>
                    <a:pt x="1599" y="1111"/>
                    <a:pt x="1480" y="1004"/>
                    <a:pt x="1340" y="930"/>
                  </a:cubicBezTo>
                  <a:cubicBezTo>
                    <a:pt x="1339" y="925"/>
                    <a:pt x="1339" y="209"/>
                    <a:pt x="1339" y="209"/>
                  </a:cubicBezTo>
                  <a:cubicBezTo>
                    <a:pt x="1339" y="196"/>
                    <a:pt x="1334" y="183"/>
                    <a:pt x="1325" y="173"/>
                  </a:cubicBezTo>
                  <a:cubicBezTo>
                    <a:pt x="1319" y="166"/>
                    <a:pt x="1175" y="0"/>
                    <a:pt x="923" y="0"/>
                  </a:cubicBezTo>
                  <a:cubicBezTo>
                    <a:pt x="675" y="0"/>
                    <a:pt x="502" y="161"/>
                    <a:pt x="495" y="168"/>
                  </a:cubicBezTo>
                  <a:cubicBezTo>
                    <a:pt x="483" y="179"/>
                    <a:pt x="477" y="194"/>
                    <a:pt x="477" y="209"/>
                  </a:cubicBezTo>
                  <a:cubicBezTo>
                    <a:pt x="477" y="209"/>
                    <a:pt x="476" y="931"/>
                    <a:pt x="475" y="940"/>
                  </a:cubicBezTo>
                  <a:cubicBezTo>
                    <a:pt x="340" y="1014"/>
                    <a:pt x="226" y="1121"/>
                    <a:pt x="143" y="1251"/>
                  </a:cubicBezTo>
                  <a:cubicBezTo>
                    <a:pt x="49" y="1398"/>
                    <a:pt x="0" y="1568"/>
                    <a:pt x="0" y="1743"/>
                  </a:cubicBezTo>
                  <a:cubicBezTo>
                    <a:pt x="0" y="2249"/>
                    <a:pt x="411" y="2660"/>
                    <a:pt x="916" y="266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Freeform 3736">
              <a:extLst>
                <a:ext uri="{FF2B5EF4-FFF2-40B4-BE49-F238E27FC236}">
                  <a16:creationId xmlns:a16="http://schemas.microsoft.com/office/drawing/2014/main" xmlns="" id="{6DFB24EE-A69D-4FCC-83D1-8BEE20CA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855" y="2762749"/>
              <a:ext cx="269875" cy="71438"/>
            </a:xfrm>
            <a:custGeom>
              <a:avLst/>
              <a:gdLst>
                <a:gd name="T0" fmla="*/ 0 w 526"/>
                <a:gd name="T1" fmla="*/ 69 h 139"/>
                <a:gd name="T2" fmla="*/ 71 w 526"/>
                <a:gd name="T3" fmla="*/ 139 h 139"/>
                <a:gd name="T4" fmla="*/ 455 w 526"/>
                <a:gd name="T5" fmla="*/ 139 h 139"/>
                <a:gd name="T6" fmla="*/ 526 w 526"/>
                <a:gd name="T7" fmla="*/ 69 h 139"/>
                <a:gd name="T8" fmla="*/ 455 w 526"/>
                <a:gd name="T9" fmla="*/ 0 h 139"/>
                <a:gd name="T10" fmla="*/ 71 w 526"/>
                <a:gd name="T11" fmla="*/ 0 h 139"/>
                <a:gd name="T12" fmla="*/ 0 w 526"/>
                <a:gd name="T13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9">
                  <a:moveTo>
                    <a:pt x="0" y="69"/>
                  </a:moveTo>
                  <a:cubicBezTo>
                    <a:pt x="0" y="108"/>
                    <a:pt x="32" y="139"/>
                    <a:pt x="71" y="139"/>
                  </a:cubicBezTo>
                  <a:lnTo>
                    <a:pt x="455" y="139"/>
                  </a:lnTo>
                  <a:cubicBezTo>
                    <a:pt x="494" y="139"/>
                    <a:pt x="526" y="108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Freeform 3737">
              <a:extLst>
                <a:ext uri="{FF2B5EF4-FFF2-40B4-BE49-F238E27FC236}">
                  <a16:creationId xmlns:a16="http://schemas.microsoft.com/office/drawing/2014/main" xmlns="" id="{B6417F7C-B5B4-4788-A041-1E0FD1E0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3205" y="3262811"/>
              <a:ext cx="73025" cy="261938"/>
            </a:xfrm>
            <a:custGeom>
              <a:avLst/>
              <a:gdLst>
                <a:gd name="T0" fmla="*/ 71 w 142"/>
                <a:gd name="T1" fmla="*/ 0 h 513"/>
                <a:gd name="T2" fmla="*/ 0 w 142"/>
                <a:gd name="T3" fmla="*/ 69 h 513"/>
                <a:gd name="T4" fmla="*/ 0 w 142"/>
                <a:gd name="T5" fmla="*/ 443 h 513"/>
                <a:gd name="T6" fmla="*/ 71 w 142"/>
                <a:gd name="T7" fmla="*/ 513 h 513"/>
                <a:gd name="T8" fmla="*/ 142 w 142"/>
                <a:gd name="T9" fmla="*/ 443 h 513"/>
                <a:gd name="T10" fmla="*/ 142 w 142"/>
                <a:gd name="T11" fmla="*/ 69 h 513"/>
                <a:gd name="T12" fmla="*/ 71 w 142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13">
                  <a:moveTo>
                    <a:pt x="71" y="0"/>
                  </a:moveTo>
                  <a:cubicBezTo>
                    <a:pt x="32" y="0"/>
                    <a:pt x="0" y="31"/>
                    <a:pt x="0" y="69"/>
                  </a:cubicBezTo>
                  <a:lnTo>
                    <a:pt x="0" y="443"/>
                  </a:lnTo>
                  <a:cubicBezTo>
                    <a:pt x="0" y="482"/>
                    <a:pt x="32" y="513"/>
                    <a:pt x="71" y="513"/>
                  </a:cubicBezTo>
                  <a:cubicBezTo>
                    <a:pt x="110" y="513"/>
                    <a:pt x="142" y="482"/>
                    <a:pt x="142" y="443"/>
                  </a:cubicBezTo>
                  <a:lnTo>
                    <a:pt x="142" y="69"/>
                  </a:lnTo>
                  <a:cubicBezTo>
                    <a:pt x="142" y="31"/>
                    <a:pt x="110" y="0"/>
                    <a:pt x="71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Freeform 3738">
              <a:extLst>
                <a:ext uri="{FF2B5EF4-FFF2-40B4-BE49-F238E27FC236}">
                  <a16:creationId xmlns:a16="http://schemas.microsoft.com/office/drawing/2014/main" xmlns="" id="{2A31CC74-37B6-426B-B677-6F6F9288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493" y="2729411"/>
              <a:ext cx="269875" cy="71438"/>
            </a:xfrm>
            <a:custGeom>
              <a:avLst/>
              <a:gdLst>
                <a:gd name="T0" fmla="*/ 71 w 526"/>
                <a:gd name="T1" fmla="*/ 138 h 138"/>
                <a:gd name="T2" fmla="*/ 455 w 526"/>
                <a:gd name="T3" fmla="*/ 138 h 138"/>
                <a:gd name="T4" fmla="*/ 526 w 526"/>
                <a:gd name="T5" fmla="*/ 69 h 138"/>
                <a:gd name="T6" fmla="*/ 455 w 526"/>
                <a:gd name="T7" fmla="*/ 0 h 138"/>
                <a:gd name="T8" fmla="*/ 71 w 526"/>
                <a:gd name="T9" fmla="*/ 0 h 138"/>
                <a:gd name="T10" fmla="*/ 0 w 526"/>
                <a:gd name="T11" fmla="*/ 69 h 138"/>
                <a:gd name="T12" fmla="*/ 71 w 526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138">
                  <a:moveTo>
                    <a:pt x="71" y="138"/>
                  </a:moveTo>
                  <a:lnTo>
                    <a:pt x="455" y="138"/>
                  </a:lnTo>
                  <a:cubicBezTo>
                    <a:pt x="494" y="138"/>
                    <a:pt x="526" y="107"/>
                    <a:pt x="526" y="69"/>
                  </a:cubicBezTo>
                  <a:cubicBezTo>
                    <a:pt x="526" y="31"/>
                    <a:pt x="494" y="0"/>
                    <a:pt x="455" y="0"/>
                  </a:cubicBezTo>
                  <a:lnTo>
                    <a:pt x="71" y="0"/>
                  </a:lnTo>
                  <a:cubicBezTo>
                    <a:pt x="32" y="0"/>
                    <a:pt x="0" y="31"/>
                    <a:pt x="0" y="69"/>
                  </a:cubicBezTo>
                  <a:cubicBezTo>
                    <a:pt x="0" y="107"/>
                    <a:pt x="32" y="138"/>
                    <a:pt x="71" y="13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Freeform 3739">
              <a:extLst>
                <a:ext uri="{FF2B5EF4-FFF2-40B4-BE49-F238E27FC236}">
                  <a16:creationId xmlns:a16="http://schemas.microsoft.com/office/drawing/2014/main" xmlns="" id="{1479735C-7E6B-4E80-91FE-49487D1D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655" y="2194424"/>
              <a:ext cx="239713" cy="192088"/>
            </a:xfrm>
            <a:custGeom>
              <a:avLst/>
              <a:gdLst>
                <a:gd name="T0" fmla="*/ 38 w 467"/>
                <a:gd name="T1" fmla="*/ 125 h 374"/>
                <a:gd name="T2" fmla="*/ 344 w 467"/>
                <a:gd name="T3" fmla="*/ 351 h 374"/>
                <a:gd name="T4" fmla="*/ 443 w 467"/>
                <a:gd name="T5" fmla="*/ 337 h 374"/>
                <a:gd name="T6" fmla="*/ 429 w 467"/>
                <a:gd name="T7" fmla="*/ 241 h 374"/>
                <a:gd name="T8" fmla="*/ 123 w 467"/>
                <a:gd name="T9" fmla="*/ 14 h 374"/>
                <a:gd name="T10" fmla="*/ 81 w 467"/>
                <a:gd name="T11" fmla="*/ 0 h 374"/>
                <a:gd name="T12" fmla="*/ 24 w 467"/>
                <a:gd name="T13" fmla="*/ 28 h 374"/>
                <a:gd name="T14" fmla="*/ 38 w 467"/>
                <a:gd name="T15" fmla="*/ 12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7" h="374">
                  <a:moveTo>
                    <a:pt x="38" y="125"/>
                  </a:moveTo>
                  <a:lnTo>
                    <a:pt x="344" y="351"/>
                  </a:lnTo>
                  <a:cubicBezTo>
                    <a:pt x="375" y="374"/>
                    <a:pt x="419" y="368"/>
                    <a:pt x="443" y="337"/>
                  </a:cubicBezTo>
                  <a:cubicBezTo>
                    <a:pt x="467" y="307"/>
                    <a:pt x="460" y="264"/>
                    <a:pt x="429" y="241"/>
                  </a:cubicBezTo>
                  <a:lnTo>
                    <a:pt x="123" y="14"/>
                  </a:lnTo>
                  <a:cubicBezTo>
                    <a:pt x="111" y="5"/>
                    <a:pt x="96" y="0"/>
                    <a:pt x="81" y="0"/>
                  </a:cubicBezTo>
                  <a:cubicBezTo>
                    <a:pt x="59" y="0"/>
                    <a:pt x="38" y="10"/>
                    <a:pt x="24" y="28"/>
                  </a:cubicBezTo>
                  <a:cubicBezTo>
                    <a:pt x="0" y="58"/>
                    <a:pt x="7" y="102"/>
                    <a:pt x="38" y="12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Freeform 3740">
              <a:extLst>
                <a:ext uri="{FF2B5EF4-FFF2-40B4-BE49-F238E27FC236}">
                  <a16:creationId xmlns:a16="http://schemas.microsoft.com/office/drawing/2014/main" xmlns="" id="{07B07868-6DB5-41AA-AB15-03AC7838F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793" y="2194424"/>
              <a:ext cx="238125" cy="192088"/>
            </a:xfrm>
            <a:custGeom>
              <a:avLst/>
              <a:gdLst>
                <a:gd name="T0" fmla="*/ 123 w 466"/>
                <a:gd name="T1" fmla="*/ 351 h 374"/>
                <a:gd name="T2" fmla="*/ 429 w 466"/>
                <a:gd name="T3" fmla="*/ 125 h 374"/>
                <a:gd name="T4" fmla="*/ 442 w 466"/>
                <a:gd name="T5" fmla="*/ 28 h 374"/>
                <a:gd name="T6" fmla="*/ 386 w 466"/>
                <a:gd name="T7" fmla="*/ 0 h 374"/>
                <a:gd name="T8" fmla="*/ 343 w 466"/>
                <a:gd name="T9" fmla="*/ 14 h 374"/>
                <a:gd name="T10" fmla="*/ 37 w 466"/>
                <a:gd name="T11" fmla="*/ 241 h 374"/>
                <a:gd name="T12" fmla="*/ 23 w 466"/>
                <a:gd name="T13" fmla="*/ 337 h 374"/>
                <a:gd name="T14" fmla="*/ 123 w 466"/>
                <a:gd name="T15" fmla="*/ 3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374">
                  <a:moveTo>
                    <a:pt x="123" y="351"/>
                  </a:moveTo>
                  <a:lnTo>
                    <a:pt x="429" y="125"/>
                  </a:lnTo>
                  <a:cubicBezTo>
                    <a:pt x="460" y="102"/>
                    <a:pt x="466" y="58"/>
                    <a:pt x="442" y="28"/>
                  </a:cubicBezTo>
                  <a:cubicBezTo>
                    <a:pt x="428" y="10"/>
                    <a:pt x="407" y="0"/>
                    <a:pt x="386" y="0"/>
                  </a:cubicBezTo>
                  <a:cubicBezTo>
                    <a:pt x="371" y="0"/>
                    <a:pt x="356" y="5"/>
                    <a:pt x="343" y="14"/>
                  </a:cubicBezTo>
                  <a:lnTo>
                    <a:pt x="37" y="241"/>
                  </a:lnTo>
                  <a:cubicBezTo>
                    <a:pt x="6" y="264"/>
                    <a:pt x="0" y="307"/>
                    <a:pt x="23" y="337"/>
                  </a:cubicBezTo>
                  <a:cubicBezTo>
                    <a:pt x="47" y="368"/>
                    <a:pt x="92" y="374"/>
                    <a:pt x="123" y="35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5" name="Freeform 3741">
              <a:extLst>
                <a:ext uri="{FF2B5EF4-FFF2-40B4-BE49-F238E27FC236}">
                  <a16:creationId xmlns:a16="http://schemas.microsoft.com/office/drawing/2014/main" xmlns="" id="{06917AC6-A244-41CA-AD06-296AB0F0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693" y="3148511"/>
              <a:ext cx="219075" cy="211138"/>
            </a:xfrm>
            <a:custGeom>
              <a:avLst/>
              <a:gdLst>
                <a:gd name="T0" fmla="*/ 349 w 427"/>
                <a:gd name="T1" fmla="*/ 0 h 410"/>
                <a:gd name="T2" fmla="*/ 299 w 427"/>
                <a:gd name="T3" fmla="*/ 20 h 410"/>
                <a:gd name="T4" fmla="*/ 27 w 427"/>
                <a:gd name="T5" fmla="*/ 285 h 410"/>
                <a:gd name="T6" fmla="*/ 27 w 427"/>
                <a:gd name="T7" fmla="*/ 383 h 410"/>
                <a:gd name="T8" fmla="*/ 128 w 427"/>
                <a:gd name="T9" fmla="*/ 383 h 410"/>
                <a:gd name="T10" fmla="*/ 399 w 427"/>
                <a:gd name="T11" fmla="*/ 118 h 410"/>
                <a:gd name="T12" fmla="*/ 399 w 427"/>
                <a:gd name="T13" fmla="*/ 20 h 410"/>
                <a:gd name="T14" fmla="*/ 349 w 427"/>
                <a:gd name="T1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349" y="0"/>
                  </a:moveTo>
                  <a:cubicBezTo>
                    <a:pt x="331" y="0"/>
                    <a:pt x="313" y="7"/>
                    <a:pt x="299" y="20"/>
                  </a:cubicBezTo>
                  <a:lnTo>
                    <a:pt x="27" y="285"/>
                  </a:lnTo>
                  <a:cubicBezTo>
                    <a:pt x="0" y="312"/>
                    <a:pt x="0" y="356"/>
                    <a:pt x="27" y="383"/>
                  </a:cubicBezTo>
                  <a:cubicBezTo>
                    <a:pt x="55" y="410"/>
                    <a:pt x="100" y="410"/>
                    <a:pt x="128" y="383"/>
                  </a:cubicBezTo>
                  <a:lnTo>
                    <a:pt x="399" y="118"/>
                  </a:lnTo>
                  <a:cubicBezTo>
                    <a:pt x="427" y="91"/>
                    <a:pt x="427" y="47"/>
                    <a:pt x="399" y="20"/>
                  </a:cubicBezTo>
                  <a:cubicBezTo>
                    <a:pt x="385" y="7"/>
                    <a:pt x="367" y="0"/>
                    <a:pt x="349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66" name="Freeform 3742">
              <a:extLst>
                <a:ext uri="{FF2B5EF4-FFF2-40B4-BE49-F238E27FC236}">
                  <a16:creationId xmlns:a16="http://schemas.microsoft.com/office/drawing/2014/main" xmlns="" id="{AC778773-3A76-4528-AF97-33E0B113E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580" y="3148511"/>
              <a:ext cx="219075" cy="211138"/>
            </a:xfrm>
            <a:custGeom>
              <a:avLst/>
              <a:gdLst>
                <a:gd name="T0" fmla="*/ 128 w 427"/>
                <a:gd name="T1" fmla="*/ 20 h 410"/>
                <a:gd name="T2" fmla="*/ 78 w 427"/>
                <a:gd name="T3" fmla="*/ 0 h 410"/>
                <a:gd name="T4" fmla="*/ 28 w 427"/>
                <a:gd name="T5" fmla="*/ 20 h 410"/>
                <a:gd name="T6" fmla="*/ 28 w 427"/>
                <a:gd name="T7" fmla="*/ 118 h 410"/>
                <a:gd name="T8" fmla="*/ 299 w 427"/>
                <a:gd name="T9" fmla="*/ 383 h 410"/>
                <a:gd name="T10" fmla="*/ 399 w 427"/>
                <a:gd name="T11" fmla="*/ 383 h 410"/>
                <a:gd name="T12" fmla="*/ 399 w 427"/>
                <a:gd name="T13" fmla="*/ 285 h 410"/>
                <a:gd name="T14" fmla="*/ 128 w 427"/>
                <a:gd name="T15" fmla="*/ 2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410">
                  <a:moveTo>
                    <a:pt x="128" y="20"/>
                  </a:moveTo>
                  <a:cubicBezTo>
                    <a:pt x="114" y="7"/>
                    <a:pt x="96" y="0"/>
                    <a:pt x="78" y="0"/>
                  </a:cubicBezTo>
                  <a:cubicBezTo>
                    <a:pt x="60" y="0"/>
                    <a:pt x="42" y="7"/>
                    <a:pt x="28" y="20"/>
                  </a:cubicBezTo>
                  <a:cubicBezTo>
                    <a:pt x="0" y="47"/>
                    <a:pt x="0" y="91"/>
                    <a:pt x="28" y="118"/>
                  </a:cubicBezTo>
                  <a:lnTo>
                    <a:pt x="299" y="383"/>
                  </a:lnTo>
                  <a:cubicBezTo>
                    <a:pt x="327" y="410"/>
                    <a:pt x="372" y="410"/>
                    <a:pt x="399" y="383"/>
                  </a:cubicBezTo>
                  <a:cubicBezTo>
                    <a:pt x="427" y="356"/>
                    <a:pt x="427" y="312"/>
                    <a:pt x="399" y="285"/>
                  </a:cubicBezTo>
                  <a:lnTo>
                    <a:pt x="128" y="2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67" name="Group 108">
            <a:extLst>
              <a:ext uri="{FF2B5EF4-FFF2-40B4-BE49-F238E27FC236}">
                <a16:creationId xmlns:a16="http://schemas.microsoft.com/office/drawing/2014/main" xmlns="" id="{E57CD635-C307-4B7E-9F92-0557C8CF8E4B}"/>
              </a:ext>
            </a:extLst>
          </p:cNvPr>
          <p:cNvGrpSpPr/>
          <p:nvPr/>
        </p:nvGrpSpPr>
        <p:grpSpPr>
          <a:xfrm>
            <a:off x="9165960" y="3584148"/>
            <a:ext cx="2527149" cy="2163531"/>
            <a:chOff x="8889372" y="1355931"/>
            <a:chExt cx="2812674" cy="2884709"/>
          </a:xfrm>
        </p:grpSpPr>
        <p:sp>
          <p:nvSpPr>
            <p:cNvPr id="68" name="TextBox 109">
              <a:extLst>
                <a:ext uri="{FF2B5EF4-FFF2-40B4-BE49-F238E27FC236}">
                  <a16:creationId xmlns:a16="http://schemas.microsoft.com/office/drawing/2014/main" xmlns="" id="{CD89B168-2086-45E9-943D-2D33DF547586}"/>
                </a:ext>
              </a:extLst>
            </p:cNvPr>
            <p:cNvSpPr txBox="1"/>
            <p:nvPr/>
          </p:nvSpPr>
          <p:spPr>
            <a:xfrm>
              <a:off x="8889372" y="1355931"/>
              <a:ext cx="2812674" cy="11079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Municipios</a:t>
              </a:r>
              <a:r>
                <a:rPr lang="en-US" sz="2400" b="1" dirty="0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 y/o </a:t>
              </a:r>
              <a:r>
                <a:rPr lang="en-US" sz="2400" b="1" dirty="0" err="1">
                  <a:solidFill>
                    <a:prstClr val="black">
                      <a:lumMod val="50000"/>
                    </a:prstClr>
                  </a:solidFill>
                  <a:latin typeface="Calibri" panose="020F0502020204030204" pitchFamily="34" charset="0"/>
                  <a:cs typeface="Arial"/>
                  <a:sym typeface="Arial"/>
                </a:rPr>
                <a:t>Distritos</a:t>
              </a:r>
              <a:endParaRPr lang="en-US" sz="2400" b="1" dirty="0">
                <a:solidFill>
                  <a:prstClr val="black">
                    <a:lumMod val="50000"/>
                  </a:prstClr>
                </a:solidFill>
                <a:latin typeface="Calibri" panose="020F0502020204030204" pitchFamily="34" charset="0"/>
                <a:cs typeface="Arial"/>
                <a:sym typeface="Arial"/>
              </a:endParaRPr>
            </a:p>
          </p:txBody>
        </p:sp>
        <p:sp>
          <p:nvSpPr>
            <p:cNvPr id="69" name="Rectangle 110">
              <a:extLst>
                <a:ext uri="{FF2B5EF4-FFF2-40B4-BE49-F238E27FC236}">
                  <a16:creationId xmlns:a16="http://schemas.microsoft.com/office/drawing/2014/main" xmlns="" id="{A1544860-BADD-4E58-AFDE-47FE913B2D93}"/>
                </a:ext>
              </a:extLst>
            </p:cNvPr>
            <p:cNvSpPr/>
            <p:nvPr/>
          </p:nvSpPr>
          <p:spPr>
            <a:xfrm>
              <a:off x="8889372" y="2476054"/>
              <a:ext cx="2812674" cy="176458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Contar con un equipo de profesionales para la formulación de proyectos.</a:t>
              </a:r>
            </a:p>
            <a:p>
              <a:pPr algn="ctr">
                <a:buFont typeface="Wingdings" panose="05000000000000000000" pitchFamily="2" charset="2"/>
                <a:buChar char="ü"/>
                <a:defRPr/>
              </a:pPr>
              <a:r>
                <a:rPr lang="es-ES" sz="1600" dirty="0">
                  <a:solidFill>
                    <a:prstClr val="black"/>
                  </a:solidFill>
                  <a:latin typeface="Calibri" panose="020F0502020204030204" pitchFamily="34" charset="0"/>
                  <a:cs typeface="Arial"/>
                  <a:sym typeface="Arial"/>
                </a:rPr>
                <a:t>Formular los proyectos para la ejecución del PDEA.</a:t>
              </a:r>
            </a:p>
          </p:txBody>
        </p:sp>
      </p:grp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120F5F12-86A8-47E7-AE20-5FD71D89BD2A}"/>
              </a:ext>
            </a:extLst>
          </p:cNvPr>
          <p:cNvSpPr/>
          <p:nvPr/>
        </p:nvSpPr>
        <p:spPr>
          <a:xfrm>
            <a:off x="166829" y="5258237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</a:t>
            </a:r>
          </a:p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(MADR)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429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19" y="313848"/>
            <a:ext cx="8567804" cy="96227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Acompañamiento Técnico en </a:t>
            </a:r>
            <a:br>
              <a:rPr lang="es-CO" b="1" dirty="0"/>
            </a:br>
            <a:r>
              <a:rPr lang="es-CO" b="1" dirty="0"/>
              <a:t>la formulación de los PDEA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8CE8694-17C3-4C5A-A3D0-1A54D9C5E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6" y="2943637"/>
            <a:ext cx="4853354" cy="22882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6C56C46-726C-4E4F-84D4-BB150C98A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890" y="2863698"/>
            <a:ext cx="5426109" cy="236818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D2FE9B-095E-4A0E-943B-2E439A3CEA3C}"/>
              </a:ext>
            </a:extLst>
          </p:cNvPr>
          <p:cNvSpPr/>
          <p:nvPr/>
        </p:nvSpPr>
        <p:spPr>
          <a:xfrm>
            <a:off x="894403" y="2044520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Pasos de formulación</a:t>
            </a:r>
          </a:p>
          <a:p>
            <a:pPr algn="ctr" hangingPunct="0"/>
            <a:r>
              <a:rPr lang="es-ES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Lineamiento para la formulación</a:t>
            </a:r>
            <a:endParaRPr lang="es-CO" i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99FD5-801E-4536-81C8-03A060F6D975}"/>
              </a:ext>
            </a:extLst>
          </p:cNvPr>
          <p:cNvSpPr/>
          <p:nvPr/>
        </p:nvSpPr>
        <p:spPr>
          <a:xfrm>
            <a:off x="7749580" y="2044520"/>
            <a:ext cx="3238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Desarrollo de cada paso</a:t>
            </a:r>
          </a:p>
          <a:p>
            <a:pPr algn="ctr" hangingPunct="0"/>
            <a:r>
              <a:rPr lang="es-CO" i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Guía de acompañamiento</a:t>
            </a:r>
            <a:endParaRPr lang="es-ES" i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90B902E-AA57-479E-BC9C-0B88392F86D4}"/>
              </a:ext>
            </a:extLst>
          </p:cNvPr>
          <p:cNvSpPr/>
          <p:nvPr/>
        </p:nvSpPr>
        <p:spPr>
          <a:xfrm>
            <a:off x="1117531" y="5469572"/>
            <a:ext cx="279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</a:t>
            </a:r>
          </a:p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(MADR)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F8042549-6D29-4895-AA10-76B22A81111A}"/>
              </a:ext>
            </a:extLst>
          </p:cNvPr>
          <p:cNvSpPr/>
          <p:nvPr/>
        </p:nvSpPr>
        <p:spPr>
          <a:xfrm>
            <a:off x="5434989" y="3357978"/>
            <a:ext cx="976544" cy="962277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54F7BB8-E444-46A9-A079-FAE99F4634BA}"/>
              </a:ext>
            </a:extLst>
          </p:cNvPr>
          <p:cNvSpPr/>
          <p:nvPr/>
        </p:nvSpPr>
        <p:spPr>
          <a:xfrm>
            <a:off x="8074683" y="5564778"/>
            <a:ext cx="233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ADR - AGROSAVIA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00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01D5E10-ACA1-4319-B4B8-F5E5EDD95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09" y="5194537"/>
            <a:ext cx="3548388" cy="154185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9" y="254987"/>
            <a:ext cx="8567804" cy="912532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Clasificación de usuarios del servicio público de extensión agropecuaria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117E8E1-7B30-4737-95E0-F90EF8649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9211" y="1663463"/>
            <a:ext cx="6898362" cy="5072933"/>
          </a:xfrm>
          <a:prstGeom prst="rect">
            <a:avLst/>
          </a:prstGeom>
        </p:spPr>
      </p:pic>
      <p:pic>
        <p:nvPicPr>
          <p:cNvPr id="13" name="Picture 2" descr="Resultado de imagen para moderador">
            <a:extLst>
              <a:ext uri="{FF2B5EF4-FFF2-40B4-BE49-F238E27FC236}">
                <a16:creationId xmlns:a16="http://schemas.microsoft.com/office/drawing/2014/main" xmlns="" id="{28CBD4EC-7C3D-4BA7-883A-B062AE74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7105" y="2001766"/>
            <a:ext cx="1088182" cy="9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620CC25-C93B-4CD3-A558-F0A3C112F571}"/>
              </a:ext>
            </a:extLst>
          </p:cNvPr>
          <p:cNvSpPr txBox="1"/>
          <p:nvPr/>
        </p:nvSpPr>
        <p:spPr>
          <a:xfrm>
            <a:off x="5412756" y="1896807"/>
            <a:ext cx="50045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La ADR ha liderado </a:t>
            </a:r>
          </a:p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mesas interinstitucionales con: </a:t>
            </a:r>
          </a:p>
          <a:p>
            <a:pPr hangingPunct="0"/>
            <a:r>
              <a:rPr lang="es-CO" sz="2400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MADR, Visión Amazonía, </a:t>
            </a:r>
            <a:r>
              <a:rPr lang="es-CO" sz="2400" kern="0" dirty="0" smtClean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AUNAP</a:t>
            </a:r>
            <a:endParaRPr lang="es-CO" sz="2400" kern="0" dirty="0">
              <a:solidFill>
                <a:srgbClr val="000000"/>
              </a:solidFill>
              <a:latin typeface="Asap" panose="020F0504030102060203" pitchFamily="34" charset="0"/>
              <a:cs typeface="Arial"/>
              <a:sym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D06A948-5589-43A8-85F0-A31B1A5AF618}"/>
              </a:ext>
            </a:extLst>
          </p:cNvPr>
          <p:cNvSpPr txBox="1"/>
          <p:nvPr/>
        </p:nvSpPr>
        <p:spPr>
          <a:xfrm>
            <a:off x="9178710" y="5221731"/>
            <a:ext cx="266355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Manual Operativo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EB437C9-FE72-4426-9C38-84C9D4E1D74C}"/>
              </a:ext>
            </a:extLst>
          </p:cNvPr>
          <p:cNvSpPr txBox="1"/>
          <p:nvPr/>
        </p:nvSpPr>
        <p:spPr>
          <a:xfrm>
            <a:off x="7313109" y="3586534"/>
            <a:ext cx="33880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400" b="1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Definición</a:t>
            </a:r>
          </a:p>
          <a:p>
            <a:pPr hangingPunct="0"/>
            <a:r>
              <a:rPr lang="es-CO" sz="2400" kern="0" dirty="0">
                <a:solidFill>
                  <a:srgbClr val="000000"/>
                </a:solidFill>
                <a:latin typeface="Asap" panose="020F0504030102060203" pitchFamily="34" charset="0"/>
                <a:cs typeface="Arial"/>
                <a:sym typeface="Arial"/>
              </a:rPr>
              <a:t>Método de clasificación</a:t>
            </a:r>
          </a:p>
        </p:txBody>
      </p:sp>
      <p:sp>
        <p:nvSpPr>
          <p:cNvPr id="14" name="Flecha: doblada 13">
            <a:extLst>
              <a:ext uri="{FF2B5EF4-FFF2-40B4-BE49-F238E27FC236}">
                <a16:creationId xmlns:a16="http://schemas.microsoft.com/office/drawing/2014/main" xmlns="" id="{02CD803D-6B26-4D6D-B135-5B924067EED4}"/>
              </a:ext>
            </a:extLst>
          </p:cNvPr>
          <p:cNvSpPr/>
          <p:nvPr/>
        </p:nvSpPr>
        <p:spPr>
          <a:xfrm rot="10800000" flipH="1">
            <a:off x="6095999" y="3251286"/>
            <a:ext cx="1112568" cy="970984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Flecha: doblada 19">
            <a:extLst>
              <a:ext uri="{FF2B5EF4-FFF2-40B4-BE49-F238E27FC236}">
                <a16:creationId xmlns:a16="http://schemas.microsoft.com/office/drawing/2014/main" xmlns="" id="{3E6EE89D-1A87-43AF-ADD1-346C4F27821C}"/>
              </a:ext>
            </a:extLst>
          </p:cNvPr>
          <p:cNvSpPr/>
          <p:nvPr/>
        </p:nvSpPr>
        <p:spPr>
          <a:xfrm rot="10800000" flipH="1">
            <a:off x="7956397" y="4712409"/>
            <a:ext cx="1112568" cy="970984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CF10F437-0CC6-4F07-A2C2-DB96A3F79E7B}"/>
              </a:ext>
            </a:extLst>
          </p:cNvPr>
          <p:cNvSpPr/>
          <p:nvPr/>
        </p:nvSpPr>
        <p:spPr>
          <a:xfrm>
            <a:off x="66463" y="1678600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30</a:t>
            </a:r>
            <a:endParaRPr lang="es-CO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0BA0AAD6-3CEB-4EB6-B516-3C9300483368}"/>
              </a:ext>
            </a:extLst>
          </p:cNvPr>
          <p:cNvSpPr/>
          <p:nvPr/>
        </p:nvSpPr>
        <p:spPr>
          <a:xfrm>
            <a:off x="6920994" y="6108964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 (MADR) 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5.4.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296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36909"/>
            <a:ext cx="6303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Indice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xmlns="" id="{A32A6BCB-6986-3449-A6FA-D1069CB5C000}"/>
              </a:ext>
            </a:extLst>
          </p:cNvPr>
          <p:cNvSpPr txBox="1"/>
          <p:nvPr/>
        </p:nvSpPr>
        <p:spPr>
          <a:xfrm>
            <a:off x="2392631" y="1148870"/>
            <a:ext cx="19094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01.</a:t>
            </a:r>
            <a:endParaRPr lang="es-CO" sz="10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600" y="2906258"/>
            <a:ext cx="270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Conformación </a:t>
            </a:r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Comité </a:t>
            </a:r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Técnicos </a:t>
            </a:r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Subsistema </a:t>
            </a:r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Extensión Agropecuaria </a:t>
            </a:r>
            <a:endParaRPr lang="es-ES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xmlns="" id="{A32A6BCB-6986-3449-A6FA-D1069CB5C000}"/>
              </a:ext>
            </a:extLst>
          </p:cNvPr>
          <p:cNvSpPr txBox="1"/>
          <p:nvPr/>
        </p:nvSpPr>
        <p:spPr>
          <a:xfrm>
            <a:off x="5100205" y="1148870"/>
            <a:ext cx="19094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02.</a:t>
            </a:r>
            <a:endParaRPr lang="es-CO" sz="10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7915" y="2906258"/>
            <a:ext cx="279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es-CO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Avances</a:t>
            </a:r>
            <a:endParaRPr lang="es-CO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7">
            <a:extLst>
              <a:ext uri="{FF2B5EF4-FFF2-40B4-BE49-F238E27FC236}">
                <a16:creationId xmlns:a16="http://schemas.microsoft.com/office/drawing/2014/main" xmlns="" id="{A32A6BCB-6986-3449-A6FA-D1069CB5C000}"/>
              </a:ext>
            </a:extLst>
          </p:cNvPr>
          <p:cNvSpPr txBox="1"/>
          <p:nvPr/>
        </p:nvSpPr>
        <p:spPr>
          <a:xfrm>
            <a:off x="8175914" y="1148870"/>
            <a:ext cx="19094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03.</a:t>
            </a:r>
            <a:endParaRPr lang="es-CO" sz="10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6634" y="2890987"/>
            <a:ext cx="2490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Plan de Acción 2019</a:t>
            </a:r>
            <a:endParaRPr lang="es-ES" sz="1600" b="1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650771" y="1291374"/>
            <a:ext cx="0" cy="18920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4100" y="1291374"/>
            <a:ext cx="0" cy="18920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ministerio\FOTOS RURALES\IMG_5597 copi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37711"/>
            <a:ext cx="12192000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xmlns="" id="{BC6F3EA5-8DFF-41D9-89AF-45BE1454084C}"/>
              </a:ext>
            </a:extLst>
          </p:cNvPr>
          <p:cNvSpPr txBox="1">
            <a:spLocks/>
          </p:cNvSpPr>
          <p:nvPr/>
        </p:nvSpPr>
        <p:spPr>
          <a:xfrm>
            <a:off x="222528" y="122032"/>
            <a:ext cx="9436377" cy="115656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Regular"/>
                <a:ea typeface="Asap Regular"/>
                <a:cs typeface="Asap Regular"/>
                <a:sym typeface="Asap Regular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5pPr>
            <a:lvl6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6pPr>
            <a:lvl7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7pPr>
            <a:lvl8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8pPr>
            <a:lvl9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sap Bold"/>
                <a:ea typeface="Asap Bold"/>
                <a:cs typeface="Asap Bold"/>
                <a:sym typeface="Asap Bold"/>
              </a:defRPr>
            </a:lvl9pPr>
          </a:lstStyle>
          <a:p>
            <a:r>
              <a:rPr lang="es-CO" b="1" kern="0" dirty="0"/>
              <a:t>Registro de usuarios del servicio </a:t>
            </a:r>
          </a:p>
          <a:p>
            <a:r>
              <a:rPr lang="es-CO" b="1" kern="0" dirty="0"/>
              <a:t>público de extensión agropecuaria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6F3F252-9DA0-4357-9A30-90424A51D422}"/>
              </a:ext>
            </a:extLst>
          </p:cNvPr>
          <p:cNvSpPr/>
          <p:nvPr/>
        </p:nvSpPr>
        <p:spPr>
          <a:xfrm>
            <a:off x="874331" y="2483142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31</a:t>
            </a:r>
            <a:endParaRPr lang="es-CO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93F9A3E-122C-416F-B18B-79C9D90556D9}"/>
              </a:ext>
            </a:extLst>
          </p:cNvPr>
          <p:cNvSpPr/>
          <p:nvPr/>
        </p:nvSpPr>
        <p:spPr>
          <a:xfrm>
            <a:off x="8074683" y="6117278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Resolución 407 de 2018 (MADR) 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5.2.</a:t>
            </a:r>
            <a:endParaRPr lang="es-CO" b="1" kern="0" dirty="0">
              <a:solidFill>
                <a:srgbClr val="00B05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8" name="Flecha: doblada 17">
            <a:extLst>
              <a:ext uri="{FF2B5EF4-FFF2-40B4-BE49-F238E27FC236}">
                <a16:creationId xmlns:a16="http://schemas.microsoft.com/office/drawing/2014/main" xmlns="" id="{5B9A03F5-F280-4C7B-9F22-0E0B31D3CD2C}"/>
              </a:ext>
            </a:extLst>
          </p:cNvPr>
          <p:cNvSpPr/>
          <p:nvPr/>
        </p:nvSpPr>
        <p:spPr>
          <a:xfrm rot="5400000">
            <a:off x="9169923" y="5051145"/>
            <a:ext cx="1112568" cy="970984"/>
          </a:xfrm>
          <a:prstGeom prst="bentArrow">
            <a:avLst>
              <a:gd name="adj1" fmla="val 21270"/>
              <a:gd name="adj2" fmla="val 25000"/>
              <a:gd name="adj3" fmla="val 25000"/>
              <a:gd name="adj4" fmla="val 85635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CO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66E20FF-45D8-4818-9DFE-8C9637ED66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96" r="21185"/>
          <a:stretch/>
        </p:blipFill>
        <p:spPr>
          <a:xfrm>
            <a:off x="1317016" y="1399565"/>
            <a:ext cx="8110753" cy="47844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20C8BB0-D3A7-4E56-9E17-C0B6506163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795" y="1931874"/>
            <a:ext cx="1467874" cy="11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1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1882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</a:rPr>
              <a:t>Ministerio de Agricultura y Desarrollo Rural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693875" y="1914966"/>
            <a:ext cx="7056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ADR</a:t>
            </a:r>
            <a:r>
              <a:rPr lang="es-CO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CO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Habilitación de EPSEA</a:t>
            </a:r>
          </a:p>
          <a:p>
            <a:pPr algn="just"/>
            <a:endParaRPr lang="es-CO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MADR</a:t>
            </a:r>
            <a:r>
              <a:rPr lang="es-CO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Lineamientos para la definición de tasas, tarifa y subsidio a la prestación del servicio de extensión </a:t>
            </a:r>
            <a:r>
              <a:rPr lang="es-ES" sz="16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agropecuaria</a:t>
            </a:r>
          </a:p>
          <a:p>
            <a:pPr algn="just"/>
            <a:endParaRPr lang="es-ES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3. MADR</a:t>
            </a:r>
            <a:r>
              <a:rPr lang="es-ES" sz="16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Manual operativo para el Registro y Clasificación de Usuarios de Extensión Agropecuaria</a:t>
            </a:r>
            <a:endParaRPr lang="es-CO" sz="1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18596" y="823240"/>
            <a:ext cx="8743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Expedición de marco regulatorio pendiente:</a:t>
            </a:r>
          </a:p>
          <a:p>
            <a:endParaRPr lang="es-CO" sz="3200" dirty="0"/>
          </a:p>
        </p:txBody>
      </p:sp>
      <p:pic>
        <p:nvPicPr>
          <p:cNvPr id="2050" name="Picture 2" descr="C:\Users\usuario\Desktop\Logo-Minagricul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77" y="2946017"/>
            <a:ext cx="340200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esktop\04AD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091" y="1808116"/>
            <a:ext cx="2296017" cy="9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ministerio\FOTOS RURALES\IMG_9274 copi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13516"/>
            <a:ext cx="12192000" cy="24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281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2. Reglamentación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1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41213" y="6028054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002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01" y="458305"/>
            <a:ext cx="9990330" cy="561319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Entidades Prestadoras del Servicio público de Extensión Agropecuaria (EPSEA)</a:t>
            </a:r>
          </a:p>
        </p:txBody>
      </p:sp>
      <p:pic>
        <p:nvPicPr>
          <p:cNvPr id="22" name="Imagen 21" descr="COL.png">
            <a:extLst>
              <a:ext uri="{FF2B5EF4-FFF2-40B4-BE49-F238E27FC236}">
                <a16:creationId xmlns:a16="http://schemas.microsoft.com/office/drawing/2014/main" xmlns="" id="{426B387D-5FB3-4235-BFEA-AAAA9B8B3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70" y="1976636"/>
            <a:ext cx="3051230" cy="398006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DB9CEA2-23DF-4A4A-8031-5873B0EA4113}"/>
              </a:ext>
            </a:extLst>
          </p:cNvPr>
          <p:cNvGraphicFramePr/>
          <p:nvPr>
            <p:extLst/>
          </p:nvPr>
        </p:nvGraphicFramePr>
        <p:xfrm>
          <a:off x="418801" y="1170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49A99CF-D018-4554-AD21-44723E5752E1}"/>
              </a:ext>
            </a:extLst>
          </p:cNvPr>
          <p:cNvSpPr/>
          <p:nvPr/>
        </p:nvSpPr>
        <p:spPr>
          <a:xfrm>
            <a:off x="472046" y="5587123"/>
            <a:ext cx="2098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Ley 1876 de 2017</a:t>
            </a:r>
          </a:p>
          <a:p>
            <a:pPr hangingPunct="0"/>
            <a:r>
              <a:rPr lang="es-ES" b="1" kern="0" dirty="0">
                <a:solidFill>
                  <a:srgbClr val="00B050"/>
                </a:solidFill>
                <a:latin typeface="Century Gothic" panose="020B0502020202020204" pitchFamily="34" charset="0"/>
                <a:cs typeface="Arial"/>
                <a:sym typeface="Arial"/>
              </a:rPr>
              <a:t>Artículo 33</a:t>
            </a:r>
            <a:endParaRPr lang="es-CO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481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74683" y="6137311"/>
            <a:ext cx="3887096" cy="711465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s-ES_tradnl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31" y="254987"/>
            <a:ext cx="1516750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110"/>
            <a:ext cx="1923657" cy="92388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F61E7B1D-2985-D04D-AAD3-AFFC37C6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9" y="454541"/>
            <a:ext cx="8567804" cy="561319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b="1" dirty="0"/>
              <a:t>Condiciones para la habilitación de las EPSEA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8191699-E03A-4968-B228-3DE83D66C73A}"/>
              </a:ext>
            </a:extLst>
          </p:cNvPr>
          <p:cNvGraphicFramePr/>
          <p:nvPr>
            <p:extLst/>
          </p:nvPr>
        </p:nvGraphicFramePr>
        <p:xfrm>
          <a:off x="264844" y="1564084"/>
          <a:ext cx="6042683" cy="465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xmlns="" id="{7E830615-2B1E-4C4C-841E-A7CE46BD685E}"/>
              </a:ext>
            </a:extLst>
          </p:cNvPr>
          <p:cNvGraphicFramePr/>
          <p:nvPr>
            <p:extLst/>
          </p:nvPr>
        </p:nvGraphicFramePr>
        <p:xfrm>
          <a:off x="5768991" y="1205567"/>
          <a:ext cx="6042683" cy="465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420A590-75BA-47A2-94EF-43C89E14E18E}"/>
              </a:ext>
            </a:extLst>
          </p:cNvPr>
          <p:cNvSpPr txBox="1"/>
          <p:nvPr/>
        </p:nvSpPr>
        <p:spPr>
          <a:xfrm>
            <a:off x="222529" y="1684551"/>
            <a:ext cx="29520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b="1" kern="0" dirty="0">
                <a:solidFill>
                  <a:srgbClr val="5353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CONDICIONES TÉCNICAS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60B06F69-FDD7-4144-AF24-8E2B4DB9CF05}"/>
              </a:ext>
            </a:extLst>
          </p:cNvPr>
          <p:cNvSpPr txBox="1"/>
          <p:nvPr/>
        </p:nvSpPr>
        <p:spPr>
          <a:xfrm>
            <a:off x="8988861" y="1730717"/>
            <a:ext cx="309315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b="1" kern="0" dirty="0">
                <a:solidFill>
                  <a:srgbClr val="5353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CONDICIONES JURÍDICAS </a:t>
            </a:r>
          </a:p>
          <a:p>
            <a:pPr algn="ctr" hangingPunct="0"/>
            <a:r>
              <a:rPr lang="es-CO" b="1" kern="0" dirty="0">
                <a:solidFill>
                  <a:srgbClr val="53535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Y FINANCIERAS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8F663A-A1F7-430D-9B6C-0B1AC3BDC135}"/>
              </a:ext>
            </a:extLst>
          </p:cNvPr>
          <p:cNvSpPr txBox="1"/>
          <p:nvPr/>
        </p:nvSpPr>
        <p:spPr>
          <a:xfrm>
            <a:off x="3743717" y="6029832"/>
            <a:ext cx="80076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CO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 de Resolución </a:t>
            </a:r>
            <a:r>
              <a:rPr lang="es-CO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estuvo publicado en el portal web de la Agencia desde el jueves 28 de marzo al viernes 05 de abril para recibir observaciones.</a:t>
            </a:r>
          </a:p>
        </p:txBody>
      </p:sp>
    </p:spTree>
    <p:extLst>
      <p:ext uri="{BB962C8B-B14F-4D97-AF65-F5344CB8AC3E}">
        <p14:creationId xmlns:p14="http://schemas.microsoft.com/office/powerpoint/2010/main" val="1717068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35" y="882015"/>
            <a:ext cx="8820150" cy="58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234690" y="4606290"/>
            <a:ext cx="2023110" cy="297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5257800" y="6153149"/>
            <a:ext cx="2023110" cy="577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 CuadroTexto"/>
          <p:cNvSpPr txBox="1"/>
          <p:nvPr/>
        </p:nvSpPr>
        <p:spPr>
          <a:xfrm>
            <a:off x="330034" y="3559968"/>
            <a:ext cx="19102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2600" b="1" dirty="0" err="1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Micrositio</a:t>
            </a:r>
            <a:endParaRPr lang="es-CO" sz="2600" b="1" dirty="0" smtClean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CO" sz="2600" b="1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Web</a:t>
            </a:r>
            <a:endParaRPr lang="es-CO" sz="2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21788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Consejo Superior del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330034" y="3559968"/>
            <a:ext cx="191024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CO" sz="2600" b="1" dirty="0" err="1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Micrositio</a:t>
            </a:r>
            <a:endParaRPr lang="es-CO" sz="2600" b="1" dirty="0" smtClean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CO" sz="2600" b="1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Web</a:t>
            </a:r>
            <a:endParaRPr lang="es-CO" sz="26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18" y="897730"/>
            <a:ext cx="7744341" cy="566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1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AC0B03-4713-9541-9E4B-35DAFADE4736}"/>
              </a:ext>
            </a:extLst>
          </p:cNvPr>
          <p:cNvSpPr txBox="1"/>
          <p:nvPr/>
        </p:nvSpPr>
        <p:spPr>
          <a:xfrm>
            <a:off x="450297" y="5349002"/>
            <a:ext cx="3007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 smtClean="0">
                <a:solidFill>
                  <a:prstClr val="white"/>
                </a:solidFill>
                <a:latin typeface="Arial" pitchFamily="34" charset="0"/>
                <a:ea typeface="Calibri" charset="0"/>
                <a:cs typeface="Arial" pitchFamily="34" charset="0"/>
              </a:rPr>
              <a:t>Gracias</a:t>
            </a:r>
            <a:endParaRPr lang="es-CO" sz="4000" dirty="0">
              <a:solidFill>
                <a:schemeClr val="bg1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04123" y="343778"/>
            <a:ext cx="4970556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67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ES" sz="3467" dirty="0">
              <a:solidFill>
                <a:srgbClr val="2056B7"/>
              </a:solidFill>
              <a:latin typeface="Helvetica Light"/>
              <a:cs typeface="Helvetica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9927" y="1674673"/>
            <a:ext cx="9967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Verificación de Quorum.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Revisión de avances.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Objetivos para 2019.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Compromisos.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Cronograma de próximas reuniones.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rgbClr val="205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Proposiciones y varios.</a:t>
            </a:r>
          </a:p>
          <a:p>
            <a:endParaRPr lang="es-ES" sz="2000" dirty="0">
              <a:solidFill>
                <a:srgbClr val="205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677366" y="236909"/>
            <a:ext cx="29241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3. Conformación de comités técnicos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xmlns="" id="{A32A6BCB-6986-3449-A6FA-D1069CB5C000}"/>
              </a:ext>
            </a:extLst>
          </p:cNvPr>
          <p:cNvSpPr txBox="1"/>
          <p:nvPr/>
        </p:nvSpPr>
        <p:spPr>
          <a:xfrm>
            <a:off x="941282" y="821884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01.</a:t>
            </a:r>
            <a:endParaRPr lang="es-CO" sz="6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2137443" y="1037327"/>
            <a:ext cx="9420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Conformación de Comités Técnicos por Subsistemas del SNIA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30301"/>
              </p:ext>
            </p:extLst>
          </p:nvPr>
        </p:nvGraphicFramePr>
        <p:xfrm>
          <a:off x="388883" y="2492427"/>
          <a:ext cx="11168881" cy="391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0411"/>
                <a:gridCol w="2274570"/>
                <a:gridCol w="2926080"/>
                <a:gridCol w="2468880"/>
                <a:gridCol w="2948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Subsistema de Formación y Capacitación para la Innovación Agropecuaria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Subsistema de Investigación y Desarrollo Tecnológico Agropecuario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Subsistema de Extensión Agropecuaria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5A6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Secretario Técnico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Agrosavia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s-CO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Colciencias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MADR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Agrosavia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de Universidades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Asociaciones de Profesionales ASIATOL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Mujer Rural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de Universidades UTP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CMDR Santa Marta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Comunidades Indígenas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CMDR Tenerife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 NARP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93223" y="2368778"/>
            <a:ext cx="2423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s-ES" altLang="es-CO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70743" y="1880662"/>
          <a:ext cx="10948541" cy="47508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95117"/>
                <a:gridCol w="5309165"/>
                <a:gridCol w="2822685"/>
                <a:gridCol w="2221574"/>
              </a:tblGrid>
              <a:tr h="173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 / ENTIDAD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1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Universidades del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Pereira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Fernando Gaviria Trujillo - Rector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5661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y 3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(2) Representante de los Consejos Municipales de Desarrollo Rural (CMDR)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CODERPA Santa Marta - Magdalena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Rafael Enrique De Lavalle Cera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39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Tenerife - Magdalena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Guido José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Buelvas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Presidente de la Sociedad de Agricultores de Colombia (SAC)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 de las Comunidades Indígenas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Resguardo de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Paravare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Orocué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Casanare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Victoriano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Joropa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Catimay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62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Productoras agropecuarias - mujer rural 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Fundación de la Mano Contigo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Piedad Guzmán Lamprea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9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Comunidades Negras, Afrodescendientes, Raizales y Palenqueras (NARP)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Comunitario de Fraguas Machuca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Jairo Robledo Palacio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Organizaciones Comunitarias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Productores de Cítricos de la Costa Caribe - ASOCITRICOS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Víctor Isaac Navarro Quiroz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r>
                        <a:rPr lang="es-CO" b="1" dirty="0" smtClean="0"/>
                        <a:t>9</a:t>
                      </a:r>
                      <a:endParaRPr lang="es-CO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Asociaciones de profesionales vinculados al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Ingenieros Agrónomos del Tolima - ASIATOL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Armando Castilla Lozano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609224" y="1022177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Representantes: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xmlns="" id="{A32A6BCB-6986-3449-A6FA-D1069CB5C000}"/>
              </a:ext>
            </a:extLst>
          </p:cNvPr>
          <p:cNvSpPr txBox="1"/>
          <p:nvPr/>
        </p:nvSpPr>
        <p:spPr>
          <a:xfrm>
            <a:off x="941282" y="821884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spc="-150" dirty="0" smtClean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01.</a:t>
            </a:r>
            <a:endParaRPr lang="es-CO" sz="6000" b="1" spc="-150" dirty="0">
              <a:solidFill>
                <a:srgbClr val="2C6F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2137443" y="1037327"/>
            <a:ext cx="992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Sesión del Consejo Superior </a:t>
            </a:r>
            <a:r>
              <a:rPr lang="es-ES" sz="32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9 de Abril de 2019</a:t>
            </a:r>
            <a:endParaRPr lang="es-CO" sz="32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ángulo 11"/>
          <p:cNvSpPr/>
          <p:nvPr/>
        </p:nvSpPr>
        <p:spPr>
          <a:xfrm>
            <a:off x="712682" y="2468441"/>
            <a:ext cx="515471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2C6F5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Vértice de Gobierno</a:t>
            </a:r>
            <a:endParaRPr lang="es-CO" sz="2000" b="1" dirty="0">
              <a:solidFill>
                <a:srgbClr val="2C6F5A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052666" y="5868592"/>
            <a:ext cx="1065358" cy="5325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 Flecha abajo"/>
          <p:cNvSpPr/>
          <p:nvPr/>
        </p:nvSpPr>
        <p:spPr>
          <a:xfrm rot="16200000">
            <a:off x="5913986" y="2214707"/>
            <a:ext cx="414596" cy="1048558"/>
          </a:xfrm>
          <a:prstGeom prst="downArrow">
            <a:avLst/>
          </a:prstGeom>
          <a:solidFill>
            <a:srgbClr val="2C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7243329" y="2457568"/>
            <a:ext cx="3005234" cy="532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u="none" kern="12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10 Entidades</a:t>
            </a:r>
            <a:endParaRPr lang="es-CO" sz="2400" b="1" kern="12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ángulo 11"/>
          <p:cNvSpPr/>
          <p:nvPr/>
        </p:nvSpPr>
        <p:spPr>
          <a:xfrm>
            <a:off x="1185076" y="3630836"/>
            <a:ext cx="420993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2C6F5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Representantes del sector agropecuario</a:t>
            </a:r>
            <a:endParaRPr lang="es-CO" sz="2000" b="1" dirty="0">
              <a:solidFill>
                <a:srgbClr val="2C6F5A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2 Flecha abajo"/>
          <p:cNvSpPr/>
          <p:nvPr/>
        </p:nvSpPr>
        <p:spPr>
          <a:xfrm rot="16200000">
            <a:off x="5913986" y="3343233"/>
            <a:ext cx="414596" cy="1048558"/>
          </a:xfrm>
          <a:prstGeom prst="downArrow">
            <a:avLst/>
          </a:prstGeom>
          <a:solidFill>
            <a:srgbClr val="2C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4 Rectángulo"/>
          <p:cNvSpPr/>
          <p:nvPr/>
        </p:nvSpPr>
        <p:spPr>
          <a:xfrm>
            <a:off x="7243329" y="3586094"/>
            <a:ext cx="3005234" cy="532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9</a:t>
            </a:r>
            <a:r>
              <a:rPr lang="es-CO" sz="2400" b="1" u="none" kern="12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Representantes</a:t>
            </a:r>
            <a:endParaRPr lang="es-CO" sz="2400" b="1" kern="12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ángulo 11"/>
          <p:cNvSpPr/>
          <p:nvPr/>
        </p:nvSpPr>
        <p:spPr>
          <a:xfrm>
            <a:off x="1249915" y="4891223"/>
            <a:ext cx="42099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 smtClean="0">
                <a:solidFill>
                  <a:srgbClr val="2C6F5A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Invitados permanentes</a:t>
            </a:r>
            <a:endParaRPr lang="es-CO" sz="2000" b="1" dirty="0">
              <a:solidFill>
                <a:srgbClr val="2C6F5A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" name="2 Flecha abajo"/>
          <p:cNvSpPr/>
          <p:nvPr/>
        </p:nvSpPr>
        <p:spPr>
          <a:xfrm rot="16200000">
            <a:off x="5978825" y="4752210"/>
            <a:ext cx="414596" cy="1048558"/>
          </a:xfrm>
          <a:prstGeom prst="downArrow">
            <a:avLst/>
          </a:prstGeom>
          <a:solidFill>
            <a:srgbClr val="2C6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24 Rectángulo"/>
          <p:cNvSpPr/>
          <p:nvPr/>
        </p:nvSpPr>
        <p:spPr>
          <a:xfrm>
            <a:off x="7243329" y="4995071"/>
            <a:ext cx="3005234" cy="532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3 Entidades</a:t>
            </a:r>
            <a:endParaRPr lang="es-CO" sz="2400" b="1" kern="12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86001"/>
              </p:ext>
            </p:extLst>
          </p:nvPr>
        </p:nvGraphicFramePr>
        <p:xfrm>
          <a:off x="404308" y="2108585"/>
          <a:ext cx="11281410" cy="36576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40080"/>
                <a:gridCol w="10641330"/>
              </a:tblGrid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de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Agricultura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y Desarrollo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Rural o su Viceministro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Director del Departamento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Administrativo de Ciencia, Tecnología e Innovación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Colciencias,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su Subdirector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Director Departamento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Nacional de Planeación –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DNP,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un Subdirector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Educación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Nacional,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su Viceministro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de Comercio,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Industria y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Turismo,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o su Viceministro delegado 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Ministro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Ambiente y Desarrollo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Sostenible, 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o su Viceministro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Director Ejecutivo de la Corporación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Colombiana de Investigación Agropecuaria – </a:t>
                      </a:r>
                      <a:r>
                        <a:rPr lang="es-ES" sz="2000" b="0" dirty="0" err="1" smtClean="0">
                          <a:effectLst/>
                          <a:latin typeface="+mn-lt"/>
                        </a:rPr>
                        <a:t>Agrosavia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, o un Director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Nacional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Gerente General del Instituto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Colombiano Agropecuario –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ICA, o un subgerente Nacional</a:t>
                      </a:r>
                      <a:r>
                        <a:rPr lang="es-ES" sz="2000" b="0" baseline="0" dirty="0" smtClean="0">
                          <a:effectLst/>
                          <a:latin typeface="+mn-lt"/>
                        </a:rPr>
                        <a:t>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Presidente de la Agencia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Desarrollo Rural </a:t>
                      </a:r>
                      <a:r>
                        <a:rPr lang="es-ES" sz="2000" b="0" dirty="0" smtClean="0">
                          <a:effectLst/>
                          <a:latin typeface="+mn-lt"/>
                        </a:rPr>
                        <a:t>– ADR, o un Vicepresidente delegado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2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effectLst/>
                          <a:latin typeface="+mn-lt"/>
                        </a:rPr>
                        <a:t>El Presidente del Consejo </a:t>
                      </a:r>
                      <a:r>
                        <a:rPr lang="es-ES" sz="2000" b="0" dirty="0">
                          <a:effectLst/>
                          <a:latin typeface="+mn-lt"/>
                        </a:rPr>
                        <a:t>Nacional de Secretarios de Agricultura – CONSA</a:t>
                      </a:r>
                      <a:endParaRPr lang="es-CO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532263" y="1304671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Vértice de Gobierno: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3">
            <a:extLst>
              <a:ext uri="{FF2B5EF4-FFF2-40B4-BE49-F238E27FC236}">
                <a16:creationId xmlns="" xmlns:a16="http://schemas.microsoft.com/office/drawing/2014/main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276475" y="1972191"/>
            <a:ext cx="2570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s-ES" sz="1600" b="1" dirty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Representante de las Universidades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cuyas acciones de formación, extensión y/o investigación tengan vínculo con el sector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agropecuario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59078" y="2554298"/>
            <a:ext cx="205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Productores Agropecuarios 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99831" y="1650830"/>
            <a:ext cx="3270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Mujer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Rural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Organizaciones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Comunitarias</a:t>
            </a:r>
          </a:p>
          <a:p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Comunidades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Indígenas</a:t>
            </a:r>
          </a:p>
          <a:p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Comunidades 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Negras,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Afrodescendientes, Raizales y Palenqueras (NARP</a:t>
            </a:r>
            <a:r>
              <a:rPr lang="es-CO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444956" y="5664694"/>
            <a:ext cx="296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Representantes de los Consejos Municipales de Desarrollo Rural (CMDR)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957113" y="5694597"/>
            <a:ext cx="3461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Representantes de las Asociaciones de Profesionales Vinculados al Sector </a:t>
            </a:r>
            <a:r>
              <a:rPr lang="es-CO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Agropecuario</a:t>
            </a:r>
            <a:endParaRPr lang="es-CO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rir corchete 6"/>
          <p:cNvSpPr/>
          <p:nvPr/>
        </p:nvSpPr>
        <p:spPr>
          <a:xfrm>
            <a:off x="8719968" y="1342646"/>
            <a:ext cx="217022" cy="2771135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brir corchete 24"/>
          <p:cNvSpPr/>
          <p:nvPr/>
        </p:nvSpPr>
        <p:spPr>
          <a:xfrm>
            <a:off x="2291292" y="1010669"/>
            <a:ext cx="153663" cy="5640696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3738" y="2280937"/>
            <a:ext cx="21775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Consejo Superior del SNIA</a:t>
            </a:r>
          </a:p>
          <a:p>
            <a:pPr algn="ctr"/>
            <a:endParaRPr lang="es-CO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2000" b="1" dirty="0">
                <a:solidFill>
                  <a:srgbClr val="2C6F5A"/>
                </a:solidFill>
                <a:latin typeface="Arial" pitchFamily="34" charset="0"/>
                <a:cs typeface="Arial" pitchFamily="34" charset="0"/>
              </a:rPr>
              <a:t>8 Representantes electos</a:t>
            </a:r>
          </a:p>
          <a:p>
            <a:pPr algn="ctr"/>
            <a:endParaRPr lang="es-CO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ministerio\2019\Enero\iconos\iconos agricultura por contrato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702" y="1655068"/>
            <a:ext cx="2100569" cy="21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iconos_est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641" y="675235"/>
            <a:ext cx="1320319" cy="13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5747-[Converted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162" y="4009840"/>
            <a:ext cx="1718677" cy="17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usuario\Desktop\5747-[Converted]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7420" y="4022960"/>
            <a:ext cx="1683067" cy="16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B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99C889B-3ED3-B940-BBCA-89F290794C78}"/>
              </a:ext>
            </a:extLst>
          </p:cNvPr>
          <p:cNvSpPr txBox="1"/>
          <p:nvPr/>
        </p:nvSpPr>
        <p:spPr>
          <a:xfrm>
            <a:off x="4501878" y="244226"/>
            <a:ext cx="36329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b="1" dirty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Ministerio de Agricultura y Desarrollo Rural</a:t>
            </a:r>
          </a:p>
        </p:txBody>
      </p:sp>
      <p:cxnSp>
        <p:nvCxnSpPr>
          <p:cNvPr id="23" name="Straight Connector 19"/>
          <p:cNvCxnSpPr/>
          <p:nvPr/>
        </p:nvCxnSpPr>
        <p:spPr>
          <a:xfrm>
            <a:off x="532263" y="659444"/>
            <a:ext cx="1102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841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93223" y="2368778"/>
            <a:ext cx="2423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s-ES" altLang="es-CO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0059"/>
              </p:ext>
            </p:extLst>
          </p:nvPr>
        </p:nvGraphicFramePr>
        <p:xfrm>
          <a:off x="570743" y="1880662"/>
          <a:ext cx="10948541" cy="475089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95117"/>
                <a:gridCol w="5309165"/>
                <a:gridCol w="2822685"/>
                <a:gridCol w="2221574"/>
              </a:tblGrid>
              <a:tr h="173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 / ENTIDAD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13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Universidades del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Pereira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Fernando Gaviria Trujillo - Rector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5661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y 3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(2) Representante de los Consejos Municipales de Desarrollo Rural (CMDR)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CODERPA Santa Marta - Magdalena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Rafael Enrique De Lavalle Cera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739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CMDR Tenerife - Magdalena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Guido José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Buelvas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Presidente de la Sociedad de Agricultores de Colombia (SAC)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 de las Comunidades Indígenas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Resguardo de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Paravare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Orocué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Casanare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Victoriano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Joropa</a:t>
                      </a: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Catimay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62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Productoras agropecuarias - mujer rural 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Fundación de la Mano Contigo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Piedad Guzmán Lamprea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91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Comunidades Negras, Afrodescendientes, Raizales y Palenqueras (NARP)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Consejo Comunitario de Fraguas Machuca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Jairo Robledo Palacio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los Productores agropecuarios de las Organizaciones Comunitarias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Productores de Cítricos de la Costa Caribe - ASOCITRICOS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Víctor Isaac Navarro Quiroz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68">
                <a:tc>
                  <a:txBody>
                    <a:bodyPr/>
                    <a:lstStyle/>
                    <a:p>
                      <a:r>
                        <a:rPr lang="es-CO" b="1" dirty="0" smtClean="0"/>
                        <a:t>9</a:t>
                      </a:r>
                      <a:endParaRPr lang="es-CO" b="1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(1) Representante de las Asociaciones de profesionales vinculados al Sector Agropecuario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Ingenieros Agrónomos del Tolima - ASIATOL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 Armando Castilla Lozano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CuadroTexto 8">
            <a:extLst>
              <a:ext uri="{FF2B5EF4-FFF2-40B4-BE49-F238E27FC236}">
                <a16:creationId xmlns:a16="http://schemas.microsoft.com/office/drawing/2014/main" xmlns="" id="{8C61EC61-D808-154F-915A-69A06BC543A0}"/>
              </a:ext>
            </a:extLst>
          </p:cNvPr>
          <p:cNvSpPr txBox="1"/>
          <p:nvPr/>
        </p:nvSpPr>
        <p:spPr>
          <a:xfrm>
            <a:off x="609224" y="1022177"/>
            <a:ext cx="992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Representantes:</a:t>
            </a:r>
            <a:endParaRPr lang="es-CO" sz="2400" b="1" dirty="0" smtClean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406D95E-7073-B441-9E8E-F2704720912F}"/>
              </a:ext>
            </a:extLst>
          </p:cNvPr>
          <p:cNvSpPr txBox="1"/>
          <p:nvPr/>
        </p:nvSpPr>
        <p:spPr>
          <a:xfrm>
            <a:off x="8745946" y="272924"/>
            <a:ext cx="2811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cs typeface="Arial" pitchFamily="34" charset="0"/>
              </a:rPr>
              <a:t>1. Sesión del Consejo Superior</a:t>
            </a:r>
            <a:endParaRPr lang="es-CO" sz="1300" dirty="0">
              <a:solidFill>
                <a:srgbClr val="395F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62703CD-C11C-854A-9FC9-28A19F9690DC}"/>
              </a:ext>
            </a:extLst>
          </p:cNvPr>
          <p:cNvSpPr txBox="1"/>
          <p:nvPr/>
        </p:nvSpPr>
        <p:spPr>
          <a:xfrm>
            <a:off x="670680" y="244226"/>
            <a:ext cx="12556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00" dirty="0" smtClean="0">
                <a:solidFill>
                  <a:srgbClr val="395F9B"/>
                </a:solidFill>
                <a:latin typeface="Arial" pitchFamily="34" charset="0"/>
                <a:ea typeface="Calibri" charset="0"/>
                <a:cs typeface="Arial" pitchFamily="34" charset="0"/>
              </a:rPr>
              <a:t>Avances SNIA</a:t>
            </a:r>
            <a:endParaRPr lang="es-CO" sz="1300" dirty="0">
              <a:solidFill>
                <a:srgbClr val="395F9B"/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82591e6-0f8c-49be-857d-34c2e2210ef9">C6HDPSSWJME2-51172537-146</_dlc_DocId>
    <_dlc_DocIdUrl xmlns="182591e6-0f8c-49be-857d-34c2e2210ef9">
      <Url>https://www.minagricultura.gov.co/ministerio/direcciones/_layouts/15/DocIdRedir.aspx?ID=C6HDPSSWJME2-51172537-146</Url>
      <Description>C6HDPSSWJME2-51172537-146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70A6A14EB2B6478ED391A32F5E62D7" ma:contentTypeVersion="1" ma:contentTypeDescription="Crear nuevo documento." ma:contentTypeScope="" ma:versionID="4727113841d26abb8bb3bd0bda88e684">
  <xsd:schema xmlns:xsd="http://www.w3.org/2001/XMLSchema" xmlns:xs="http://www.w3.org/2001/XMLSchema" xmlns:p="http://schemas.microsoft.com/office/2006/metadata/properties" xmlns:ns1="http://schemas.microsoft.com/sharepoint/v3" xmlns:ns2="182591e6-0f8c-49be-857d-34c2e2210ef9" targetNamespace="http://schemas.microsoft.com/office/2006/metadata/properties" ma:root="true" ma:fieldsID="fa24b7de27d7ed97a9d85e582b7102b0" ns1:_="" ns2:_="">
    <xsd:import namespace="http://schemas.microsoft.com/sharepoint/v3"/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93914C5-8D19-4656-8A49-E1D0735CE648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8DF1C4-956D-4A9B-9409-F4AEB1E8C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FAC54-A04A-4A9E-B1A6-957D69E9A888}"/>
</file>

<file path=customXml/itemProps4.xml><?xml version="1.0" encoding="utf-8"?>
<ds:datastoreItem xmlns:ds="http://schemas.openxmlformats.org/officeDocument/2006/customXml" ds:itemID="{658E2375-53B7-4385-827D-7DBA53BFFCD2}"/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1679</Words>
  <Application>Microsoft Office PowerPoint</Application>
  <PresentationFormat>Panorámica</PresentationFormat>
  <Paragraphs>342</Paragraphs>
  <Slides>26</Slides>
  <Notes>5</Notes>
  <HiddenSlides>15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Arial</vt:lpstr>
      <vt:lpstr>Asap</vt:lpstr>
      <vt:lpstr>Asap Bold</vt:lpstr>
      <vt:lpstr>Asap Regular</vt:lpstr>
      <vt:lpstr>Calibri</vt:lpstr>
      <vt:lpstr>Calibri Light</vt:lpstr>
      <vt:lpstr>Century Gothic</vt:lpstr>
      <vt:lpstr>Helvetica</vt:lpstr>
      <vt:lpstr>Helvetica Light</vt:lpstr>
      <vt:lpstr>Times New Roman</vt:lpstr>
      <vt:lpstr>Verdana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Actores en el marco de la formulación del Plan Departamental de Extensión Agropecuaria - PDEA</vt:lpstr>
      <vt:lpstr>Acompañamiento Técnico en  la formulación de los PDEA</vt:lpstr>
      <vt:lpstr>Clasificación de usuarios del servicio público de extensión agropecuaria</vt:lpstr>
      <vt:lpstr>Presentación de PowerPoint</vt:lpstr>
      <vt:lpstr>Presentación de PowerPoint</vt:lpstr>
      <vt:lpstr>Entidades Prestadoras del Servicio público de Extensión Agropecuaria (EPSEA)</vt:lpstr>
      <vt:lpstr>Condiciones para la habilitación de las EPSEA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Núñez</dc:creator>
  <cp:lastModifiedBy>Sara Maria Campos Infante</cp:lastModifiedBy>
  <cp:revision>288</cp:revision>
  <cp:lastPrinted>2019-04-09T12:34:11Z</cp:lastPrinted>
  <dcterms:created xsi:type="dcterms:W3CDTF">2018-11-26T15:23:54Z</dcterms:created>
  <dcterms:modified xsi:type="dcterms:W3CDTF">2019-05-13T20:42:26Z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0x0101003F70A6A14EB2B6478ED391A32F5E62D7</vt:lpwstr>
  </property>
  <property fmtid="{D5CDD505-2E9C-101B-9397-08002B2CF9AE}" pid="3" name="_dlc_DocIdItemGuid">
    <vt:lpwstr>ed10bbf5-982e-4f32-abe7-03ec00cdd022</vt:lpwstr>
  </property>
</Properties>
</file>