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1.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4.xml" ContentType="application/vnd.openxmlformats-officedocument.presentationml.slid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8" r:id="rId3"/>
    <p:sldId id="260" r:id="rId4"/>
    <p:sldId id="257" r:id="rId5"/>
    <p:sldId id="266" r:id="rId6"/>
    <p:sldId id="267" r:id="rId7"/>
    <p:sldId id="268" r:id="rId8"/>
  </p:sldIdLst>
  <p:sldSz cx="9144000" cy="5715000" type="screen16x10"/>
  <p:notesSz cx="6858000" cy="9144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A5B26"/>
    <a:srgbClr val="23A187"/>
    <a:srgbClr val="2BBDA3"/>
    <a:srgbClr val="25A6CC"/>
    <a:srgbClr val="619111"/>
    <a:srgbClr val="A74F08"/>
    <a:srgbClr val="2B9BAA"/>
    <a:srgbClr val="15046C"/>
    <a:srgbClr val="18133A"/>
    <a:srgbClr val="9ECA5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951"/>
    <p:restoredTop sz="95827" autoAdjust="0"/>
  </p:normalViewPr>
  <p:slideViewPr>
    <p:cSldViewPr snapToGrid="0" snapToObjects="1">
      <p:cViewPr varScale="1">
        <p:scale>
          <a:sx n="81" d="100"/>
          <a:sy n="81" d="100"/>
        </p:scale>
        <p:origin x="-594" y="-78"/>
      </p:cViewPr>
      <p:guideLst>
        <p:guide orient="horz" pos="180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ustomXml" Target="../customXml/item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customXml" Target="../customXml/item4.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customXml" Target="../customXml/item3.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 Id="rId14" Type="http://schemas.openxmlformats.org/officeDocument/2006/relationships/customXml" Target="../customXml/item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1775355"/>
            <a:ext cx="7772400" cy="1225021"/>
          </a:xfrm>
        </p:spPr>
        <p:txBody>
          <a:bodyPr/>
          <a:lstStyle/>
          <a:p>
            <a:r>
              <a:rPr lang="es-ES_tradnl"/>
              <a:t>Clic para editar título</a:t>
            </a:r>
            <a:endParaRPr lang="es-ES"/>
          </a:p>
        </p:txBody>
      </p:sp>
      <p:sp>
        <p:nvSpPr>
          <p:cNvPr id="3" name="Subtítulo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lang="es-ES"/>
          </a:p>
        </p:txBody>
      </p:sp>
      <p:sp>
        <p:nvSpPr>
          <p:cNvPr id="4" name="Marcador de fecha 3"/>
          <p:cNvSpPr>
            <a:spLocks noGrp="1"/>
          </p:cNvSpPr>
          <p:nvPr>
            <p:ph type="dt" sz="half" idx="10"/>
          </p:nvPr>
        </p:nvSpPr>
        <p:spPr/>
        <p:txBody>
          <a:bodyPr/>
          <a:lstStyle/>
          <a:p>
            <a:fld id="{4B83C3B4-02F7-6D4D-9FBA-B1955FBAB3AD}" type="datetimeFigureOut">
              <a:rPr lang="es-ES" smtClean="0"/>
              <a:t>23/07/2019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F62EAACA-02AF-2E47-BD79-AC7E99932BA3}" type="slidenum">
              <a:rPr lang="es-ES" smtClean="0"/>
              <a:t>‹Nº›</a:t>
            </a:fld>
            <a:endParaRPr lang="es-ES"/>
          </a:p>
        </p:txBody>
      </p:sp>
    </p:spTree>
    <p:extLst>
      <p:ext uri="{BB962C8B-B14F-4D97-AF65-F5344CB8AC3E}">
        <p14:creationId xmlns:p14="http://schemas.microsoft.com/office/powerpoint/2010/main" val="2172220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4B83C3B4-02F7-6D4D-9FBA-B1955FBAB3AD}" type="datetimeFigureOut">
              <a:rPr lang="es-ES" smtClean="0"/>
              <a:t>23/07/2019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F62EAACA-02AF-2E47-BD79-AC7E99932BA3}" type="slidenum">
              <a:rPr lang="es-ES" smtClean="0"/>
              <a:t>‹Nº›</a:t>
            </a:fld>
            <a:endParaRPr lang="es-ES"/>
          </a:p>
        </p:txBody>
      </p:sp>
    </p:spTree>
    <p:extLst>
      <p:ext uri="{BB962C8B-B14F-4D97-AF65-F5344CB8AC3E}">
        <p14:creationId xmlns:p14="http://schemas.microsoft.com/office/powerpoint/2010/main" val="2927537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171979"/>
            <a:ext cx="2057400" cy="3656542"/>
          </a:xfrm>
        </p:spPr>
        <p:txBody>
          <a:bodyPr vert="eaVert"/>
          <a:lstStyle/>
          <a:p>
            <a:r>
              <a:rPr lang="es-ES_tradnl"/>
              <a:t>Clic para editar título</a:t>
            </a:r>
            <a:endParaRPr lang="es-ES"/>
          </a:p>
        </p:txBody>
      </p:sp>
      <p:sp>
        <p:nvSpPr>
          <p:cNvPr id="3" name="Marcador de texto vertical 2"/>
          <p:cNvSpPr>
            <a:spLocks noGrp="1"/>
          </p:cNvSpPr>
          <p:nvPr>
            <p:ph type="body" orient="vert" idx="1"/>
          </p:nvPr>
        </p:nvSpPr>
        <p:spPr>
          <a:xfrm>
            <a:off x="457200" y="171979"/>
            <a:ext cx="6019800" cy="3656542"/>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4B83C3B4-02F7-6D4D-9FBA-B1955FBAB3AD}" type="datetimeFigureOut">
              <a:rPr lang="es-ES" smtClean="0"/>
              <a:t>23/07/2019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F62EAACA-02AF-2E47-BD79-AC7E99932BA3}" type="slidenum">
              <a:rPr lang="es-ES" smtClean="0"/>
              <a:t>‹Nº›</a:t>
            </a:fld>
            <a:endParaRPr lang="es-ES"/>
          </a:p>
        </p:txBody>
      </p:sp>
    </p:spTree>
    <p:extLst>
      <p:ext uri="{BB962C8B-B14F-4D97-AF65-F5344CB8AC3E}">
        <p14:creationId xmlns:p14="http://schemas.microsoft.com/office/powerpoint/2010/main" val="462663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4B83C3B4-02F7-6D4D-9FBA-B1955FBAB3AD}" type="datetimeFigureOut">
              <a:rPr lang="es-ES" smtClean="0"/>
              <a:t>23/07/2019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F62EAACA-02AF-2E47-BD79-AC7E99932BA3}" type="slidenum">
              <a:rPr lang="es-ES" smtClean="0"/>
              <a:t>‹Nº›</a:t>
            </a:fld>
            <a:endParaRPr lang="es-ES"/>
          </a:p>
        </p:txBody>
      </p:sp>
    </p:spTree>
    <p:extLst>
      <p:ext uri="{BB962C8B-B14F-4D97-AF65-F5344CB8AC3E}">
        <p14:creationId xmlns:p14="http://schemas.microsoft.com/office/powerpoint/2010/main" val="1194902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3672418"/>
            <a:ext cx="7772400" cy="1135062"/>
          </a:xfrm>
        </p:spPr>
        <p:txBody>
          <a:bodyPr anchor="t"/>
          <a:lstStyle>
            <a:lvl1pPr algn="l">
              <a:defRPr sz="4000" b="1" cap="all"/>
            </a:lvl1pPr>
          </a:lstStyle>
          <a:p>
            <a:r>
              <a:rPr lang="es-ES_tradnl"/>
              <a:t>Clic para editar título</a:t>
            </a:r>
            <a:endParaRPr lang="es-ES"/>
          </a:p>
        </p:txBody>
      </p:sp>
      <p:sp>
        <p:nvSpPr>
          <p:cNvPr id="3" name="Marcador de texto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el estilo de texto del patrón</a:t>
            </a:r>
          </a:p>
        </p:txBody>
      </p:sp>
      <p:sp>
        <p:nvSpPr>
          <p:cNvPr id="4" name="Marcador de fecha 3"/>
          <p:cNvSpPr>
            <a:spLocks noGrp="1"/>
          </p:cNvSpPr>
          <p:nvPr>
            <p:ph type="dt" sz="half" idx="10"/>
          </p:nvPr>
        </p:nvSpPr>
        <p:spPr/>
        <p:txBody>
          <a:bodyPr/>
          <a:lstStyle/>
          <a:p>
            <a:fld id="{4B83C3B4-02F7-6D4D-9FBA-B1955FBAB3AD}" type="datetimeFigureOut">
              <a:rPr lang="es-ES" smtClean="0"/>
              <a:t>23/07/2019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F62EAACA-02AF-2E47-BD79-AC7E99932BA3}" type="slidenum">
              <a:rPr lang="es-ES" smtClean="0"/>
              <a:t>‹Nº›</a:t>
            </a:fld>
            <a:endParaRPr lang="es-ES"/>
          </a:p>
        </p:txBody>
      </p:sp>
    </p:spTree>
    <p:extLst>
      <p:ext uri="{BB962C8B-B14F-4D97-AF65-F5344CB8AC3E}">
        <p14:creationId xmlns:p14="http://schemas.microsoft.com/office/powerpoint/2010/main" val="331968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sz="half" idx="1"/>
          </p:nvPr>
        </p:nvSpPr>
        <p:spPr>
          <a:xfrm>
            <a:off x="457200" y="1000125"/>
            <a:ext cx="4038600" cy="28283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contenido 3"/>
          <p:cNvSpPr>
            <a:spLocks noGrp="1"/>
          </p:cNvSpPr>
          <p:nvPr>
            <p:ph sz="half" idx="2"/>
          </p:nvPr>
        </p:nvSpPr>
        <p:spPr>
          <a:xfrm>
            <a:off x="4648200" y="1000125"/>
            <a:ext cx="4038600" cy="28283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fecha 4"/>
          <p:cNvSpPr>
            <a:spLocks noGrp="1"/>
          </p:cNvSpPr>
          <p:nvPr>
            <p:ph type="dt" sz="half" idx="10"/>
          </p:nvPr>
        </p:nvSpPr>
        <p:spPr/>
        <p:txBody>
          <a:bodyPr/>
          <a:lstStyle/>
          <a:p>
            <a:fld id="{4B83C3B4-02F7-6D4D-9FBA-B1955FBAB3AD}" type="datetimeFigureOut">
              <a:rPr lang="es-ES" smtClean="0"/>
              <a:t>23/07/2019</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F62EAACA-02AF-2E47-BD79-AC7E99932BA3}" type="slidenum">
              <a:rPr lang="es-ES" smtClean="0"/>
              <a:t>‹Nº›</a:t>
            </a:fld>
            <a:endParaRPr lang="es-ES"/>
          </a:p>
        </p:txBody>
      </p:sp>
    </p:spTree>
    <p:extLst>
      <p:ext uri="{BB962C8B-B14F-4D97-AF65-F5344CB8AC3E}">
        <p14:creationId xmlns:p14="http://schemas.microsoft.com/office/powerpoint/2010/main" val="2876488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57200" y="228866"/>
            <a:ext cx="8229600" cy="952500"/>
          </a:xfrm>
        </p:spPr>
        <p:txBody>
          <a:bodyPr/>
          <a:lstStyle>
            <a:lvl1pPr>
              <a:defRPr/>
            </a:lvl1pPr>
          </a:lstStyle>
          <a:p>
            <a:r>
              <a:rPr lang="es-ES_tradnl"/>
              <a:t>Clic para editar título</a:t>
            </a:r>
            <a:endParaRPr lang="es-ES"/>
          </a:p>
        </p:txBody>
      </p:sp>
      <p:sp>
        <p:nvSpPr>
          <p:cNvPr id="3" name="Marcador de texto 2"/>
          <p:cNvSpPr>
            <a:spLocks noGrp="1"/>
          </p:cNvSpPr>
          <p:nvPr>
            <p:ph type="body" idx="1"/>
          </p:nvPr>
        </p:nvSpPr>
        <p:spPr>
          <a:xfrm>
            <a:off x="457200" y="1279261"/>
            <a:ext cx="4040188" cy="5331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texto 4"/>
          <p:cNvSpPr>
            <a:spLocks noGrp="1"/>
          </p:cNvSpPr>
          <p:nvPr>
            <p:ph type="body" sz="quarter" idx="3"/>
          </p:nvPr>
        </p:nvSpPr>
        <p:spPr>
          <a:xfrm>
            <a:off x="4645027" y="1279261"/>
            <a:ext cx="4041775" cy="5331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4645027"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7" name="Marcador de fecha 6"/>
          <p:cNvSpPr>
            <a:spLocks noGrp="1"/>
          </p:cNvSpPr>
          <p:nvPr>
            <p:ph type="dt" sz="half" idx="10"/>
          </p:nvPr>
        </p:nvSpPr>
        <p:spPr/>
        <p:txBody>
          <a:bodyPr/>
          <a:lstStyle/>
          <a:p>
            <a:fld id="{4B83C3B4-02F7-6D4D-9FBA-B1955FBAB3AD}" type="datetimeFigureOut">
              <a:rPr lang="es-ES" smtClean="0"/>
              <a:t>23/07/2019</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F62EAACA-02AF-2E47-BD79-AC7E99932BA3}" type="slidenum">
              <a:rPr lang="es-ES" smtClean="0"/>
              <a:t>‹Nº›</a:t>
            </a:fld>
            <a:endParaRPr lang="es-ES"/>
          </a:p>
        </p:txBody>
      </p:sp>
    </p:spTree>
    <p:extLst>
      <p:ext uri="{BB962C8B-B14F-4D97-AF65-F5344CB8AC3E}">
        <p14:creationId xmlns:p14="http://schemas.microsoft.com/office/powerpoint/2010/main" val="2990652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fecha 2"/>
          <p:cNvSpPr>
            <a:spLocks noGrp="1"/>
          </p:cNvSpPr>
          <p:nvPr>
            <p:ph type="dt" sz="half" idx="10"/>
          </p:nvPr>
        </p:nvSpPr>
        <p:spPr/>
        <p:txBody>
          <a:bodyPr/>
          <a:lstStyle/>
          <a:p>
            <a:fld id="{4B83C3B4-02F7-6D4D-9FBA-B1955FBAB3AD}" type="datetimeFigureOut">
              <a:rPr lang="es-ES" smtClean="0"/>
              <a:t>23/07/2019</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F62EAACA-02AF-2E47-BD79-AC7E99932BA3}" type="slidenum">
              <a:rPr lang="es-ES" smtClean="0"/>
              <a:t>‹Nº›</a:t>
            </a:fld>
            <a:endParaRPr lang="es-ES"/>
          </a:p>
        </p:txBody>
      </p:sp>
    </p:spTree>
    <p:extLst>
      <p:ext uri="{BB962C8B-B14F-4D97-AF65-F5344CB8AC3E}">
        <p14:creationId xmlns:p14="http://schemas.microsoft.com/office/powerpoint/2010/main" val="1493728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4B83C3B4-02F7-6D4D-9FBA-B1955FBAB3AD}" type="datetimeFigureOut">
              <a:rPr lang="es-ES" smtClean="0"/>
              <a:t>23/07/2019</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F62EAACA-02AF-2E47-BD79-AC7E99932BA3}" type="slidenum">
              <a:rPr lang="es-ES" smtClean="0"/>
              <a:t>‹Nº›</a:t>
            </a:fld>
            <a:endParaRPr lang="es-ES"/>
          </a:p>
        </p:txBody>
      </p:sp>
    </p:spTree>
    <p:extLst>
      <p:ext uri="{BB962C8B-B14F-4D97-AF65-F5344CB8AC3E}">
        <p14:creationId xmlns:p14="http://schemas.microsoft.com/office/powerpoint/2010/main" val="2039093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2" y="227541"/>
            <a:ext cx="3008313" cy="968376"/>
          </a:xfrm>
        </p:spPr>
        <p:txBody>
          <a:bodyPr anchor="b"/>
          <a:lstStyle>
            <a:lvl1pPr algn="l">
              <a:defRPr sz="2000" b="1"/>
            </a:lvl1pPr>
          </a:lstStyle>
          <a:p>
            <a:r>
              <a:rPr lang="es-ES_tradnl"/>
              <a:t>Clic para editar título</a:t>
            </a:r>
            <a:endParaRPr lang="es-ES"/>
          </a:p>
        </p:txBody>
      </p:sp>
      <p:sp>
        <p:nvSpPr>
          <p:cNvPr id="3" name="Marcador de contenido 2"/>
          <p:cNvSpPr>
            <a:spLocks noGrp="1"/>
          </p:cNvSpPr>
          <p:nvPr>
            <p:ph idx="1"/>
          </p:nvPr>
        </p:nvSpPr>
        <p:spPr>
          <a:xfrm>
            <a:off x="3575050" y="227543"/>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texto 3"/>
          <p:cNvSpPr>
            <a:spLocks noGrp="1"/>
          </p:cNvSpPr>
          <p:nvPr>
            <p:ph type="body" sz="half" idx="2"/>
          </p:nvPr>
        </p:nvSpPr>
        <p:spPr>
          <a:xfrm>
            <a:off x="457202" y="1195918"/>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4B83C3B4-02F7-6D4D-9FBA-B1955FBAB3AD}" type="datetimeFigureOut">
              <a:rPr lang="es-ES" smtClean="0"/>
              <a:t>23/07/2019</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F62EAACA-02AF-2E47-BD79-AC7E99932BA3}" type="slidenum">
              <a:rPr lang="es-ES" smtClean="0"/>
              <a:t>‹Nº›</a:t>
            </a:fld>
            <a:endParaRPr lang="es-ES"/>
          </a:p>
        </p:txBody>
      </p:sp>
    </p:spTree>
    <p:extLst>
      <p:ext uri="{BB962C8B-B14F-4D97-AF65-F5344CB8AC3E}">
        <p14:creationId xmlns:p14="http://schemas.microsoft.com/office/powerpoint/2010/main" val="35182180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000500"/>
            <a:ext cx="5486400" cy="472282"/>
          </a:xfrm>
        </p:spPr>
        <p:txBody>
          <a:bodyPr anchor="b"/>
          <a:lstStyle>
            <a:lvl1pPr algn="l">
              <a:defRPr sz="2000" b="1"/>
            </a:lvl1pPr>
          </a:lstStyle>
          <a:p>
            <a:r>
              <a:rPr lang="es-ES_tradnl"/>
              <a:t>Clic para editar título</a:t>
            </a:r>
            <a:endParaRPr lang="es-ES"/>
          </a:p>
        </p:txBody>
      </p:sp>
      <p:sp>
        <p:nvSpPr>
          <p:cNvPr id="3" name="Marcador de posición de imagen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4472782"/>
            <a:ext cx="5486400" cy="6707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4B83C3B4-02F7-6D4D-9FBA-B1955FBAB3AD}" type="datetimeFigureOut">
              <a:rPr lang="es-ES" smtClean="0"/>
              <a:t>23/07/2019</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F62EAACA-02AF-2E47-BD79-AC7E99932BA3}" type="slidenum">
              <a:rPr lang="es-ES" smtClean="0"/>
              <a:t>‹Nº›</a:t>
            </a:fld>
            <a:endParaRPr lang="es-ES"/>
          </a:p>
        </p:txBody>
      </p:sp>
    </p:spTree>
    <p:extLst>
      <p:ext uri="{BB962C8B-B14F-4D97-AF65-F5344CB8AC3E}">
        <p14:creationId xmlns:p14="http://schemas.microsoft.com/office/powerpoint/2010/main" val="20406456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28866"/>
            <a:ext cx="8229600" cy="952500"/>
          </a:xfrm>
          <a:prstGeom prst="rect">
            <a:avLst/>
          </a:prstGeom>
        </p:spPr>
        <p:txBody>
          <a:bodyPr vert="horz" lIns="91440" tIns="45720" rIns="91440" bIns="45720" rtlCol="0" anchor="ctr">
            <a:normAutofit/>
          </a:bodyPr>
          <a:lstStyle/>
          <a:p>
            <a:r>
              <a:rPr lang="es-ES_tradnl"/>
              <a:t>Clic para editar título</a:t>
            </a:r>
            <a:endParaRPr lang="es-ES"/>
          </a:p>
        </p:txBody>
      </p:sp>
      <p:sp>
        <p:nvSpPr>
          <p:cNvPr id="3" name="Marcador de texto 2"/>
          <p:cNvSpPr>
            <a:spLocks noGrp="1"/>
          </p:cNvSpPr>
          <p:nvPr>
            <p:ph type="body" idx="1"/>
          </p:nvPr>
        </p:nvSpPr>
        <p:spPr>
          <a:xfrm>
            <a:off x="457200" y="1333501"/>
            <a:ext cx="8229600" cy="3771636"/>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4B83C3B4-02F7-6D4D-9FBA-B1955FBAB3AD}" type="datetimeFigureOut">
              <a:rPr lang="es-ES" smtClean="0"/>
              <a:t>23/07/2019</a:t>
            </a:fld>
            <a:endParaRPr lang="es-ES"/>
          </a:p>
        </p:txBody>
      </p:sp>
      <p:sp>
        <p:nvSpPr>
          <p:cNvPr id="5" name="Marcador de pie de página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F62EAACA-02AF-2E47-BD79-AC7E99932BA3}" type="slidenum">
              <a:rPr lang="es-ES" smtClean="0"/>
              <a:t>‹Nº›</a:t>
            </a:fld>
            <a:endParaRPr lang="es-ES"/>
          </a:p>
        </p:txBody>
      </p:sp>
    </p:spTree>
    <p:extLst>
      <p:ext uri="{BB962C8B-B14F-4D97-AF65-F5344CB8AC3E}">
        <p14:creationId xmlns:p14="http://schemas.microsoft.com/office/powerpoint/2010/main" val="27374075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0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959"/>
            <a:ext cx="9105900" cy="5740544"/>
          </a:xfrm>
          <a:prstGeom prst="rect">
            <a:avLst/>
          </a:prstGeom>
        </p:spPr>
      </p:pic>
      <p:pic>
        <p:nvPicPr>
          <p:cNvPr id="5" name="Imagen 4" descr="Logo_U.T.P.png">
            <a:extLst>
              <a:ext uri="{FF2B5EF4-FFF2-40B4-BE49-F238E27FC236}">
                <a16:creationId xmlns:a16="http://schemas.microsoft.com/office/drawing/2014/main" xmlns="" id="{EC95AAC4-02D4-5140-95AF-108455A972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639" y="5165495"/>
            <a:ext cx="819874" cy="527546"/>
          </a:xfrm>
          <a:prstGeom prst="rect">
            <a:avLst/>
          </a:prstGeom>
        </p:spPr>
      </p:pic>
      <p:pic>
        <p:nvPicPr>
          <p:cNvPr id="6" name="Imagen 5" descr="002.png">
            <a:extLst>
              <a:ext uri="{FF2B5EF4-FFF2-40B4-BE49-F238E27FC236}">
                <a16:creationId xmlns:a16="http://schemas.microsoft.com/office/drawing/2014/main" xmlns="" id="{31C357C0-B42D-1249-AB2B-0EC8757E5F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6139" y="5200045"/>
            <a:ext cx="2780026" cy="538738"/>
          </a:xfrm>
          <a:prstGeom prst="rect">
            <a:avLst/>
          </a:prstGeom>
        </p:spPr>
      </p:pic>
      <p:pic>
        <p:nvPicPr>
          <p:cNvPr id="11" name="Imagen 10">
            <a:extLst>
              <a:ext uri="{FF2B5EF4-FFF2-40B4-BE49-F238E27FC236}">
                <a16:creationId xmlns:a16="http://schemas.microsoft.com/office/drawing/2014/main" xmlns="" id="{41D0971C-538E-E64D-B323-880167A6BAE3}"/>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1226112" y="5204995"/>
            <a:ext cx="2780027" cy="528838"/>
          </a:xfrm>
          <a:prstGeom prst="rect">
            <a:avLst/>
          </a:prstGeom>
        </p:spPr>
      </p:pic>
      <p:sp>
        <p:nvSpPr>
          <p:cNvPr id="2" name="CuadroTexto 1">
            <a:extLst>
              <a:ext uri="{FF2B5EF4-FFF2-40B4-BE49-F238E27FC236}">
                <a16:creationId xmlns:a16="http://schemas.microsoft.com/office/drawing/2014/main" xmlns="" id="{F4E42069-F3EB-D242-9CD0-30EEE95C3BEF}"/>
              </a:ext>
            </a:extLst>
          </p:cNvPr>
          <p:cNvSpPr txBox="1"/>
          <p:nvPr/>
        </p:nvSpPr>
        <p:spPr>
          <a:xfrm>
            <a:off x="323391" y="1246908"/>
            <a:ext cx="2780027" cy="2585323"/>
          </a:xfrm>
          <a:prstGeom prst="rect">
            <a:avLst/>
          </a:prstGeom>
          <a:noFill/>
        </p:spPr>
        <p:txBody>
          <a:bodyPr wrap="square" rtlCol="0">
            <a:spAutoFit/>
          </a:bodyPr>
          <a:lstStyle/>
          <a:p>
            <a:pPr algn="just"/>
            <a:r>
              <a:rPr lang="es-CO" dirty="0">
                <a:solidFill>
                  <a:srgbClr val="1A5B26"/>
                </a:solidFill>
              </a:rPr>
              <a:t>ESTRATEGIA  ORIENTADA A GENERAR LINEAMIENTOS, PARA LA ARTICULACIÓN Y PARTICIPACIÓN ACTIVA DE LAS IES EN LA IMPLEMENTACIÓN DEL SUBSISTEMA DE EXTENSIÓN AGROPECUARIA.</a:t>
            </a:r>
          </a:p>
        </p:txBody>
      </p:sp>
    </p:spTree>
    <p:extLst>
      <p:ext uri="{BB962C8B-B14F-4D97-AF65-F5344CB8AC3E}">
        <p14:creationId xmlns:p14="http://schemas.microsoft.com/office/powerpoint/2010/main" val="11669875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encabezado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22376"/>
          </a:xfrm>
          <a:prstGeom prst="rect">
            <a:avLst/>
          </a:prstGeom>
        </p:spPr>
      </p:pic>
      <p:pic>
        <p:nvPicPr>
          <p:cNvPr id="8" name="Imagen 7" descr="00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26140"/>
            <a:ext cx="9172222" cy="342220"/>
          </a:xfrm>
          <a:prstGeom prst="rect">
            <a:avLst/>
          </a:prstGeom>
        </p:spPr>
      </p:pic>
      <p:sp>
        <p:nvSpPr>
          <p:cNvPr id="9" name="CuadroTexto 8"/>
          <p:cNvSpPr txBox="1"/>
          <p:nvPr/>
        </p:nvSpPr>
        <p:spPr>
          <a:xfrm>
            <a:off x="133031" y="183406"/>
            <a:ext cx="7436187" cy="430887"/>
          </a:xfrm>
          <a:prstGeom prst="rect">
            <a:avLst/>
          </a:prstGeom>
          <a:noFill/>
        </p:spPr>
        <p:txBody>
          <a:bodyPr wrap="square" rtlCol="0">
            <a:spAutoFit/>
          </a:bodyPr>
          <a:lstStyle/>
          <a:p>
            <a:r>
              <a:rPr lang="es-ES" sz="2200" dirty="0">
                <a:solidFill>
                  <a:schemeClr val="bg1"/>
                </a:solidFill>
              </a:rPr>
              <a:t>Representación de las IES ante el Consejo Superior SNIA</a:t>
            </a:r>
          </a:p>
        </p:txBody>
      </p:sp>
      <p:pic>
        <p:nvPicPr>
          <p:cNvPr id="2" name="Imagen 1" descr="00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7209" y="934680"/>
            <a:ext cx="594310" cy="526239"/>
          </a:xfrm>
          <a:prstGeom prst="rect">
            <a:avLst/>
          </a:prstGeom>
        </p:spPr>
      </p:pic>
      <p:pic>
        <p:nvPicPr>
          <p:cNvPr id="3" name="Imagen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031" y="1971152"/>
            <a:ext cx="6965361" cy="3082726"/>
          </a:xfrm>
          <a:prstGeom prst="rect">
            <a:avLst/>
          </a:prstGeom>
        </p:spPr>
      </p:pic>
      <p:sp>
        <p:nvSpPr>
          <p:cNvPr id="10" name="CuadroTexto 9"/>
          <p:cNvSpPr txBox="1"/>
          <p:nvPr/>
        </p:nvSpPr>
        <p:spPr>
          <a:xfrm>
            <a:off x="3175003" y="1073350"/>
            <a:ext cx="1989234" cy="307777"/>
          </a:xfrm>
          <a:prstGeom prst="rect">
            <a:avLst/>
          </a:prstGeom>
          <a:noFill/>
        </p:spPr>
        <p:txBody>
          <a:bodyPr wrap="none" rtlCol="0">
            <a:spAutoFit/>
          </a:bodyPr>
          <a:lstStyle/>
          <a:p>
            <a:r>
              <a:rPr lang="es-ES" sz="1400" dirty="0">
                <a:solidFill>
                  <a:schemeClr val="tx1">
                    <a:lumMod val="50000"/>
                    <a:lumOff val="50000"/>
                  </a:schemeClr>
                </a:solidFill>
              </a:rPr>
              <a:t>Recomienda sugerencias</a:t>
            </a:r>
          </a:p>
        </p:txBody>
      </p:sp>
      <p:sp>
        <p:nvSpPr>
          <p:cNvPr id="11" name="Flecha derecha 10"/>
          <p:cNvSpPr/>
          <p:nvPr/>
        </p:nvSpPr>
        <p:spPr>
          <a:xfrm>
            <a:off x="5243284" y="1073350"/>
            <a:ext cx="290286" cy="307777"/>
          </a:xfrm>
          <a:prstGeom prst="right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2" name="CuadroTexto 11"/>
          <p:cNvSpPr txBox="1"/>
          <p:nvPr/>
        </p:nvSpPr>
        <p:spPr>
          <a:xfrm>
            <a:off x="5578931" y="1011795"/>
            <a:ext cx="787395" cy="369332"/>
          </a:xfrm>
          <a:prstGeom prst="rect">
            <a:avLst/>
          </a:prstGeom>
          <a:noFill/>
        </p:spPr>
        <p:txBody>
          <a:bodyPr wrap="none" rtlCol="0">
            <a:spAutoFit/>
          </a:bodyPr>
          <a:lstStyle/>
          <a:p>
            <a:r>
              <a:rPr lang="es-ES" dirty="0">
                <a:solidFill>
                  <a:srgbClr val="7F7F7F"/>
                </a:solidFill>
              </a:rPr>
              <a:t>MADR</a:t>
            </a:r>
          </a:p>
        </p:txBody>
      </p:sp>
      <p:cxnSp>
        <p:nvCxnSpPr>
          <p:cNvPr id="16" name="Conector recto 15"/>
          <p:cNvCxnSpPr/>
          <p:nvPr/>
        </p:nvCxnSpPr>
        <p:spPr>
          <a:xfrm>
            <a:off x="3238500" y="1442777"/>
            <a:ext cx="3057068" cy="9071"/>
          </a:xfrm>
          <a:prstGeom prst="line">
            <a:avLst/>
          </a:prstGeom>
          <a:ln w="1905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8" name="CuadroTexto 17"/>
          <p:cNvSpPr txBox="1"/>
          <p:nvPr/>
        </p:nvSpPr>
        <p:spPr>
          <a:xfrm>
            <a:off x="3595985" y="1481056"/>
            <a:ext cx="1147269" cy="307777"/>
          </a:xfrm>
          <a:prstGeom prst="rect">
            <a:avLst/>
          </a:prstGeom>
          <a:noFill/>
        </p:spPr>
        <p:txBody>
          <a:bodyPr wrap="none" rtlCol="0">
            <a:spAutoFit/>
          </a:bodyPr>
          <a:lstStyle/>
          <a:p>
            <a:r>
              <a:rPr lang="es-ES" sz="1400" spc="600" dirty="0">
                <a:solidFill>
                  <a:srgbClr val="2B9BAA"/>
                </a:solidFill>
              </a:rPr>
              <a:t>OFERTA</a:t>
            </a:r>
          </a:p>
        </p:txBody>
      </p:sp>
      <p:sp>
        <p:nvSpPr>
          <p:cNvPr id="19" name="CuadroTexto 18"/>
          <p:cNvSpPr txBox="1"/>
          <p:nvPr/>
        </p:nvSpPr>
        <p:spPr>
          <a:xfrm>
            <a:off x="981647" y="2303159"/>
            <a:ext cx="1432065" cy="307777"/>
          </a:xfrm>
          <a:prstGeom prst="rect">
            <a:avLst/>
          </a:prstGeom>
          <a:noFill/>
        </p:spPr>
        <p:txBody>
          <a:bodyPr wrap="none" rtlCol="0">
            <a:spAutoFit/>
          </a:bodyPr>
          <a:lstStyle/>
          <a:p>
            <a:r>
              <a:rPr lang="es-ES" sz="1400" spc="600" dirty="0">
                <a:solidFill>
                  <a:schemeClr val="accent1">
                    <a:lumMod val="40000"/>
                    <a:lumOff val="60000"/>
                  </a:schemeClr>
                </a:solidFill>
              </a:rPr>
              <a:t>DEMANDA</a:t>
            </a:r>
          </a:p>
        </p:txBody>
      </p:sp>
      <p:sp>
        <p:nvSpPr>
          <p:cNvPr id="20" name="CuadroTexto 19"/>
          <p:cNvSpPr txBox="1"/>
          <p:nvPr/>
        </p:nvSpPr>
        <p:spPr>
          <a:xfrm>
            <a:off x="377464" y="2953538"/>
            <a:ext cx="2500317" cy="584775"/>
          </a:xfrm>
          <a:prstGeom prst="rect">
            <a:avLst/>
          </a:prstGeom>
          <a:noFill/>
        </p:spPr>
        <p:txBody>
          <a:bodyPr wrap="square" rtlCol="0">
            <a:spAutoFit/>
          </a:bodyPr>
          <a:lstStyle/>
          <a:p>
            <a:pPr marL="285750" indent="-285750" algn="ctr">
              <a:buFont typeface="Arial" panose="020B0604020202020204" pitchFamily="34" charset="0"/>
              <a:buChar char="•"/>
            </a:pPr>
            <a:r>
              <a:rPr lang="es-ES" sz="1600" b="1" dirty="0">
                <a:solidFill>
                  <a:srgbClr val="FFFFFF"/>
                </a:solidFill>
              </a:rPr>
              <a:t>Lineamientos LEY 1876.</a:t>
            </a:r>
          </a:p>
          <a:p>
            <a:pPr marL="285750" indent="-285750">
              <a:buFont typeface="Arial" panose="020B0604020202020204" pitchFamily="34" charset="0"/>
              <a:buChar char="•"/>
            </a:pPr>
            <a:r>
              <a:rPr lang="es-ES" sz="1600" b="1" dirty="0">
                <a:solidFill>
                  <a:srgbClr val="FFFFFF"/>
                </a:solidFill>
              </a:rPr>
              <a:t>  Sector Productivo.</a:t>
            </a:r>
          </a:p>
        </p:txBody>
      </p:sp>
      <p:cxnSp>
        <p:nvCxnSpPr>
          <p:cNvPr id="21" name="Conector recto 20"/>
          <p:cNvCxnSpPr/>
          <p:nvPr/>
        </p:nvCxnSpPr>
        <p:spPr>
          <a:xfrm>
            <a:off x="686568" y="3705750"/>
            <a:ext cx="1870069"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3" name="CuadroTexto 22"/>
          <p:cNvSpPr txBox="1"/>
          <p:nvPr/>
        </p:nvSpPr>
        <p:spPr>
          <a:xfrm>
            <a:off x="607140" y="3902644"/>
            <a:ext cx="1870069" cy="584776"/>
          </a:xfrm>
          <a:prstGeom prst="rect">
            <a:avLst/>
          </a:prstGeom>
          <a:noFill/>
        </p:spPr>
        <p:txBody>
          <a:bodyPr wrap="square" rtlCol="0">
            <a:spAutoFit/>
          </a:bodyPr>
          <a:lstStyle/>
          <a:p>
            <a:pPr algn="ctr"/>
            <a:r>
              <a:rPr lang="es-ES" sz="1600" dirty="0">
                <a:solidFill>
                  <a:srgbClr val="FFFFFF"/>
                </a:solidFill>
              </a:rPr>
              <a:t>Responsabilidades, Roles</a:t>
            </a:r>
          </a:p>
        </p:txBody>
      </p:sp>
      <p:sp>
        <p:nvSpPr>
          <p:cNvPr id="24" name="CuadroTexto 23"/>
          <p:cNvSpPr txBox="1"/>
          <p:nvPr/>
        </p:nvSpPr>
        <p:spPr>
          <a:xfrm>
            <a:off x="3599514" y="1937406"/>
            <a:ext cx="2113645" cy="692497"/>
          </a:xfrm>
          <a:prstGeom prst="rect">
            <a:avLst/>
          </a:prstGeom>
          <a:noFill/>
        </p:spPr>
        <p:txBody>
          <a:bodyPr wrap="square" rtlCol="0">
            <a:spAutoFit/>
          </a:bodyPr>
          <a:lstStyle/>
          <a:p>
            <a:r>
              <a:rPr lang="es-ES" sz="1300" dirty="0">
                <a:solidFill>
                  <a:schemeClr val="bg1"/>
                </a:solidFill>
              </a:rPr>
              <a:t>Programa integral de formación, capacitación para la extensión</a:t>
            </a:r>
          </a:p>
        </p:txBody>
      </p:sp>
      <p:sp>
        <p:nvSpPr>
          <p:cNvPr id="25" name="CuadroTexto 24"/>
          <p:cNvSpPr txBox="1"/>
          <p:nvPr/>
        </p:nvSpPr>
        <p:spPr>
          <a:xfrm>
            <a:off x="5740403" y="2096787"/>
            <a:ext cx="1090384" cy="430887"/>
          </a:xfrm>
          <a:prstGeom prst="rect">
            <a:avLst/>
          </a:prstGeom>
          <a:noFill/>
        </p:spPr>
        <p:txBody>
          <a:bodyPr wrap="square" rtlCol="0">
            <a:spAutoFit/>
          </a:bodyPr>
          <a:lstStyle/>
          <a:p>
            <a:r>
              <a:rPr lang="es-ES" sz="1100" b="1" dirty="0">
                <a:solidFill>
                  <a:schemeClr val="bg1"/>
                </a:solidFill>
              </a:rPr>
              <a:t>Extensionistas Idóneos.</a:t>
            </a:r>
          </a:p>
        </p:txBody>
      </p:sp>
      <p:sp>
        <p:nvSpPr>
          <p:cNvPr id="26" name="CuadroTexto 25"/>
          <p:cNvSpPr txBox="1"/>
          <p:nvPr/>
        </p:nvSpPr>
        <p:spPr>
          <a:xfrm>
            <a:off x="3520074" y="2746668"/>
            <a:ext cx="2272523" cy="692497"/>
          </a:xfrm>
          <a:prstGeom prst="rect">
            <a:avLst/>
          </a:prstGeom>
          <a:noFill/>
        </p:spPr>
        <p:txBody>
          <a:bodyPr wrap="square" rtlCol="0">
            <a:spAutoFit/>
          </a:bodyPr>
          <a:lstStyle/>
          <a:p>
            <a:r>
              <a:rPr lang="es-ES" sz="1300" dirty="0">
                <a:solidFill>
                  <a:schemeClr val="bg1"/>
                </a:solidFill>
              </a:rPr>
              <a:t>Programa de formación  para fortalecer las capacidades productivas y competitivas</a:t>
            </a:r>
          </a:p>
        </p:txBody>
      </p:sp>
      <p:sp>
        <p:nvSpPr>
          <p:cNvPr id="27" name="CuadroTexto 26"/>
          <p:cNvSpPr txBox="1"/>
          <p:nvPr/>
        </p:nvSpPr>
        <p:spPr>
          <a:xfrm>
            <a:off x="5756458" y="2800485"/>
            <a:ext cx="1378074" cy="430887"/>
          </a:xfrm>
          <a:prstGeom prst="rect">
            <a:avLst/>
          </a:prstGeom>
          <a:noFill/>
        </p:spPr>
        <p:txBody>
          <a:bodyPr wrap="square" rtlCol="0">
            <a:spAutoFit/>
          </a:bodyPr>
          <a:lstStyle/>
          <a:p>
            <a:r>
              <a:rPr lang="es-ES" sz="1100" b="1" dirty="0">
                <a:solidFill>
                  <a:schemeClr val="bg1"/>
                </a:solidFill>
              </a:rPr>
              <a:t>Demanda del sector productivo.</a:t>
            </a:r>
          </a:p>
        </p:txBody>
      </p:sp>
      <p:sp>
        <p:nvSpPr>
          <p:cNvPr id="28" name="CuadroTexto 27"/>
          <p:cNvSpPr txBox="1"/>
          <p:nvPr/>
        </p:nvSpPr>
        <p:spPr>
          <a:xfrm>
            <a:off x="3616325" y="3705750"/>
            <a:ext cx="1750785" cy="492443"/>
          </a:xfrm>
          <a:prstGeom prst="rect">
            <a:avLst/>
          </a:prstGeom>
          <a:noFill/>
        </p:spPr>
        <p:txBody>
          <a:bodyPr wrap="square" rtlCol="0">
            <a:spAutoFit/>
          </a:bodyPr>
          <a:lstStyle/>
          <a:p>
            <a:r>
              <a:rPr lang="es-ES" sz="1300" dirty="0">
                <a:solidFill>
                  <a:schemeClr val="bg1"/>
                </a:solidFill>
              </a:rPr>
              <a:t>Investigación y</a:t>
            </a:r>
          </a:p>
          <a:p>
            <a:r>
              <a:rPr lang="es-ES" sz="1300" dirty="0">
                <a:solidFill>
                  <a:schemeClr val="bg1"/>
                </a:solidFill>
              </a:rPr>
              <a:t>I + D + i</a:t>
            </a:r>
          </a:p>
        </p:txBody>
      </p:sp>
      <p:sp>
        <p:nvSpPr>
          <p:cNvPr id="30" name="CuadroTexto 29"/>
          <p:cNvSpPr txBox="1"/>
          <p:nvPr/>
        </p:nvSpPr>
        <p:spPr>
          <a:xfrm>
            <a:off x="3483428" y="4583863"/>
            <a:ext cx="2113645" cy="292388"/>
          </a:xfrm>
          <a:prstGeom prst="rect">
            <a:avLst/>
          </a:prstGeom>
          <a:noFill/>
        </p:spPr>
        <p:txBody>
          <a:bodyPr wrap="square" rtlCol="0">
            <a:spAutoFit/>
          </a:bodyPr>
          <a:lstStyle/>
          <a:p>
            <a:r>
              <a:rPr lang="es-ES" sz="1300" dirty="0">
                <a:solidFill>
                  <a:schemeClr val="bg1"/>
                </a:solidFill>
              </a:rPr>
              <a:t>Extensión </a:t>
            </a:r>
          </a:p>
        </p:txBody>
      </p:sp>
      <p:sp>
        <p:nvSpPr>
          <p:cNvPr id="33" name="Rectángulo 32"/>
          <p:cNvSpPr/>
          <p:nvPr/>
        </p:nvSpPr>
        <p:spPr>
          <a:xfrm>
            <a:off x="7238999" y="2063279"/>
            <a:ext cx="1723571" cy="2990599"/>
          </a:xfrm>
          <a:prstGeom prst="rect">
            <a:avLst/>
          </a:pr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5" name="Flecha derecha 34"/>
          <p:cNvSpPr/>
          <p:nvPr/>
        </p:nvSpPr>
        <p:spPr>
          <a:xfrm rot="5400000">
            <a:off x="7910629" y="3373379"/>
            <a:ext cx="290286" cy="307777"/>
          </a:xfrm>
          <a:prstGeom prst="rightArrow">
            <a:avLst>
              <a:gd name="adj1" fmla="val 56191"/>
              <a:gd name="adj2" fmla="val 50000"/>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29" name="Imagen 28" descr="Logo_U.T.P.png">
            <a:extLst>
              <a:ext uri="{FF2B5EF4-FFF2-40B4-BE49-F238E27FC236}">
                <a16:creationId xmlns:a16="http://schemas.microsoft.com/office/drawing/2014/main" xmlns="" id="{9F69B26C-F6CA-5347-A9FC-9F00ADE16E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527" y="5060447"/>
            <a:ext cx="613041" cy="394459"/>
          </a:xfrm>
          <a:prstGeom prst="rect">
            <a:avLst/>
          </a:prstGeom>
        </p:spPr>
      </p:pic>
      <p:sp>
        <p:nvSpPr>
          <p:cNvPr id="4" name="Rectángulo 3">
            <a:extLst>
              <a:ext uri="{FF2B5EF4-FFF2-40B4-BE49-F238E27FC236}">
                <a16:creationId xmlns:a16="http://schemas.microsoft.com/office/drawing/2014/main" xmlns="" id="{FE94CBD3-63B3-5D45-9EAE-B37ED15BF7DF}"/>
              </a:ext>
            </a:extLst>
          </p:cNvPr>
          <p:cNvSpPr/>
          <p:nvPr/>
        </p:nvSpPr>
        <p:spPr>
          <a:xfrm>
            <a:off x="7238999" y="2096787"/>
            <a:ext cx="1771969" cy="1323439"/>
          </a:xfrm>
          <a:prstGeom prst="rect">
            <a:avLst/>
          </a:prstGeom>
        </p:spPr>
        <p:txBody>
          <a:bodyPr wrap="square">
            <a:spAutoFit/>
          </a:bodyPr>
          <a:lstStyle/>
          <a:p>
            <a:pPr algn="ctr"/>
            <a:r>
              <a:rPr lang="es-ES" sz="1600" dirty="0"/>
              <a:t>Propuestas</a:t>
            </a:r>
          </a:p>
          <a:p>
            <a:pPr algn="ctr"/>
            <a:r>
              <a:rPr lang="es-ES" sz="1600" dirty="0"/>
              <a:t>de</a:t>
            </a:r>
          </a:p>
          <a:p>
            <a:pPr algn="ctr"/>
            <a:r>
              <a:rPr lang="es-ES" sz="1600" dirty="0"/>
              <a:t>Fortalecimiento</a:t>
            </a:r>
          </a:p>
          <a:p>
            <a:pPr algn="ctr"/>
            <a:r>
              <a:rPr lang="es-ES" sz="1600" dirty="0"/>
              <a:t>Integral Hacia La Competitividad</a:t>
            </a:r>
          </a:p>
        </p:txBody>
      </p:sp>
      <p:sp>
        <p:nvSpPr>
          <p:cNvPr id="32" name="CuadroTexto 31">
            <a:extLst>
              <a:ext uri="{FF2B5EF4-FFF2-40B4-BE49-F238E27FC236}">
                <a16:creationId xmlns:a16="http://schemas.microsoft.com/office/drawing/2014/main" xmlns="" id="{E8AEEEC4-3B9D-AC43-9668-505B8F72A7F4}"/>
              </a:ext>
            </a:extLst>
          </p:cNvPr>
          <p:cNvSpPr txBox="1"/>
          <p:nvPr/>
        </p:nvSpPr>
        <p:spPr>
          <a:xfrm>
            <a:off x="7343775" y="3757420"/>
            <a:ext cx="1603696" cy="1323439"/>
          </a:xfrm>
          <a:prstGeom prst="rect">
            <a:avLst/>
          </a:prstGeom>
          <a:noFill/>
        </p:spPr>
        <p:txBody>
          <a:bodyPr wrap="square" rtlCol="0">
            <a:spAutoFit/>
          </a:bodyPr>
          <a:lstStyle/>
          <a:p>
            <a:pPr algn="ctr"/>
            <a:r>
              <a:rPr lang="es-ES" sz="1600" dirty="0"/>
              <a:t>Disminución</a:t>
            </a:r>
          </a:p>
          <a:p>
            <a:pPr algn="ctr"/>
            <a:r>
              <a:rPr lang="es-ES" sz="1600" dirty="0"/>
              <a:t>de brechas en los sistemas o cadenas productivas.</a:t>
            </a:r>
          </a:p>
        </p:txBody>
      </p:sp>
      <p:sp>
        <p:nvSpPr>
          <p:cNvPr id="37" name="CuadroTexto 36">
            <a:extLst>
              <a:ext uri="{FF2B5EF4-FFF2-40B4-BE49-F238E27FC236}">
                <a16:creationId xmlns:a16="http://schemas.microsoft.com/office/drawing/2014/main" xmlns="" id="{7AF03106-B1B9-EF41-B188-3ED6ABA8CFFF}"/>
              </a:ext>
            </a:extLst>
          </p:cNvPr>
          <p:cNvSpPr txBox="1"/>
          <p:nvPr/>
        </p:nvSpPr>
        <p:spPr>
          <a:xfrm>
            <a:off x="5701540" y="3531828"/>
            <a:ext cx="1537458" cy="938719"/>
          </a:xfrm>
          <a:prstGeom prst="rect">
            <a:avLst/>
          </a:prstGeom>
          <a:noFill/>
        </p:spPr>
        <p:txBody>
          <a:bodyPr wrap="square" rtlCol="0">
            <a:spAutoFit/>
          </a:bodyPr>
          <a:lstStyle/>
          <a:p>
            <a:pPr algn="ctr"/>
            <a:r>
              <a:rPr lang="es-ES" sz="1100" dirty="0"/>
              <a:t>Articulación del conocimiento tácito con el explicito para el desarrollo de opciones tecnológicas. </a:t>
            </a:r>
          </a:p>
        </p:txBody>
      </p:sp>
      <p:sp>
        <p:nvSpPr>
          <p:cNvPr id="38" name="CuadroTexto 37">
            <a:extLst>
              <a:ext uri="{FF2B5EF4-FFF2-40B4-BE49-F238E27FC236}">
                <a16:creationId xmlns:a16="http://schemas.microsoft.com/office/drawing/2014/main" xmlns="" id="{9CA5E51F-5A2E-6744-80CB-E4CF42288232}"/>
              </a:ext>
            </a:extLst>
          </p:cNvPr>
          <p:cNvSpPr txBox="1"/>
          <p:nvPr/>
        </p:nvSpPr>
        <p:spPr>
          <a:xfrm>
            <a:off x="5808537" y="4470547"/>
            <a:ext cx="1378074" cy="600164"/>
          </a:xfrm>
          <a:prstGeom prst="rect">
            <a:avLst/>
          </a:prstGeom>
          <a:noFill/>
        </p:spPr>
        <p:txBody>
          <a:bodyPr wrap="square" rtlCol="0">
            <a:spAutoFit/>
          </a:bodyPr>
          <a:lstStyle/>
          <a:p>
            <a:pPr algn="ctr"/>
            <a:r>
              <a:rPr lang="es-ES" sz="1100" dirty="0"/>
              <a:t>Articulación academia con el sector productivo </a:t>
            </a:r>
          </a:p>
        </p:txBody>
      </p:sp>
      <p:pic>
        <p:nvPicPr>
          <p:cNvPr id="31" name="Imagen 30">
            <a:extLst>
              <a:ext uri="{FF2B5EF4-FFF2-40B4-BE49-F238E27FC236}">
                <a16:creationId xmlns:a16="http://schemas.microsoft.com/office/drawing/2014/main" xmlns="" id="{47B0AA08-28EA-1340-B004-6DE8FE03F0FD}"/>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5877640" y="5475824"/>
            <a:ext cx="1239867" cy="235857"/>
          </a:xfrm>
          <a:prstGeom prst="rect">
            <a:avLst/>
          </a:prstGeom>
        </p:spPr>
      </p:pic>
    </p:spTree>
    <p:extLst>
      <p:ext uri="{BB962C8B-B14F-4D97-AF65-F5344CB8AC3E}">
        <p14:creationId xmlns:p14="http://schemas.microsoft.com/office/powerpoint/2010/main" val="19134932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encabezado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22376"/>
          </a:xfrm>
          <a:prstGeom prst="rect">
            <a:avLst/>
          </a:prstGeom>
        </p:spPr>
      </p:pic>
      <p:pic>
        <p:nvPicPr>
          <p:cNvPr id="6" name="Imagen 5" descr="00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84114"/>
            <a:ext cx="9172222" cy="284245"/>
          </a:xfrm>
          <a:prstGeom prst="rect">
            <a:avLst/>
          </a:prstGeom>
        </p:spPr>
      </p:pic>
      <p:sp>
        <p:nvSpPr>
          <p:cNvPr id="7" name="CuadroTexto 6"/>
          <p:cNvSpPr txBox="1"/>
          <p:nvPr/>
        </p:nvSpPr>
        <p:spPr>
          <a:xfrm>
            <a:off x="84306" y="61512"/>
            <a:ext cx="7338292" cy="461665"/>
          </a:xfrm>
          <a:prstGeom prst="rect">
            <a:avLst/>
          </a:prstGeom>
          <a:noFill/>
        </p:spPr>
        <p:txBody>
          <a:bodyPr wrap="square" rtlCol="0">
            <a:spAutoFit/>
          </a:bodyPr>
          <a:lstStyle/>
          <a:p>
            <a:r>
              <a:rPr lang="es-ES" sz="2400" dirty="0">
                <a:solidFill>
                  <a:schemeClr val="bg1"/>
                </a:solidFill>
              </a:rPr>
              <a:t>¿Cómo hacerlo?</a:t>
            </a:r>
          </a:p>
        </p:txBody>
      </p:sp>
      <p:pic>
        <p:nvPicPr>
          <p:cNvPr id="8" name="Imagen 7" descr="00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3850" y="766270"/>
            <a:ext cx="862584" cy="602438"/>
          </a:xfrm>
          <a:prstGeom prst="rect">
            <a:avLst/>
          </a:prstGeom>
        </p:spPr>
      </p:pic>
      <p:sp>
        <p:nvSpPr>
          <p:cNvPr id="9" name="CuadroTexto 8"/>
          <p:cNvSpPr txBox="1"/>
          <p:nvPr/>
        </p:nvSpPr>
        <p:spPr>
          <a:xfrm>
            <a:off x="4055319" y="882932"/>
            <a:ext cx="1033360" cy="646331"/>
          </a:xfrm>
          <a:prstGeom prst="rect">
            <a:avLst/>
          </a:prstGeom>
          <a:noFill/>
        </p:spPr>
        <p:txBody>
          <a:bodyPr wrap="none" rtlCol="0">
            <a:spAutoFit/>
          </a:bodyPr>
          <a:lstStyle/>
          <a:p>
            <a:r>
              <a:rPr lang="es-ES" dirty="0">
                <a:solidFill>
                  <a:schemeClr val="tx1">
                    <a:lumMod val="50000"/>
                    <a:lumOff val="50000"/>
                  </a:schemeClr>
                </a:solidFill>
              </a:rPr>
              <a:t>Unificar</a:t>
            </a:r>
          </a:p>
          <a:p>
            <a:r>
              <a:rPr lang="es-ES" dirty="0">
                <a:solidFill>
                  <a:schemeClr val="tx1">
                    <a:lumMod val="50000"/>
                    <a:lumOff val="50000"/>
                  </a:schemeClr>
                </a:solidFill>
              </a:rPr>
              <a:t>Criterios.</a:t>
            </a:r>
          </a:p>
        </p:txBody>
      </p:sp>
      <p:cxnSp>
        <p:nvCxnSpPr>
          <p:cNvPr id="10" name="Conector recto 9"/>
          <p:cNvCxnSpPr/>
          <p:nvPr/>
        </p:nvCxnSpPr>
        <p:spPr>
          <a:xfrm>
            <a:off x="2160502" y="1464397"/>
            <a:ext cx="3057068" cy="9071"/>
          </a:xfrm>
          <a:prstGeom prst="line">
            <a:avLst/>
          </a:prstGeom>
          <a:ln w="1905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2" name="Imagen 1" descr="00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1788" y="1418664"/>
            <a:ext cx="3127248" cy="3486912"/>
          </a:xfrm>
          <a:prstGeom prst="rect">
            <a:avLst/>
          </a:prstGeom>
        </p:spPr>
      </p:pic>
      <p:sp>
        <p:nvSpPr>
          <p:cNvPr id="3" name="CuadroTexto 2"/>
          <p:cNvSpPr txBox="1"/>
          <p:nvPr/>
        </p:nvSpPr>
        <p:spPr>
          <a:xfrm>
            <a:off x="1487508" y="2584822"/>
            <a:ext cx="1293043" cy="1200329"/>
          </a:xfrm>
          <a:prstGeom prst="rect">
            <a:avLst/>
          </a:prstGeom>
          <a:noFill/>
        </p:spPr>
        <p:txBody>
          <a:bodyPr wrap="none" rtlCol="0">
            <a:spAutoFit/>
          </a:bodyPr>
          <a:lstStyle/>
          <a:p>
            <a:pPr algn="ctr"/>
            <a:r>
              <a:rPr lang="es-ES" b="1" dirty="0">
                <a:solidFill>
                  <a:srgbClr val="FFFFFF"/>
                </a:solidFill>
              </a:rPr>
              <a:t>RED DE</a:t>
            </a:r>
          </a:p>
          <a:p>
            <a:pPr algn="ctr"/>
            <a:r>
              <a:rPr lang="es-ES" b="1" dirty="0">
                <a:solidFill>
                  <a:srgbClr val="FFFFFF"/>
                </a:solidFill>
              </a:rPr>
              <a:t>FACULTADES</a:t>
            </a:r>
          </a:p>
          <a:p>
            <a:pPr algn="ctr"/>
            <a:r>
              <a:rPr lang="es-ES" b="1" dirty="0">
                <a:solidFill>
                  <a:srgbClr val="FFFFFF"/>
                </a:solidFill>
              </a:rPr>
              <a:t>AGRARIAS Y</a:t>
            </a:r>
          </a:p>
          <a:p>
            <a:pPr algn="ctr"/>
            <a:r>
              <a:rPr lang="es-ES" b="1" dirty="0">
                <a:solidFill>
                  <a:srgbClr val="FFFFFF"/>
                </a:solidFill>
              </a:rPr>
              <a:t>AFINES</a:t>
            </a:r>
          </a:p>
        </p:txBody>
      </p:sp>
      <p:sp>
        <p:nvSpPr>
          <p:cNvPr id="11" name="CuadroTexto 10"/>
          <p:cNvSpPr txBox="1"/>
          <p:nvPr/>
        </p:nvSpPr>
        <p:spPr>
          <a:xfrm>
            <a:off x="3706270" y="1569157"/>
            <a:ext cx="5353423" cy="3693319"/>
          </a:xfrm>
          <a:prstGeom prst="rect">
            <a:avLst/>
          </a:prstGeom>
          <a:noFill/>
        </p:spPr>
        <p:txBody>
          <a:bodyPr wrap="square" rtlCol="0">
            <a:spAutoFit/>
          </a:bodyPr>
          <a:lstStyle/>
          <a:p>
            <a:pPr marL="285750" indent="-285750">
              <a:buFont typeface="Arial"/>
              <a:buChar char="•"/>
            </a:pPr>
            <a:r>
              <a:rPr lang="es-ES" dirty="0"/>
              <a:t>Identificación de IES y sus facultades y programas de ciencias agrarias, agropecuarias, agroindustriales  y afines. </a:t>
            </a:r>
          </a:p>
          <a:p>
            <a:pPr marL="285750" indent="-285750">
              <a:buFont typeface="Arial"/>
              <a:buChar char="•"/>
            </a:pPr>
            <a:r>
              <a:rPr lang="es-ES" dirty="0"/>
              <a:t>Construir una estrategia que permita la articulación y participación de las  facultades, agrarias y afines de las diferentes regiones del país, en la implementación del SNIA (propuestas responsabilidades, roles y oportunidades que se generan en la implementación de los tres subsistemas).</a:t>
            </a:r>
          </a:p>
          <a:p>
            <a:pPr marL="285750" indent="-285750">
              <a:buFont typeface="Arial"/>
              <a:buChar char="•"/>
            </a:pPr>
            <a:r>
              <a:rPr lang="es-ES" dirty="0"/>
              <a:t>Construcción de estrategias de movilidad académica e investigativa, adaptación y desarrollo tecnológico. </a:t>
            </a:r>
          </a:p>
          <a:p>
            <a:endParaRPr lang="es-ES" dirty="0"/>
          </a:p>
        </p:txBody>
      </p:sp>
      <p:pic>
        <p:nvPicPr>
          <p:cNvPr id="12" name="Imagen 11" descr="Logo_U.T.P.png">
            <a:extLst>
              <a:ext uri="{FF2B5EF4-FFF2-40B4-BE49-F238E27FC236}">
                <a16:creationId xmlns:a16="http://schemas.microsoft.com/office/drawing/2014/main" xmlns="" id="{B8192F9B-D734-EA48-9D39-D1DEBBB14F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306" y="5067541"/>
            <a:ext cx="568597" cy="365862"/>
          </a:xfrm>
          <a:prstGeom prst="rect">
            <a:avLst/>
          </a:prstGeom>
        </p:spPr>
      </p:pic>
      <p:pic>
        <p:nvPicPr>
          <p:cNvPr id="13" name="Imagen 12">
            <a:extLst>
              <a:ext uri="{FF2B5EF4-FFF2-40B4-BE49-F238E27FC236}">
                <a16:creationId xmlns:a16="http://schemas.microsoft.com/office/drawing/2014/main" xmlns="" id="{36068E9C-3BBC-524E-ACA1-0446790BC7B3}"/>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6162675" y="5527796"/>
            <a:ext cx="1083906" cy="206189"/>
          </a:xfrm>
          <a:prstGeom prst="rect">
            <a:avLst/>
          </a:prstGeom>
        </p:spPr>
      </p:pic>
    </p:spTree>
    <p:extLst>
      <p:ext uri="{BB962C8B-B14F-4D97-AF65-F5344CB8AC3E}">
        <p14:creationId xmlns:p14="http://schemas.microsoft.com/office/powerpoint/2010/main" val="20191427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encabezado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22376"/>
          </a:xfrm>
          <a:prstGeom prst="rect">
            <a:avLst/>
          </a:prstGeom>
        </p:spPr>
      </p:pic>
      <p:pic>
        <p:nvPicPr>
          <p:cNvPr id="9" name="Imagen 8" descr="00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84114"/>
            <a:ext cx="9172222" cy="284245"/>
          </a:xfrm>
          <a:prstGeom prst="rect">
            <a:avLst/>
          </a:prstGeom>
        </p:spPr>
      </p:pic>
      <p:sp>
        <p:nvSpPr>
          <p:cNvPr id="10" name="CuadroTexto 9"/>
          <p:cNvSpPr txBox="1"/>
          <p:nvPr/>
        </p:nvSpPr>
        <p:spPr>
          <a:xfrm>
            <a:off x="133520" y="-39500"/>
            <a:ext cx="7338292" cy="830997"/>
          </a:xfrm>
          <a:prstGeom prst="rect">
            <a:avLst/>
          </a:prstGeom>
          <a:noFill/>
        </p:spPr>
        <p:txBody>
          <a:bodyPr wrap="square" rtlCol="0">
            <a:spAutoFit/>
          </a:bodyPr>
          <a:lstStyle/>
          <a:p>
            <a:r>
              <a:rPr lang="es-ES" sz="2400" dirty="0">
                <a:solidFill>
                  <a:schemeClr val="bg1"/>
                </a:solidFill>
              </a:rPr>
              <a:t>Estrategia para la articulación de las IES en la implementación del SNIA.</a:t>
            </a:r>
          </a:p>
        </p:txBody>
      </p:sp>
      <p:sp>
        <p:nvSpPr>
          <p:cNvPr id="11" name="CuadroTexto 10"/>
          <p:cNvSpPr txBox="1"/>
          <p:nvPr/>
        </p:nvSpPr>
        <p:spPr>
          <a:xfrm>
            <a:off x="133520" y="1186616"/>
            <a:ext cx="4102949" cy="2246769"/>
          </a:xfrm>
          <a:prstGeom prst="rect">
            <a:avLst/>
          </a:prstGeom>
          <a:noFill/>
        </p:spPr>
        <p:txBody>
          <a:bodyPr wrap="square" rtlCol="0">
            <a:spAutoFit/>
          </a:bodyPr>
          <a:lstStyle/>
          <a:p>
            <a:r>
              <a:rPr lang="es-ES" sz="2800" b="1" dirty="0">
                <a:solidFill>
                  <a:srgbClr val="1A5B26"/>
                </a:solidFill>
              </a:rPr>
              <a:t>IES, CLAVES EN LA ARTICULACIÓN E IMPLEMENTACIÓN DE LOS  SUBSISTEMAS</a:t>
            </a:r>
          </a:p>
          <a:p>
            <a:r>
              <a:rPr lang="es-ES" sz="2800" b="1" dirty="0">
                <a:solidFill>
                  <a:srgbClr val="1A5B26"/>
                </a:solidFill>
              </a:rPr>
              <a:t>DEL SNIA,</a:t>
            </a:r>
          </a:p>
        </p:txBody>
      </p:sp>
      <p:grpSp>
        <p:nvGrpSpPr>
          <p:cNvPr id="22" name="Agrupar 21"/>
          <p:cNvGrpSpPr/>
          <p:nvPr/>
        </p:nvGrpSpPr>
        <p:grpSpPr>
          <a:xfrm>
            <a:off x="3580052" y="1186616"/>
            <a:ext cx="4221480" cy="3934968"/>
            <a:chOff x="3541565" y="1199444"/>
            <a:chExt cx="4221480" cy="3934968"/>
          </a:xfrm>
        </p:grpSpPr>
        <p:pic>
          <p:nvPicPr>
            <p:cNvPr id="8" name="Imagen 7" descr="00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1565" y="1199444"/>
              <a:ext cx="4221480" cy="3934968"/>
            </a:xfrm>
            <a:prstGeom prst="rect">
              <a:avLst/>
            </a:prstGeom>
          </p:spPr>
        </p:pic>
        <p:sp>
          <p:nvSpPr>
            <p:cNvPr id="12" name="CuadroTexto 11"/>
            <p:cNvSpPr txBox="1"/>
            <p:nvPr/>
          </p:nvSpPr>
          <p:spPr>
            <a:xfrm>
              <a:off x="5093172" y="1616363"/>
              <a:ext cx="1154625" cy="760208"/>
            </a:xfrm>
            <a:prstGeom prst="rect">
              <a:avLst/>
            </a:prstGeom>
            <a:noFill/>
          </p:spPr>
          <p:txBody>
            <a:bodyPr wrap="square" rtlCol="0">
              <a:spAutoFit/>
            </a:bodyPr>
            <a:lstStyle/>
            <a:p>
              <a:pPr algn="ctr">
                <a:lnSpc>
                  <a:spcPct val="90000"/>
                </a:lnSpc>
              </a:pPr>
              <a:r>
                <a:rPr lang="es-ES" sz="1200" dirty="0">
                  <a:solidFill>
                    <a:schemeClr val="bg1"/>
                  </a:solidFill>
                </a:rPr>
                <a:t>Sub. Investigación</a:t>
              </a:r>
            </a:p>
            <a:p>
              <a:pPr algn="ctr">
                <a:lnSpc>
                  <a:spcPct val="90000"/>
                </a:lnSpc>
              </a:pPr>
              <a:r>
                <a:rPr lang="es-ES" sz="1200" dirty="0">
                  <a:solidFill>
                    <a:schemeClr val="bg1"/>
                  </a:solidFill>
                </a:rPr>
                <a:t>Desarrollo tecnológico</a:t>
              </a:r>
            </a:p>
          </p:txBody>
        </p:sp>
        <p:cxnSp>
          <p:nvCxnSpPr>
            <p:cNvPr id="14" name="Conector recto 13"/>
            <p:cNvCxnSpPr/>
            <p:nvPr/>
          </p:nvCxnSpPr>
          <p:spPr>
            <a:xfrm>
              <a:off x="5336925" y="2408876"/>
              <a:ext cx="705605" cy="0"/>
            </a:xfrm>
            <a:prstGeom prst="line">
              <a:avLst/>
            </a:prstGeom>
            <a:ln w="190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15" name="CuadroTexto 14"/>
            <p:cNvSpPr txBox="1"/>
            <p:nvPr/>
          </p:nvSpPr>
          <p:spPr>
            <a:xfrm>
              <a:off x="5242715" y="2408876"/>
              <a:ext cx="889618" cy="369332"/>
            </a:xfrm>
            <a:prstGeom prst="rect">
              <a:avLst/>
            </a:prstGeom>
            <a:noFill/>
          </p:spPr>
          <p:txBody>
            <a:bodyPr wrap="none" rtlCol="0">
              <a:spAutoFit/>
            </a:bodyPr>
            <a:lstStyle/>
            <a:p>
              <a:pPr algn="ctr"/>
              <a:r>
                <a:rPr lang="es-ES" sz="900" dirty="0">
                  <a:solidFill>
                    <a:srgbClr val="FFFFFF"/>
                  </a:solidFill>
                </a:rPr>
                <a:t>Comité técnico</a:t>
              </a:r>
            </a:p>
            <a:p>
              <a:pPr algn="ctr"/>
              <a:r>
                <a:rPr lang="es-ES" sz="900" dirty="0">
                  <a:solidFill>
                    <a:srgbClr val="FFFFFF"/>
                  </a:solidFill>
                </a:rPr>
                <a:t>COLCIENCIAS</a:t>
              </a:r>
            </a:p>
          </p:txBody>
        </p:sp>
        <p:sp>
          <p:nvSpPr>
            <p:cNvPr id="16" name="CuadroTexto 15"/>
            <p:cNvSpPr txBox="1"/>
            <p:nvPr/>
          </p:nvSpPr>
          <p:spPr>
            <a:xfrm>
              <a:off x="3964204" y="3564722"/>
              <a:ext cx="1154625" cy="594009"/>
            </a:xfrm>
            <a:prstGeom prst="rect">
              <a:avLst/>
            </a:prstGeom>
            <a:noFill/>
          </p:spPr>
          <p:txBody>
            <a:bodyPr wrap="square" rtlCol="0">
              <a:spAutoFit/>
            </a:bodyPr>
            <a:lstStyle/>
            <a:p>
              <a:pPr algn="ctr">
                <a:lnSpc>
                  <a:spcPct val="90000"/>
                </a:lnSpc>
              </a:pPr>
              <a:r>
                <a:rPr lang="es-ES" sz="1200" dirty="0">
                  <a:solidFill>
                    <a:schemeClr val="bg1"/>
                  </a:solidFill>
                </a:rPr>
                <a:t>Sub. </a:t>
              </a:r>
            </a:p>
            <a:p>
              <a:pPr algn="ctr">
                <a:lnSpc>
                  <a:spcPct val="90000"/>
                </a:lnSpc>
              </a:pPr>
              <a:r>
                <a:rPr lang="es-ES" sz="1200" dirty="0">
                  <a:solidFill>
                    <a:schemeClr val="bg1"/>
                  </a:solidFill>
                </a:rPr>
                <a:t>Formación y Capacitación</a:t>
              </a:r>
            </a:p>
          </p:txBody>
        </p:sp>
        <p:cxnSp>
          <p:nvCxnSpPr>
            <p:cNvPr id="17" name="Conector recto 16"/>
            <p:cNvCxnSpPr/>
            <p:nvPr/>
          </p:nvCxnSpPr>
          <p:spPr>
            <a:xfrm>
              <a:off x="4207957" y="4190471"/>
              <a:ext cx="705605" cy="0"/>
            </a:xfrm>
            <a:prstGeom prst="line">
              <a:avLst/>
            </a:prstGeom>
            <a:ln w="190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18" name="CuadroTexto 17"/>
            <p:cNvSpPr txBox="1"/>
            <p:nvPr/>
          </p:nvSpPr>
          <p:spPr>
            <a:xfrm>
              <a:off x="4113747" y="4228955"/>
              <a:ext cx="889618" cy="369332"/>
            </a:xfrm>
            <a:prstGeom prst="rect">
              <a:avLst/>
            </a:prstGeom>
            <a:noFill/>
          </p:spPr>
          <p:txBody>
            <a:bodyPr wrap="none" rtlCol="0">
              <a:spAutoFit/>
            </a:bodyPr>
            <a:lstStyle/>
            <a:p>
              <a:pPr algn="ctr"/>
              <a:r>
                <a:rPr lang="es-ES" sz="900" dirty="0">
                  <a:solidFill>
                    <a:srgbClr val="FFFFFF"/>
                  </a:solidFill>
                </a:rPr>
                <a:t>Comité técnico</a:t>
              </a:r>
            </a:p>
            <a:p>
              <a:pPr algn="ctr"/>
              <a:r>
                <a:rPr lang="es-ES" sz="900" dirty="0">
                  <a:solidFill>
                    <a:srgbClr val="FFFFFF"/>
                  </a:solidFill>
                </a:rPr>
                <a:t>MEN</a:t>
              </a:r>
            </a:p>
          </p:txBody>
        </p:sp>
        <p:sp>
          <p:nvSpPr>
            <p:cNvPr id="19" name="CuadroTexto 18"/>
            <p:cNvSpPr txBox="1"/>
            <p:nvPr/>
          </p:nvSpPr>
          <p:spPr>
            <a:xfrm>
              <a:off x="6157991" y="3577550"/>
              <a:ext cx="1154625" cy="594009"/>
            </a:xfrm>
            <a:prstGeom prst="rect">
              <a:avLst/>
            </a:prstGeom>
            <a:noFill/>
          </p:spPr>
          <p:txBody>
            <a:bodyPr wrap="square" rtlCol="0">
              <a:spAutoFit/>
            </a:bodyPr>
            <a:lstStyle/>
            <a:p>
              <a:pPr algn="ctr">
                <a:lnSpc>
                  <a:spcPct val="90000"/>
                </a:lnSpc>
              </a:pPr>
              <a:r>
                <a:rPr lang="es-ES" sz="1200" dirty="0">
                  <a:solidFill>
                    <a:schemeClr val="bg1"/>
                  </a:solidFill>
                </a:rPr>
                <a:t>Sub. </a:t>
              </a:r>
            </a:p>
            <a:p>
              <a:pPr algn="ctr">
                <a:lnSpc>
                  <a:spcPct val="90000"/>
                </a:lnSpc>
              </a:pPr>
              <a:r>
                <a:rPr lang="es-ES" sz="1200" dirty="0">
                  <a:solidFill>
                    <a:schemeClr val="bg1"/>
                  </a:solidFill>
                </a:rPr>
                <a:t>Extensión</a:t>
              </a:r>
            </a:p>
            <a:p>
              <a:pPr algn="ctr">
                <a:lnSpc>
                  <a:spcPct val="90000"/>
                </a:lnSpc>
              </a:pPr>
              <a:r>
                <a:rPr lang="es-ES" sz="1200" dirty="0">
                  <a:solidFill>
                    <a:schemeClr val="bg1"/>
                  </a:solidFill>
                </a:rPr>
                <a:t>Agropecuaria</a:t>
              </a:r>
            </a:p>
          </p:txBody>
        </p:sp>
        <p:cxnSp>
          <p:nvCxnSpPr>
            <p:cNvPr id="20" name="Conector recto 19"/>
            <p:cNvCxnSpPr/>
            <p:nvPr/>
          </p:nvCxnSpPr>
          <p:spPr>
            <a:xfrm>
              <a:off x="6401744" y="4203299"/>
              <a:ext cx="705605" cy="0"/>
            </a:xfrm>
            <a:prstGeom prst="line">
              <a:avLst/>
            </a:prstGeom>
            <a:ln w="190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21" name="CuadroTexto 20"/>
            <p:cNvSpPr txBox="1"/>
            <p:nvPr/>
          </p:nvSpPr>
          <p:spPr>
            <a:xfrm>
              <a:off x="6307534" y="4241783"/>
              <a:ext cx="889618" cy="369332"/>
            </a:xfrm>
            <a:prstGeom prst="rect">
              <a:avLst/>
            </a:prstGeom>
            <a:noFill/>
          </p:spPr>
          <p:txBody>
            <a:bodyPr wrap="none" rtlCol="0">
              <a:spAutoFit/>
            </a:bodyPr>
            <a:lstStyle/>
            <a:p>
              <a:pPr algn="ctr"/>
              <a:r>
                <a:rPr lang="es-ES" sz="900" dirty="0">
                  <a:solidFill>
                    <a:srgbClr val="FFFFFF"/>
                  </a:solidFill>
                </a:rPr>
                <a:t>Comité técnico</a:t>
              </a:r>
            </a:p>
            <a:p>
              <a:pPr algn="ctr"/>
              <a:r>
                <a:rPr lang="es-ES" sz="900" dirty="0">
                  <a:solidFill>
                    <a:srgbClr val="FFFFFF"/>
                  </a:solidFill>
                </a:rPr>
                <a:t>MADR</a:t>
              </a:r>
            </a:p>
          </p:txBody>
        </p:sp>
      </p:grpSp>
      <p:pic>
        <p:nvPicPr>
          <p:cNvPr id="23" name="Imagen 22" descr="Logo_U.T.P.png">
            <a:extLst>
              <a:ext uri="{FF2B5EF4-FFF2-40B4-BE49-F238E27FC236}">
                <a16:creationId xmlns:a16="http://schemas.microsoft.com/office/drawing/2014/main" xmlns="" id="{257E6386-C6C7-1340-9ACB-45A9BB06B5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520" y="5048177"/>
            <a:ext cx="664620" cy="427647"/>
          </a:xfrm>
          <a:prstGeom prst="rect">
            <a:avLst/>
          </a:prstGeom>
        </p:spPr>
      </p:pic>
      <p:pic>
        <p:nvPicPr>
          <p:cNvPr id="24" name="Imagen 23">
            <a:extLst>
              <a:ext uri="{FF2B5EF4-FFF2-40B4-BE49-F238E27FC236}">
                <a16:creationId xmlns:a16="http://schemas.microsoft.com/office/drawing/2014/main" xmlns="" id="{E6A43714-E941-4247-890B-7A75998A2BD5}"/>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6181864" y="5538502"/>
            <a:ext cx="1053775" cy="200457"/>
          </a:xfrm>
          <a:prstGeom prst="rect">
            <a:avLst/>
          </a:prstGeom>
        </p:spPr>
      </p:pic>
    </p:spTree>
    <p:extLst>
      <p:ext uri="{BB962C8B-B14F-4D97-AF65-F5344CB8AC3E}">
        <p14:creationId xmlns:p14="http://schemas.microsoft.com/office/powerpoint/2010/main" val="10568720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Imagen 35" descr="encabezado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22376"/>
          </a:xfrm>
          <a:prstGeom prst="rect">
            <a:avLst/>
          </a:prstGeom>
        </p:spPr>
      </p:pic>
      <p:sp>
        <p:nvSpPr>
          <p:cNvPr id="76" name="Rectangle 15"/>
          <p:cNvSpPr/>
          <p:nvPr/>
        </p:nvSpPr>
        <p:spPr>
          <a:xfrm>
            <a:off x="4914549" y="4237728"/>
            <a:ext cx="4257673" cy="1008341"/>
          </a:xfrm>
          <a:prstGeom prst="rect">
            <a:avLst/>
          </a:prstGeom>
          <a:solidFill>
            <a:schemeClr val="tx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3" name="Shape 25178"/>
          <p:cNvSpPr/>
          <p:nvPr/>
        </p:nvSpPr>
        <p:spPr>
          <a:xfrm>
            <a:off x="4417556" y="4114592"/>
            <a:ext cx="1131478" cy="1131478"/>
          </a:xfrm>
          <a:custGeom>
            <a:avLst/>
            <a:gdLst/>
            <a:ahLst/>
            <a:cxnLst>
              <a:cxn ang="0">
                <a:pos x="wd2" y="hd2"/>
              </a:cxn>
              <a:cxn ang="5400000">
                <a:pos x="wd2" y="hd2"/>
              </a:cxn>
              <a:cxn ang="10800000">
                <a:pos x="wd2" y="hd2"/>
              </a:cxn>
              <a:cxn ang="16200000">
                <a:pos x="wd2" y="hd2"/>
              </a:cxn>
            </a:cxnLst>
            <a:rect l="0" t="0" r="r" b="b"/>
            <a:pathLst>
              <a:path w="21456" h="21456" extrusionOk="0">
                <a:moveTo>
                  <a:pt x="5820" y="614"/>
                </a:moveTo>
                <a:cubicBezTo>
                  <a:pt x="5535" y="728"/>
                  <a:pt x="5356" y="1076"/>
                  <a:pt x="5428" y="1374"/>
                </a:cubicBezTo>
                <a:lnTo>
                  <a:pt x="5803" y="2913"/>
                </a:lnTo>
                <a:cubicBezTo>
                  <a:pt x="4703" y="3606"/>
                  <a:pt x="3743" y="4537"/>
                  <a:pt x="3003" y="5669"/>
                </a:cubicBezTo>
                <a:lnTo>
                  <a:pt x="1469" y="5267"/>
                </a:lnTo>
                <a:cubicBezTo>
                  <a:pt x="1184" y="5191"/>
                  <a:pt x="816" y="5373"/>
                  <a:pt x="700" y="5644"/>
                </a:cubicBezTo>
                <a:lnTo>
                  <a:pt x="105" y="7046"/>
                </a:lnTo>
                <a:cubicBezTo>
                  <a:pt x="-15" y="7328"/>
                  <a:pt x="106" y="7702"/>
                  <a:pt x="368" y="7862"/>
                </a:cubicBezTo>
                <a:lnTo>
                  <a:pt x="1723" y="8685"/>
                </a:lnTo>
                <a:cubicBezTo>
                  <a:pt x="1422" y="10003"/>
                  <a:pt x="1419" y="11341"/>
                  <a:pt x="1686" y="12614"/>
                </a:cubicBezTo>
                <a:lnTo>
                  <a:pt x="318" y="13413"/>
                </a:lnTo>
                <a:cubicBezTo>
                  <a:pt x="54" y="13568"/>
                  <a:pt x="-72" y="13939"/>
                  <a:pt x="43" y="14223"/>
                </a:cubicBezTo>
                <a:lnTo>
                  <a:pt x="614" y="15636"/>
                </a:lnTo>
                <a:cubicBezTo>
                  <a:pt x="729" y="15921"/>
                  <a:pt x="1077" y="16100"/>
                  <a:pt x="1374" y="16028"/>
                </a:cubicBezTo>
                <a:lnTo>
                  <a:pt x="2913" y="15652"/>
                </a:lnTo>
                <a:cubicBezTo>
                  <a:pt x="3606" y="16753"/>
                  <a:pt x="4537" y="17713"/>
                  <a:pt x="5669" y="18453"/>
                </a:cubicBezTo>
                <a:lnTo>
                  <a:pt x="5267" y="19987"/>
                </a:lnTo>
                <a:cubicBezTo>
                  <a:pt x="5189" y="20283"/>
                  <a:pt x="5361" y="20634"/>
                  <a:pt x="5643" y="20753"/>
                </a:cubicBezTo>
                <a:lnTo>
                  <a:pt x="7046" y="21351"/>
                </a:lnTo>
                <a:cubicBezTo>
                  <a:pt x="7317" y="21466"/>
                  <a:pt x="7709" y="21340"/>
                  <a:pt x="7862" y="21088"/>
                </a:cubicBezTo>
                <a:lnTo>
                  <a:pt x="8688" y="19732"/>
                </a:lnTo>
                <a:cubicBezTo>
                  <a:pt x="10006" y="20032"/>
                  <a:pt x="11342" y="20037"/>
                  <a:pt x="12614" y="19770"/>
                </a:cubicBezTo>
                <a:lnTo>
                  <a:pt x="13413" y="21138"/>
                </a:lnTo>
                <a:cubicBezTo>
                  <a:pt x="13568" y="21403"/>
                  <a:pt x="13939" y="21528"/>
                  <a:pt x="14223" y="21413"/>
                </a:cubicBezTo>
                <a:lnTo>
                  <a:pt x="15636" y="20842"/>
                </a:lnTo>
                <a:cubicBezTo>
                  <a:pt x="15920" y="20728"/>
                  <a:pt x="16100" y="20379"/>
                  <a:pt x="16028" y="20082"/>
                </a:cubicBezTo>
                <a:lnTo>
                  <a:pt x="15655" y="18542"/>
                </a:lnTo>
                <a:cubicBezTo>
                  <a:pt x="16755" y="17850"/>
                  <a:pt x="17711" y="16918"/>
                  <a:pt x="18450" y="15788"/>
                </a:cubicBezTo>
                <a:lnTo>
                  <a:pt x="19987" y="16189"/>
                </a:lnTo>
                <a:cubicBezTo>
                  <a:pt x="20113" y="16222"/>
                  <a:pt x="20256" y="16210"/>
                  <a:pt x="20389" y="16156"/>
                </a:cubicBezTo>
                <a:cubicBezTo>
                  <a:pt x="20558" y="16088"/>
                  <a:pt x="20692" y="15963"/>
                  <a:pt x="20756" y="15812"/>
                </a:cubicBezTo>
                <a:lnTo>
                  <a:pt x="21351" y="14410"/>
                </a:lnTo>
                <a:cubicBezTo>
                  <a:pt x="21470" y="14128"/>
                  <a:pt x="21350" y="13753"/>
                  <a:pt x="21088" y="13594"/>
                </a:cubicBezTo>
                <a:lnTo>
                  <a:pt x="19733" y="12770"/>
                </a:lnTo>
                <a:cubicBezTo>
                  <a:pt x="20034" y="11452"/>
                  <a:pt x="20037" y="10115"/>
                  <a:pt x="19770" y="8842"/>
                </a:cubicBezTo>
                <a:lnTo>
                  <a:pt x="21138" y="8043"/>
                </a:lnTo>
                <a:cubicBezTo>
                  <a:pt x="21402" y="7888"/>
                  <a:pt x="21528" y="7517"/>
                  <a:pt x="21413" y="7233"/>
                </a:cubicBezTo>
                <a:lnTo>
                  <a:pt x="20842" y="5819"/>
                </a:lnTo>
                <a:cubicBezTo>
                  <a:pt x="20727" y="5535"/>
                  <a:pt x="20379" y="5356"/>
                  <a:pt x="20082" y="5428"/>
                </a:cubicBezTo>
                <a:lnTo>
                  <a:pt x="18543" y="5803"/>
                </a:lnTo>
                <a:cubicBezTo>
                  <a:pt x="17850" y="4702"/>
                  <a:pt x="16919" y="3742"/>
                  <a:pt x="15787" y="3003"/>
                </a:cubicBezTo>
                <a:lnTo>
                  <a:pt x="16189" y="1469"/>
                </a:lnTo>
                <a:cubicBezTo>
                  <a:pt x="16267" y="1173"/>
                  <a:pt x="16095" y="822"/>
                  <a:pt x="15813" y="703"/>
                </a:cubicBezTo>
                <a:lnTo>
                  <a:pt x="14410" y="105"/>
                </a:lnTo>
                <a:cubicBezTo>
                  <a:pt x="14140" y="-10"/>
                  <a:pt x="13747" y="116"/>
                  <a:pt x="13594" y="368"/>
                </a:cubicBezTo>
                <a:lnTo>
                  <a:pt x="12770" y="1722"/>
                </a:lnTo>
                <a:cubicBezTo>
                  <a:pt x="11454" y="1422"/>
                  <a:pt x="10117" y="1418"/>
                  <a:pt x="8845" y="1684"/>
                </a:cubicBezTo>
                <a:lnTo>
                  <a:pt x="8043" y="318"/>
                </a:lnTo>
                <a:cubicBezTo>
                  <a:pt x="7888" y="53"/>
                  <a:pt x="7517" y="-72"/>
                  <a:pt x="7233" y="43"/>
                </a:cubicBezTo>
                <a:lnTo>
                  <a:pt x="5820" y="614"/>
                </a:lnTo>
                <a:close/>
              </a:path>
            </a:pathLst>
          </a:custGeom>
          <a:solidFill>
            <a:srgbClr val="23A187"/>
          </a:solidFill>
          <a:ln w="31750" cap="flat">
            <a:solidFill>
              <a:schemeClr val="bg1"/>
            </a:solidFill>
            <a:miter lim="400000"/>
          </a:ln>
          <a:effectLst/>
        </p:spPr>
        <p:txBody>
          <a:bodyPr wrap="square" lIns="0" tIns="0" rIns="0" bIns="0" numCol="1" anchor="t">
            <a:noAutofit/>
          </a:bodyPr>
          <a:lstStyle/>
          <a:p>
            <a:endParaRPr/>
          </a:p>
        </p:txBody>
      </p:sp>
      <p:sp>
        <p:nvSpPr>
          <p:cNvPr id="75" name="Oval 8"/>
          <p:cNvSpPr/>
          <p:nvPr/>
        </p:nvSpPr>
        <p:spPr>
          <a:xfrm>
            <a:off x="4655596" y="4378979"/>
            <a:ext cx="642526" cy="6425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6" name="Imagen 5" descr="00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84114"/>
            <a:ext cx="9172222" cy="284245"/>
          </a:xfrm>
          <a:prstGeom prst="rect">
            <a:avLst/>
          </a:prstGeom>
        </p:spPr>
      </p:pic>
      <p:sp>
        <p:nvSpPr>
          <p:cNvPr id="3" name="CuadroTexto 2"/>
          <p:cNvSpPr txBox="1"/>
          <p:nvPr/>
        </p:nvSpPr>
        <p:spPr>
          <a:xfrm>
            <a:off x="1487508" y="2584822"/>
            <a:ext cx="1293043" cy="1200329"/>
          </a:xfrm>
          <a:prstGeom prst="rect">
            <a:avLst/>
          </a:prstGeom>
          <a:noFill/>
        </p:spPr>
        <p:txBody>
          <a:bodyPr wrap="none" rtlCol="0">
            <a:spAutoFit/>
          </a:bodyPr>
          <a:lstStyle/>
          <a:p>
            <a:pPr algn="ctr"/>
            <a:r>
              <a:rPr lang="es-ES" b="1" dirty="0">
                <a:solidFill>
                  <a:srgbClr val="FFFFFF"/>
                </a:solidFill>
              </a:rPr>
              <a:t>RED DE</a:t>
            </a:r>
          </a:p>
          <a:p>
            <a:pPr algn="ctr"/>
            <a:r>
              <a:rPr lang="es-ES" b="1" dirty="0">
                <a:solidFill>
                  <a:srgbClr val="FFFFFF"/>
                </a:solidFill>
              </a:rPr>
              <a:t>FACULTADES</a:t>
            </a:r>
          </a:p>
          <a:p>
            <a:pPr algn="ctr"/>
            <a:r>
              <a:rPr lang="es-ES" b="1" dirty="0">
                <a:solidFill>
                  <a:srgbClr val="FFFFFF"/>
                </a:solidFill>
              </a:rPr>
              <a:t>AGRARIAS Y</a:t>
            </a:r>
          </a:p>
          <a:p>
            <a:pPr algn="ctr"/>
            <a:r>
              <a:rPr lang="es-ES" b="1" dirty="0">
                <a:solidFill>
                  <a:srgbClr val="FFFFFF"/>
                </a:solidFill>
              </a:rPr>
              <a:t>AFINES</a:t>
            </a:r>
          </a:p>
        </p:txBody>
      </p:sp>
      <p:pic>
        <p:nvPicPr>
          <p:cNvPr id="12" name="Imagen 11" descr="Logo_U.T.P.png">
            <a:extLst>
              <a:ext uri="{FF2B5EF4-FFF2-40B4-BE49-F238E27FC236}">
                <a16:creationId xmlns:a16="http://schemas.microsoft.com/office/drawing/2014/main" xmlns="" id="{B8192F9B-D734-EA48-9D39-D1DEBBB14F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06" y="5067541"/>
            <a:ext cx="568597" cy="365862"/>
          </a:xfrm>
          <a:prstGeom prst="rect">
            <a:avLst/>
          </a:prstGeom>
        </p:spPr>
      </p:pic>
      <p:sp>
        <p:nvSpPr>
          <p:cNvPr id="5" name="CuadroTexto 4"/>
          <p:cNvSpPr txBox="1"/>
          <p:nvPr/>
        </p:nvSpPr>
        <p:spPr>
          <a:xfrm>
            <a:off x="194443" y="34744"/>
            <a:ext cx="6922570" cy="646331"/>
          </a:xfrm>
          <a:prstGeom prst="rect">
            <a:avLst/>
          </a:prstGeom>
          <a:noFill/>
        </p:spPr>
        <p:txBody>
          <a:bodyPr wrap="square" rtlCol="0">
            <a:spAutoFit/>
          </a:bodyPr>
          <a:lstStyle/>
          <a:p>
            <a:pPr lvl="0" algn="ctr"/>
            <a:r>
              <a:rPr lang="es-ES" b="1" dirty="0">
                <a:solidFill>
                  <a:schemeClr val="bg1"/>
                </a:solidFill>
              </a:rPr>
              <a:t>PARTICIPACIÓN DE LAS IES EN LA IMPLEMENTACIÓN DEL  SUBSISTEMA DE EXTENSIÓN AGROPECUARIA.</a:t>
            </a:r>
            <a:endParaRPr lang="es-CO" dirty="0">
              <a:solidFill>
                <a:schemeClr val="bg1"/>
              </a:solidFill>
            </a:endParaRPr>
          </a:p>
        </p:txBody>
      </p:sp>
      <p:sp>
        <p:nvSpPr>
          <p:cNvPr id="44" name="Rectangle 15"/>
          <p:cNvSpPr/>
          <p:nvPr/>
        </p:nvSpPr>
        <p:spPr>
          <a:xfrm>
            <a:off x="4914549" y="2930901"/>
            <a:ext cx="4257673" cy="1051719"/>
          </a:xfrm>
          <a:prstGeom prst="rect">
            <a:avLst/>
          </a:prstGeom>
          <a:solidFill>
            <a:schemeClr val="tx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5" name="Rectangle 16"/>
          <p:cNvSpPr/>
          <p:nvPr/>
        </p:nvSpPr>
        <p:spPr>
          <a:xfrm>
            <a:off x="1" y="2170097"/>
            <a:ext cx="4177318" cy="1385138"/>
          </a:xfrm>
          <a:prstGeom prst="rect">
            <a:avLst/>
          </a:prstGeom>
          <a:solidFill>
            <a:schemeClr val="tx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6" name="Rectangle 14"/>
          <p:cNvSpPr/>
          <p:nvPr/>
        </p:nvSpPr>
        <p:spPr>
          <a:xfrm>
            <a:off x="4914549" y="1674692"/>
            <a:ext cx="4257673" cy="950069"/>
          </a:xfrm>
          <a:prstGeom prst="rect">
            <a:avLst/>
          </a:prstGeom>
          <a:solidFill>
            <a:schemeClr val="tx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7" name="Rectangle 5"/>
          <p:cNvSpPr/>
          <p:nvPr/>
        </p:nvSpPr>
        <p:spPr>
          <a:xfrm>
            <a:off x="1" y="1048116"/>
            <a:ext cx="4177318" cy="982939"/>
          </a:xfrm>
          <a:prstGeom prst="rect">
            <a:avLst/>
          </a:prstGeom>
          <a:solidFill>
            <a:schemeClr val="tx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8" name="Shape 25178"/>
          <p:cNvSpPr/>
          <p:nvPr/>
        </p:nvSpPr>
        <p:spPr>
          <a:xfrm>
            <a:off x="3492944" y="932232"/>
            <a:ext cx="1131478" cy="1131478"/>
          </a:xfrm>
          <a:custGeom>
            <a:avLst/>
            <a:gdLst/>
            <a:ahLst/>
            <a:cxnLst>
              <a:cxn ang="0">
                <a:pos x="wd2" y="hd2"/>
              </a:cxn>
              <a:cxn ang="5400000">
                <a:pos x="wd2" y="hd2"/>
              </a:cxn>
              <a:cxn ang="10800000">
                <a:pos x="wd2" y="hd2"/>
              </a:cxn>
              <a:cxn ang="16200000">
                <a:pos x="wd2" y="hd2"/>
              </a:cxn>
            </a:cxnLst>
            <a:rect l="0" t="0" r="r" b="b"/>
            <a:pathLst>
              <a:path w="21456" h="21456" extrusionOk="0">
                <a:moveTo>
                  <a:pt x="5820" y="614"/>
                </a:moveTo>
                <a:cubicBezTo>
                  <a:pt x="5535" y="728"/>
                  <a:pt x="5356" y="1076"/>
                  <a:pt x="5428" y="1374"/>
                </a:cubicBezTo>
                <a:lnTo>
                  <a:pt x="5803" y="2913"/>
                </a:lnTo>
                <a:cubicBezTo>
                  <a:pt x="4703" y="3606"/>
                  <a:pt x="3743" y="4537"/>
                  <a:pt x="3003" y="5669"/>
                </a:cubicBezTo>
                <a:lnTo>
                  <a:pt x="1469" y="5267"/>
                </a:lnTo>
                <a:cubicBezTo>
                  <a:pt x="1184" y="5191"/>
                  <a:pt x="816" y="5373"/>
                  <a:pt x="700" y="5644"/>
                </a:cubicBezTo>
                <a:lnTo>
                  <a:pt x="105" y="7046"/>
                </a:lnTo>
                <a:cubicBezTo>
                  <a:pt x="-15" y="7328"/>
                  <a:pt x="106" y="7702"/>
                  <a:pt x="368" y="7862"/>
                </a:cubicBezTo>
                <a:lnTo>
                  <a:pt x="1723" y="8685"/>
                </a:lnTo>
                <a:cubicBezTo>
                  <a:pt x="1422" y="10003"/>
                  <a:pt x="1419" y="11341"/>
                  <a:pt x="1686" y="12614"/>
                </a:cubicBezTo>
                <a:lnTo>
                  <a:pt x="318" y="13413"/>
                </a:lnTo>
                <a:cubicBezTo>
                  <a:pt x="54" y="13568"/>
                  <a:pt x="-72" y="13939"/>
                  <a:pt x="43" y="14223"/>
                </a:cubicBezTo>
                <a:lnTo>
                  <a:pt x="614" y="15636"/>
                </a:lnTo>
                <a:cubicBezTo>
                  <a:pt x="729" y="15921"/>
                  <a:pt x="1077" y="16100"/>
                  <a:pt x="1374" y="16028"/>
                </a:cubicBezTo>
                <a:lnTo>
                  <a:pt x="2913" y="15652"/>
                </a:lnTo>
                <a:cubicBezTo>
                  <a:pt x="3606" y="16753"/>
                  <a:pt x="4537" y="17713"/>
                  <a:pt x="5669" y="18453"/>
                </a:cubicBezTo>
                <a:lnTo>
                  <a:pt x="5267" y="19987"/>
                </a:lnTo>
                <a:cubicBezTo>
                  <a:pt x="5189" y="20283"/>
                  <a:pt x="5361" y="20634"/>
                  <a:pt x="5643" y="20753"/>
                </a:cubicBezTo>
                <a:lnTo>
                  <a:pt x="7046" y="21351"/>
                </a:lnTo>
                <a:cubicBezTo>
                  <a:pt x="7317" y="21466"/>
                  <a:pt x="7709" y="21340"/>
                  <a:pt x="7862" y="21088"/>
                </a:cubicBezTo>
                <a:lnTo>
                  <a:pt x="8688" y="19732"/>
                </a:lnTo>
                <a:cubicBezTo>
                  <a:pt x="10006" y="20032"/>
                  <a:pt x="11342" y="20037"/>
                  <a:pt x="12614" y="19770"/>
                </a:cubicBezTo>
                <a:lnTo>
                  <a:pt x="13413" y="21138"/>
                </a:lnTo>
                <a:cubicBezTo>
                  <a:pt x="13568" y="21403"/>
                  <a:pt x="13939" y="21528"/>
                  <a:pt x="14223" y="21413"/>
                </a:cubicBezTo>
                <a:lnTo>
                  <a:pt x="15636" y="20842"/>
                </a:lnTo>
                <a:cubicBezTo>
                  <a:pt x="15920" y="20728"/>
                  <a:pt x="16100" y="20379"/>
                  <a:pt x="16028" y="20082"/>
                </a:cubicBezTo>
                <a:lnTo>
                  <a:pt x="15655" y="18542"/>
                </a:lnTo>
                <a:cubicBezTo>
                  <a:pt x="16755" y="17850"/>
                  <a:pt x="17711" y="16918"/>
                  <a:pt x="18450" y="15788"/>
                </a:cubicBezTo>
                <a:lnTo>
                  <a:pt x="19987" y="16189"/>
                </a:lnTo>
                <a:cubicBezTo>
                  <a:pt x="20113" y="16222"/>
                  <a:pt x="20256" y="16210"/>
                  <a:pt x="20389" y="16156"/>
                </a:cubicBezTo>
                <a:cubicBezTo>
                  <a:pt x="20558" y="16088"/>
                  <a:pt x="20692" y="15963"/>
                  <a:pt x="20756" y="15812"/>
                </a:cubicBezTo>
                <a:lnTo>
                  <a:pt x="21351" y="14410"/>
                </a:lnTo>
                <a:cubicBezTo>
                  <a:pt x="21470" y="14128"/>
                  <a:pt x="21350" y="13753"/>
                  <a:pt x="21088" y="13594"/>
                </a:cubicBezTo>
                <a:lnTo>
                  <a:pt x="19733" y="12770"/>
                </a:lnTo>
                <a:cubicBezTo>
                  <a:pt x="20034" y="11452"/>
                  <a:pt x="20037" y="10115"/>
                  <a:pt x="19770" y="8842"/>
                </a:cubicBezTo>
                <a:lnTo>
                  <a:pt x="21138" y="8043"/>
                </a:lnTo>
                <a:cubicBezTo>
                  <a:pt x="21402" y="7888"/>
                  <a:pt x="21528" y="7517"/>
                  <a:pt x="21413" y="7233"/>
                </a:cubicBezTo>
                <a:lnTo>
                  <a:pt x="20842" y="5819"/>
                </a:lnTo>
                <a:cubicBezTo>
                  <a:pt x="20727" y="5535"/>
                  <a:pt x="20379" y="5356"/>
                  <a:pt x="20082" y="5428"/>
                </a:cubicBezTo>
                <a:lnTo>
                  <a:pt x="18543" y="5803"/>
                </a:lnTo>
                <a:cubicBezTo>
                  <a:pt x="17850" y="4702"/>
                  <a:pt x="16919" y="3742"/>
                  <a:pt x="15787" y="3003"/>
                </a:cubicBezTo>
                <a:lnTo>
                  <a:pt x="16189" y="1469"/>
                </a:lnTo>
                <a:cubicBezTo>
                  <a:pt x="16267" y="1173"/>
                  <a:pt x="16095" y="822"/>
                  <a:pt x="15813" y="703"/>
                </a:cubicBezTo>
                <a:lnTo>
                  <a:pt x="14410" y="105"/>
                </a:lnTo>
                <a:cubicBezTo>
                  <a:pt x="14140" y="-10"/>
                  <a:pt x="13747" y="116"/>
                  <a:pt x="13594" y="368"/>
                </a:cubicBezTo>
                <a:lnTo>
                  <a:pt x="12770" y="1722"/>
                </a:lnTo>
                <a:cubicBezTo>
                  <a:pt x="11454" y="1422"/>
                  <a:pt x="10117" y="1418"/>
                  <a:pt x="8845" y="1684"/>
                </a:cubicBezTo>
                <a:lnTo>
                  <a:pt x="8043" y="318"/>
                </a:lnTo>
                <a:cubicBezTo>
                  <a:pt x="7888" y="53"/>
                  <a:pt x="7517" y="-72"/>
                  <a:pt x="7233" y="43"/>
                </a:cubicBezTo>
                <a:lnTo>
                  <a:pt x="5820" y="614"/>
                </a:lnTo>
                <a:close/>
              </a:path>
            </a:pathLst>
          </a:custGeom>
          <a:solidFill>
            <a:srgbClr val="23A187"/>
          </a:solidFill>
          <a:ln w="31750" cap="flat">
            <a:solidFill>
              <a:schemeClr val="bg1"/>
            </a:solidFill>
            <a:miter lim="400000"/>
          </a:ln>
          <a:effectLst/>
        </p:spPr>
        <p:txBody>
          <a:bodyPr wrap="square" lIns="0" tIns="0" rIns="0" bIns="0" numCol="1" anchor="t">
            <a:noAutofit/>
          </a:bodyPr>
          <a:lstStyle/>
          <a:p>
            <a:endParaRPr/>
          </a:p>
        </p:txBody>
      </p:sp>
      <p:grpSp>
        <p:nvGrpSpPr>
          <p:cNvPr id="49" name="Group 78"/>
          <p:cNvGrpSpPr/>
          <p:nvPr/>
        </p:nvGrpSpPr>
        <p:grpSpPr>
          <a:xfrm>
            <a:off x="4417556" y="1558808"/>
            <a:ext cx="1131478" cy="1131478"/>
            <a:chOff x="5901842" y="2169913"/>
            <a:chExt cx="1621696" cy="1621696"/>
          </a:xfrm>
        </p:grpSpPr>
        <p:sp>
          <p:nvSpPr>
            <p:cNvPr id="71" name="Shape 25178"/>
            <p:cNvSpPr/>
            <p:nvPr/>
          </p:nvSpPr>
          <p:spPr>
            <a:xfrm>
              <a:off x="5901842" y="2169913"/>
              <a:ext cx="1621696" cy="1621696"/>
            </a:xfrm>
            <a:custGeom>
              <a:avLst/>
              <a:gdLst/>
              <a:ahLst/>
              <a:cxnLst>
                <a:cxn ang="0">
                  <a:pos x="wd2" y="hd2"/>
                </a:cxn>
                <a:cxn ang="5400000">
                  <a:pos x="wd2" y="hd2"/>
                </a:cxn>
                <a:cxn ang="10800000">
                  <a:pos x="wd2" y="hd2"/>
                </a:cxn>
                <a:cxn ang="16200000">
                  <a:pos x="wd2" y="hd2"/>
                </a:cxn>
              </a:cxnLst>
              <a:rect l="0" t="0" r="r" b="b"/>
              <a:pathLst>
                <a:path w="21456" h="21456" extrusionOk="0">
                  <a:moveTo>
                    <a:pt x="5820" y="614"/>
                  </a:moveTo>
                  <a:cubicBezTo>
                    <a:pt x="5535" y="728"/>
                    <a:pt x="5356" y="1076"/>
                    <a:pt x="5428" y="1374"/>
                  </a:cubicBezTo>
                  <a:lnTo>
                    <a:pt x="5803" y="2913"/>
                  </a:lnTo>
                  <a:cubicBezTo>
                    <a:pt x="4703" y="3606"/>
                    <a:pt x="3743" y="4537"/>
                    <a:pt x="3003" y="5669"/>
                  </a:cubicBezTo>
                  <a:lnTo>
                    <a:pt x="1469" y="5267"/>
                  </a:lnTo>
                  <a:cubicBezTo>
                    <a:pt x="1184" y="5191"/>
                    <a:pt x="816" y="5373"/>
                    <a:pt x="700" y="5644"/>
                  </a:cubicBezTo>
                  <a:lnTo>
                    <a:pt x="105" y="7046"/>
                  </a:lnTo>
                  <a:cubicBezTo>
                    <a:pt x="-15" y="7328"/>
                    <a:pt x="106" y="7702"/>
                    <a:pt x="368" y="7862"/>
                  </a:cubicBezTo>
                  <a:lnTo>
                    <a:pt x="1723" y="8685"/>
                  </a:lnTo>
                  <a:cubicBezTo>
                    <a:pt x="1422" y="10003"/>
                    <a:pt x="1419" y="11341"/>
                    <a:pt x="1686" y="12614"/>
                  </a:cubicBezTo>
                  <a:lnTo>
                    <a:pt x="318" y="13413"/>
                  </a:lnTo>
                  <a:cubicBezTo>
                    <a:pt x="54" y="13568"/>
                    <a:pt x="-72" y="13939"/>
                    <a:pt x="43" y="14223"/>
                  </a:cubicBezTo>
                  <a:lnTo>
                    <a:pt x="614" y="15636"/>
                  </a:lnTo>
                  <a:cubicBezTo>
                    <a:pt x="729" y="15921"/>
                    <a:pt x="1077" y="16100"/>
                    <a:pt x="1374" y="16028"/>
                  </a:cubicBezTo>
                  <a:lnTo>
                    <a:pt x="2913" y="15652"/>
                  </a:lnTo>
                  <a:cubicBezTo>
                    <a:pt x="3606" y="16753"/>
                    <a:pt x="4537" y="17713"/>
                    <a:pt x="5669" y="18453"/>
                  </a:cubicBezTo>
                  <a:lnTo>
                    <a:pt x="5267" y="19987"/>
                  </a:lnTo>
                  <a:cubicBezTo>
                    <a:pt x="5189" y="20283"/>
                    <a:pt x="5361" y="20634"/>
                    <a:pt x="5643" y="20753"/>
                  </a:cubicBezTo>
                  <a:lnTo>
                    <a:pt x="7046" y="21351"/>
                  </a:lnTo>
                  <a:cubicBezTo>
                    <a:pt x="7317" y="21466"/>
                    <a:pt x="7709" y="21340"/>
                    <a:pt x="7862" y="21088"/>
                  </a:cubicBezTo>
                  <a:lnTo>
                    <a:pt x="8688" y="19732"/>
                  </a:lnTo>
                  <a:cubicBezTo>
                    <a:pt x="10006" y="20032"/>
                    <a:pt x="11342" y="20037"/>
                    <a:pt x="12614" y="19770"/>
                  </a:cubicBezTo>
                  <a:lnTo>
                    <a:pt x="13413" y="21138"/>
                  </a:lnTo>
                  <a:cubicBezTo>
                    <a:pt x="13568" y="21403"/>
                    <a:pt x="13939" y="21528"/>
                    <a:pt x="14223" y="21413"/>
                  </a:cubicBezTo>
                  <a:lnTo>
                    <a:pt x="15636" y="20842"/>
                  </a:lnTo>
                  <a:cubicBezTo>
                    <a:pt x="15920" y="20728"/>
                    <a:pt x="16100" y="20379"/>
                    <a:pt x="16028" y="20082"/>
                  </a:cubicBezTo>
                  <a:lnTo>
                    <a:pt x="15655" y="18542"/>
                  </a:lnTo>
                  <a:cubicBezTo>
                    <a:pt x="16755" y="17850"/>
                    <a:pt x="17711" y="16918"/>
                    <a:pt x="18450" y="15788"/>
                  </a:cubicBezTo>
                  <a:lnTo>
                    <a:pt x="19987" y="16189"/>
                  </a:lnTo>
                  <a:cubicBezTo>
                    <a:pt x="20113" y="16222"/>
                    <a:pt x="20256" y="16210"/>
                    <a:pt x="20389" y="16156"/>
                  </a:cubicBezTo>
                  <a:cubicBezTo>
                    <a:pt x="20558" y="16088"/>
                    <a:pt x="20692" y="15963"/>
                    <a:pt x="20756" y="15812"/>
                  </a:cubicBezTo>
                  <a:lnTo>
                    <a:pt x="21351" y="14410"/>
                  </a:lnTo>
                  <a:cubicBezTo>
                    <a:pt x="21470" y="14128"/>
                    <a:pt x="21350" y="13753"/>
                    <a:pt x="21088" y="13594"/>
                  </a:cubicBezTo>
                  <a:lnTo>
                    <a:pt x="19733" y="12770"/>
                  </a:lnTo>
                  <a:cubicBezTo>
                    <a:pt x="20034" y="11452"/>
                    <a:pt x="20037" y="10115"/>
                    <a:pt x="19770" y="8842"/>
                  </a:cubicBezTo>
                  <a:lnTo>
                    <a:pt x="21138" y="8043"/>
                  </a:lnTo>
                  <a:cubicBezTo>
                    <a:pt x="21402" y="7888"/>
                    <a:pt x="21528" y="7517"/>
                    <a:pt x="21413" y="7233"/>
                  </a:cubicBezTo>
                  <a:lnTo>
                    <a:pt x="20842" y="5819"/>
                  </a:lnTo>
                  <a:cubicBezTo>
                    <a:pt x="20727" y="5535"/>
                    <a:pt x="20379" y="5356"/>
                    <a:pt x="20082" y="5428"/>
                  </a:cubicBezTo>
                  <a:lnTo>
                    <a:pt x="18543" y="5803"/>
                  </a:lnTo>
                  <a:cubicBezTo>
                    <a:pt x="17850" y="4702"/>
                    <a:pt x="16919" y="3742"/>
                    <a:pt x="15787" y="3003"/>
                  </a:cubicBezTo>
                  <a:lnTo>
                    <a:pt x="16189" y="1469"/>
                  </a:lnTo>
                  <a:cubicBezTo>
                    <a:pt x="16267" y="1173"/>
                    <a:pt x="16095" y="822"/>
                    <a:pt x="15813" y="703"/>
                  </a:cubicBezTo>
                  <a:lnTo>
                    <a:pt x="14410" y="105"/>
                  </a:lnTo>
                  <a:cubicBezTo>
                    <a:pt x="14140" y="-10"/>
                    <a:pt x="13747" y="116"/>
                    <a:pt x="13594" y="368"/>
                  </a:cubicBezTo>
                  <a:lnTo>
                    <a:pt x="12770" y="1722"/>
                  </a:lnTo>
                  <a:cubicBezTo>
                    <a:pt x="11454" y="1422"/>
                    <a:pt x="10117" y="1418"/>
                    <a:pt x="8845" y="1684"/>
                  </a:cubicBezTo>
                  <a:lnTo>
                    <a:pt x="8043" y="318"/>
                  </a:lnTo>
                  <a:cubicBezTo>
                    <a:pt x="7888" y="53"/>
                    <a:pt x="7517" y="-72"/>
                    <a:pt x="7233" y="43"/>
                  </a:cubicBezTo>
                  <a:lnTo>
                    <a:pt x="5820" y="614"/>
                  </a:lnTo>
                  <a:close/>
                </a:path>
              </a:pathLst>
            </a:custGeom>
            <a:solidFill>
              <a:srgbClr val="23A187"/>
            </a:solidFill>
            <a:ln w="31750" cap="flat">
              <a:solidFill>
                <a:schemeClr val="bg1"/>
              </a:solidFill>
              <a:miter lim="400000"/>
            </a:ln>
            <a:effectLst/>
          </p:spPr>
          <p:txBody>
            <a:bodyPr wrap="square" lIns="0" tIns="0" rIns="0" bIns="0" numCol="1" anchor="t">
              <a:noAutofit/>
            </a:bodyPr>
            <a:lstStyle/>
            <a:p>
              <a:endParaRPr/>
            </a:p>
          </p:txBody>
        </p:sp>
        <p:sp>
          <p:nvSpPr>
            <p:cNvPr id="72" name="Oval 8"/>
            <p:cNvSpPr/>
            <p:nvPr/>
          </p:nvSpPr>
          <p:spPr>
            <a:xfrm>
              <a:off x="6252239" y="2520310"/>
              <a:ext cx="920903" cy="9209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50" name="Shape 25178"/>
          <p:cNvSpPr/>
          <p:nvPr/>
        </p:nvSpPr>
        <p:spPr>
          <a:xfrm rot="2485357">
            <a:off x="3492944" y="2190979"/>
            <a:ext cx="1131478" cy="1131478"/>
          </a:xfrm>
          <a:custGeom>
            <a:avLst/>
            <a:gdLst/>
            <a:ahLst/>
            <a:cxnLst>
              <a:cxn ang="0">
                <a:pos x="wd2" y="hd2"/>
              </a:cxn>
              <a:cxn ang="5400000">
                <a:pos x="wd2" y="hd2"/>
              </a:cxn>
              <a:cxn ang="10800000">
                <a:pos x="wd2" y="hd2"/>
              </a:cxn>
              <a:cxn ang="16200000">
                <a:pos x="wd2" y="hd2"/>
              </a:cxn>
            </a:cxnLst>
            <a:rect l="0" t="0" r="r" b="b"/>
            <a:pathLst>
              <a:path w="21456" h="21456" extrusionOk="0">
                <a:moveTo>
                  <a:pt x="5820" y="614"/>
                </a:moveTo>
                <a:cubicBezTo>
                  <a:pt x="5535" y="728"/>
                  <a:pt x="5356" y="1076"/>
                  <a:pt x="5428" y="1374"/>
                </a:cubicBezTo>
                <a:lnTo>
                  <a:pt x="5803" y="2913"/>
                </a:lnTo>
                <a:cubicBezTo>
                  <a:pt x="4703" y="3606"/>
                  <a:pt x="3743" y="4537"/>
                  <a:pt x="3003" y="5669"/>
                </a:cubicBezTo>
                <a:lnTo>
                  <a:pt x="1469" y="5267"/>
                </a:lnTo>
                <a:cubicBezTo>
                  <a:pt x="1184" y="5191"/>
                  <a:pt x="816" y="5373"/>
                  <a:pt x="700" y="5644"/>
                </a:cubicBezTo>
                <a:lnTo>
                  <a:pt x="105" y="7046"/>
                </a:lnTo>
                <a:cubicBezTo>
                  <a:pt x="-15" y="7328"/>
                  <a:pt x="106" y="7702"/>
                  <a:pt x="368" y="7862"/>
                </a:cubicBezTo>
                <a:lnTo>
                  <a:pt x="1723" y="8685"/>
                </a:lnTo>
                <a:cubicBezTo>
                  <a:pt x="1422" y="10003"/>
                  <a:pt x="1419" y="11341"/>
                  <a:pt x="1686" y="12614"/>
                </a:cubicBezTo>
                <a:lnTo>
                  <a:pt x="318" y="13413"/>
                </a:lnTo>
                <a:cubicBezTo>
                  <a:pt x="54" y="13568"/>
                  <a:pt x="-72" y="13939"/>
                  <a:pt x="43" y="14223"/>
                </a:cubicBezTo>
                <a:lnTo>
                  <a:pt x="614" y="15636"/>
                </a:lnTo>
                <a:cubicBezTo>
                  <a:pt x="729" y="15921"/>
                  <a:pt x="1077" y="16100"/>
                  <a:pt x="1374" y="16028"/>
                </a:cubicBezTo>
                <a:lnTo>
                  <a:pt x="2913" y="15652"/>
                </a:lnTo>
                <a:cubicBezTo>
                  <a:pt x="3606" y="16753"/>
                  <a:pt x="4537" y="17713"/>
                  <a:pt x="5669" y="18453"/>
                </a:cubicBezTo>
                <a:lnTo>
                  <a:pt x="5267" y="19987"/>
                </a:lnTo>
                <a:cubicBezTo>
                  <a:pt x="5189" y="20283"/>
                  <a:pt x="5361" y="20634"/>
                  <a:pt x="5643" y="20753"/>
                </a:cubicBezTo>
                <a:lnTo>
                  <a:pt x="7046" y="21351"/>
                </a:lnTo>
                <a:cubicBezTo>
                  <a:pt x="7317" y="21466"/>
                  <a:pt x="7709" y="21340"/>
                  <a:pt x="7862" y="21088"/>
                </a:cubicBezTo>
                <a:lnTo>
                  <a:pt x="8688" y="19732"/>
                </a:lnTo>
                <a:cubicBezTo>
                  <a:pt x="10006" y="20032"/>
                  <a:pt x="11342" y="20037"/>
                  <a:pt x="12614" y="19770"/>
                </a:cubicBezTo>
                <a:lnTo>
                  <a:pt x="13413" y="21138"/>
                </a:lnTo>
                <a:cubicBezTo>
                  <a:pt x="13568" y="21403"/>
                  <a:pt x="13939" y="21528"/>
                  <a:pt x="14223" y="21413"/>
                </a:cubicBezTo>
                <a:lnTo>
                  <a:pt x="15636" y="20842"/>
                </a:lnTo>
                <a:cubicBezTo>
                  <a:pt x="15920" y="20728"/>
                  <a:pt x="16100" y="20379"/>
                  <a:pt x="16028" y="20082"/>
                </a:cubicBezTo>
                <a:lnTo>
                  <a:pt x="15655" y="18542"/>
                </a:lnTo>
                <a:cubicBezTo>
                  <a:pt x="16755" y="17850"/>
                  <a:pt x="17711" y="16918"/>
                  <a:pt x="18450" y="15788"/>
                </a:cubicBezTo>
                <a:lnTo>
                  <a:pt x="19987" y="16189"/>
                </a:lnTo>
                <a:cubicBezTo>
                  <a:pt x="20113" y="16222"/>
                  <a:pt x="20256" y="16210"/>
                  <a:pt x="20389" y="16156"/>
                </a:cubicBezTo>
                <a:cubicBezTo>
                  <a:pt x="20558" y="16088"/>
                  <a:pt x="20692" y="15963"/>
                  <a:pt x="20756" y="15812"/>
                </a:cubicBezTo>
                <a:lnTo>
                  <a:pt x="21351" y="14410"/>
                </a:lnTo>
                <a:cubicBezTo>
                  <a:pt x="21470" y="14128"/>
                  <a:pt x="21350" y="13753"/>
                  <a:pt x="21088" y="13594"/>
                </a:cubicBezTo>
                <a:lnTo>
                  <a:pt x="19733" y="12770"/>
                </a:lnTo>
                <a:cubicBezTo>
                  <a:pt x="20034" y="11452"/>
                  <a:pt x="20037" y="10115"/>
                  <a:pt x="19770" y="8842"/>
                </a:cubicBezTo>
                <a:lnTo>
                  <a:pt x="21138" y="8043"/>
                </a:lnTo>
                <a:cubicBezTo>
                  <a:pt x="21402" y="7888"/>
                  <a:pt x="21528" y="7517"/>
                  <a:pt x="21413" y="7233"/>
                </a:cubicBezTo>
                <a:lnTo>
                  <a:pt x="20842" y="5819"/>
                </a:lnTo>
                <a:cubicBezTo>
                  <a:pt x="20727" y="5535"/>
                  <a:pt x="20379" y="5356"/>
                  <a:pt x="20082" y="5428"/>
                </a:cubicBezTo>
                <a:lnTo>
                  <a:pt x="18543" y="5803"/>
                </a:lnTo>
                <a:cubicBezTo>
                  <a:pt x="17850" y="4702"/>
                  <a:pt x="16919" y="3742"/>
                  <a:pt x="15787" y="3003"/>
                </a:cubicBezTo>
                <a:lnTo>
                  <a:pt x="16189" y="1469"/>
                </a:lnTo>
                <a:cubicBezTo>
                  <a:pt x="16267" y="1173"/>
                  <a:pt x="16095" y="822"/>
                  <a:pt x="15813" y="703"/>
                </a:cubicBezTo>
                <a:lnTo>
                  <a:pt x="14410" y="105"/>
                </a:lnTo>
                <a:cubicBezTo>
                  <a:pt x="14140" y="-10"/>
                  <a:pt x="13747" y="116"/>
                  <a:pt x="13594" y="368"/>
                </a:cubicBezTo>
                <a:lnTo>
                  <a:pt x="12770" y="1722"/>
                </a:lnTo>
                <a:cubicBezTo>
                  <a:pt x="11454" y="1422"/>
                  <a:pt x="10117" y="1418"/>
                  <a:pt x="8845" y="1684"/>
                </a:cubicBezTo>
                <a:lnTo>
                  <a:pt x="8043" y="318"/>
                </a:lnTo>
                <a:cubicBezTo>
                  <a:pt x="7888" y="53"/>
                  <a:pt x="7517" y="-72"/>
                  <a:pt x="7233" y="43"/>
                </a:cubicBezTo>
                <a:lnTo>
                  <a:pt x="5820" y="614"/>
                </a:lnTo>
                <a:close/>
              </a:path>
            </a:pathLst>
          </a:custGeom>
          <a:solidFill>
            <a:srgbClr val="23A187"/>
          </a:solidFill>
          <a:ln w="31750" cap="flat">
            <a:solidFill>
              <a:schemeClr val="bg1"/>
            </a:solidFill>
            <a:miter lim="400000"/>
          </a:ln>
          <a:effectLst/>
        </p:spPr>
        <p:txBody>
          <a:bodyPr wrap="square" lIns="0" tIns="0" rIns="0" bIns="0" numCol="1" anchor="t">
            <a:noAutofit/>
          </a:bodyPr>
          <a:lstStyle/>
          <a:p>
            <a:endParaRPr/>
          </a:p>
        </p:txBody>
      </p:sp>
      <p:grpSp>
        <p:nvGrpSpPr>
          <p:cNvPr id="51" name="Group 77"/>
          <p:cNvGrpSpPr/>
          <p:nvPr/>
        </p:nvGrpSpPr>
        <p:grpSpPr>
          <a:xfrm>
            <a:off x="4417556" y="2884774"/>
            <a:ext cx="1131478" cy="1131478"/>
            <a:chOff x="5901842" y="4070360"/>
            <a:chExt cx="1621696" cy="1621696"/>
          </a:xfrm>
        </p:grpSpPr>
        <p:sp>
          <p:nvSpPr>
            <p:cNvPr id="69" name="Shape 25178"/>
            <p:cNvSpPr/>
            <p:nvPr/>
          </p:nvSpPr>
          <p:spPr>
            <a:xfrm rot="666045">
              <a:off x="5901842" y="4070360"/>
              <a:ext cx="1621696" cy="1621696"/>
            </a:xfrm>
            <a:custGeom>
              <a:avLst/>
              <a:gdLst/>
              <a:ahLst/>
              <a:cxnLst>
                <a:cxn ang="0">
                  <a:pos x="wd2" y="hd2"/>
                </a:cxn>
                <a:cxn ang="5400000">
                  <a:pos x="wd2" y="hd2"/>
                </a:cxn>
                <a:cxn ang="10800000">
                  <a:pos x="wd2" y="hd2"/>
                </a:cxn>
                <a:cxn ang="16200000">
                  <a:pos x="wd2" y="hd2"/>
                </a:cxn>
              </a:cxnLst>
              <a:rect l="0" t="0" r="r" b="b"/>
              <a:pathLst>
                <a:path w="21456" h="21456" extrusionOk="0">
                  <a:moveTo>
                    <a:pt x="5820" y="614"/>
                  </a:moveTo>
                  <a:cubicBezTo>
                    <a:pt x="5535" y="728"/>
                    <a:pt x="5356" y="1076"/>
                    <a:pt x="5428" y="1374"/>
                  </a:cubicBezTo>
                  <a:lnTo>
                    <a:pt x="5803" y="2913"/>
                  </a:lnTo>
                  <a:cubicBezTo>
                    <a:pt x="4703" y="3606"/>
                    <a:pt x="3743" y="4537"/>
                    <a:pt x="3003" y="5669"/>
                  </a:cubicBezTo>
                  <a:lnTo>
                    <a:pt x="1469" y="5267"/>
                  </a:lnTo>
                  <a:cubicBezTo>
                    <a:pt x="1184" y="5191"/>
                    <a:pt x="816" y="5373"/>
                    <a:pt x="700" y="5644"/>
                  </a:cubicBezTo>
                  <a:lnTo>
                    <a:pt x="105" y="7046"/>
                  </a:lnTo>
                  <a:cubicBezTo>
                    <a:pt x="-15" y="7328"/>
                    <a:pt x="106" y="7702"/>
                    <a:pt x="368" y="7862"/>
                  </a:cubicBezTo>
                  <a:lnTo>
                    <a:pt x="1723" y="8685"/>
                  </a:lnTo>
                  <a:cubicBezTo>
                    <a:pt x="1422" y="10003"/>
                    <a:pt x="1419" y="11341"/>
                    <a:pt x="1686" y="12614"/>
                  </a:cubicBezTo>
                  <a:lnTo>
                    <a:pt x="318" y="13413"/>
                  </a:lnTo>
                  <a:cubicBezTo>
                    <a:pt x="54" y="13568"/>
                    <a:pt x="-72" y="13939"/>
                    <a:pt x="43" y="14223"/>
                  </a:cubicBezTo>
                  <a:lnTo>
                    <a:pt x="614" y="15636"/>
                  </a:lnTo>
                  <a:cubicBezTo>
                    <a:pt x="729" y="15921"/>
                    <a:pt x="1077" y="16100"/>
                    <a:pt x="1374" y="16028"/>
                  </a:cubicBezTo>
                  <a:lnTo>
                    <a:pt x="2913" y="15652"/>
                  </a:lnTo>
                  <a:cubicBezTo>
                    <a:pt x="3606" y="16753"/>
                    <a:pt x="4537" y="17713"/>
                    <a:pt x="5669" y="18453"/>
                  </a:cubicBezTo>
                  <a:lnTo>
                    <a:pt x="5267" y="19987"/>
                  </a:lnTo>
                  <a:cubicBezTo>
                    <a:pt x="5189" y="20283"/>
                    <a:pt x="5361" y="20634"/>
                    <a:pt x="5643" y="20753"/>
                  </a:cubicBezTo>
                  <a:lnTo>
                    <a:pt x="7046" y="21351"/>
                  </a:lnTo>
                  <a:cubicBezTo>
                    <a:pt x="7317" y="21466"/>
                    <a:pt x="7709" y="21340"/>
                    <a:pt x="7862" y="21088"/>
                  </a:cubicBezTo>
                  <a:lnTo>
                    <a:pt x="8688" y="19732"/>
                  </a:lnTo>
                  <a:cubicBezTo>
                    <a:pt x="10006" y="20032"/>
                    <a:pt x="11342" y="20037"/>
                    <a:pt x="12614" y="19770"/>
                  </a:cubicBezTo>
                  <a:lnTo>
                    <a:pt x="13413" y="21138"/>
                  </a:lnTo>
                  <a:cubicBezTo>
                    <a:pt x="13568" y="21403"/>
                    <a:pt x="13939" y="21528"/>
                    <a:pt x="14223" y="21413"/>
                  </a:cubicBezTo>
                  <a:lnTo>
                    <a:pt x="15636" y="20842"/>
                  </a:lnTo>
                  <a:cubicBezTo>
                    <a:pt x="15920" y="20728"/>
                    <a:pt x="16100" y="20379"/>
                    <a:pt x="16028" y="20082"/>
                  </a:cubicBezTo>
                  <a:lnTo>
                    <a:pt x="15655" y="18542"/>
                  </a:lnTo>
                  <a:cubicBezTo>
                    <a:pt x="16755" y="17850"/>
                    <a:pt x="17711" y="16918"/>
                    <a:pt x="18450" y="15788"/>
                  </a:cubicBezTo>
                  <a:lnTo>
                    <a:pt x="19987" y="16189"/>
                  </a:lnTo>
                  <a:cubicBezTo>
                    <a:pt x="20113" y="16222"/>
                    <a:pt x="20256" y="16210"/>
                    <a:pt x="20389" y="16156"/>
                  </a:cubicBezTo>
                  <a:cubicBezTo>
                    <a:pt x="20558" y="16088"/>
                    <a:pt x="20692" y="15963"/>
                    <a:pt x="20756" y="15812"/>
                  </a:cubicBezTo>
                  <a:lnTo>
                    <a:pt x="21351" y="14410"/>
                  </a:lnTo>
                  <a:cubicBezTo>
                    <a:pt x="21470" y="14128"/>
                    <a:pt x="21350" y="13753"/>
                    <a:pt x="21088" y="13594"/>
                  </a:cubicBezTo>
                  <a:lnTo>
                    <a:pt x="19733" y="12770"/>
                  </a:lnTo>
                  <a:cubicBezTo>
                    <a:pt x="20034" y="11452"/>
                    <a:pt x="20037" y="10115"/>
                    <a:pt x="19770" y="8842"/>
                  </a:cubicBezTo>
                  <a:lnTo>
                    <a:pt x="21138" y="8043"/>
                  </a:lnTo>
                  <a:cubicBezTo>
                    <a:pt x="21402" y="7888"/>
                    <a:pt x="21528" y="7517"/>
                    <a:pt x="21413" y="7233"/>
                  </a:cubicBezTo>
                  <a:lnTo>
                    <a:pt x="20842" y="5819"/>
                  </a:lnTo>
                  <a:cubicBezTo>
                    <a:pt x="20727" y="5535"/>
                    <a:pt x="20379" y="5356"/>
                    <a:pt x="20082" y="5428"/>
                  </a:cubicBezTo>
                  <a:lnTo>
                    <a:pt x="18543" y="5803"/>
                  </a:lnTo>
                  <a:cubicBezTo>
                    <a:pt x="17850" y="4702"/>
                    <a:pt x="16919" y="3742"/>
                    <a:pt x="15787" y="3003"/>
                  </a:cubicBezTo>
                  <a:lnTo>
                    <a:pt x="16189" y="1469"/>
                  </a:lnTo>
                  <a:cubicBezTo>
                    <a:pt x="16267" y="1173"/>
                    <a:pt x="16095" y="822"/>
                    <a:pt x="15813" y="703"/>
                  </a:cubicBezTo>
                  <a:lnTo>
                    <a:pt x="14410" y="105"/>
                  </a:lnTo>
                  <a:cubicBezTo>
                    <a:pt x="14140" y="-10"/>
                    <a:pt x="13747" y="116"/>
                    <a:pt x="13594" y="368"/>
                  </a:cubicBezTo>
                  <a:lnTo>
                    <a:pt x="12770" y="1722"/>
                  </a:lnTo>
                  <a:cubicBezTo>
                    <a:pt x="11454" y="1422"/>
                    <a:pt x="10117" y="1418"/>
                    <a:pt x="8845" y="1684"/>
                  </a:cubicBezTo>
                  <a:lnTo>
                    <a:pt x="8043" y="318"/>
                  </a:lnTo>
                  <a:cubicBezTo>
                    <a:pt x="7888" y="53"/>
                    <a:pt x="7517" y="-72"/>
                    <a:pt x="7233" y="43"/>
                  </a:cubicBezTo>
                  <a:lnTo>
                    <a:pt x="5820" y="614"/>
                  </a:lnTo>
                  <a:close/>
                </a:path>
              </a:pathLst>
            </a:custGeom>
            <a:solidFill>
              <a:srgbClr val="23A187"/>
            </a:solidFill>
            <a:ln w="31750" cap="flat">
              <a:solidFill>
                <a:schemeClr val="bg1"/>
              </a:solidFill>
              <a:miter lim="400000"/>
            </a:ln>
            <a:effectLst/>
          </p:spPr>
          <p:txBody>
            <a:bodyPr wrap="square" lIns="0" tIns="0" rIns="0" bIns="0" numCol="1" anchor="t">
              <a:noAutofit/>
            </a:bodyPr>
            <a:lstStyle/>
            <a:p>
              <a:endParaRPr/>
            </a:p>
          </p:txBody>
        </p:sp>
        <p:sp>
          <p:nvSpPr>
            <p:cNvPr id="70" name="Oval 13"/>
            <p:cNvSpPr/>
            <p:nvPr/>
          </p:nvSpPr>
          <p:spPr>
            <a:xfrm rot="666045">
              <a:off x="6252239" y="4420757"/>
              <a:ext cx="920903" cy="9209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52" name="Rectangle 19"/>
          <p:cNvSpPr/>
          <p:nvPr/>
        </p:nvSpPr>
        <p:spPr>
          <a:xfrm>
            <a:off x="5522" y="3676725"/>
            <a:ext cx="4100373" cy="847090"/>
          </a:xfrm>
          <a:prstGeom prst="rect">
            <a:avLst/>
          </a:prstGeom>
          <a:solidFill>
            <a:schemeClr val="tx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3" name="Shape 25178"/>
          <p:cNvSpPr/>
          <p:nvPr/>
        </p:nvSpPr>
        <p:spPr>
          <a:xfrm rot="2485357">
            <a:off x="3492944" y="3502048"/>
            <a:ext cx="1131478" cy="1131478"/>
          </a:xfrm>
          <a:custGeom>
            <a:avLst/>
            <a:gdLst/>
            <a:ahLst/>
            <a:cxnLst>
              <a:cxn ang="0">
                <a:pos x="wd2" y="hd2"/>
              </a:cxn>
              <a:cxn ang="5400000">
                <a:pos x="wd2" y="hd2"/>
              </a:cxn>
              <a:cxn ang="10800000">
                <a:pos x="wd2" y="hd2"/>
              </a:cxn>
              <a:cxn ang="16200000">
                <a:pos x="wd2" y="hd2"/>
              </a:cxn>
            </a:cxnLst>
            <a:rect l="0" t="0" r="r" b="b"/>
            <a:pathLst>
              <a:path w="21456" h="21456" extrusionOk="0">
                <a:moveTo>
                  <a:pt x="5820" y="614"/>
                </a:moveTo>
                <a:cubicBezTo>
                  <a:pt x="5535" y="728"/>
                  <a:pt x="5356" y="1076"/>
                  <a:pt x="5428" y="1374"/>
                </a:cubicBezTo>
                <a:lnTo>
                  <a:pt x="5803" y="2913"/>
                </a:lnTo>
                <a:cubicBezTo>
                  <a:pt x="4703" y="3606"/>
                  <a:pt x="3743" y="4537"/>
                  <a:pt x="3003" y="5669"/>
                </a:cubicBezTo>
                <a:lnTo>
                  <a:pt x="1469" y="5267"/>
                </a:lnTo>
                <a:cubicBezTo>
                  <a:pt x="1184" y="5191"/>
                  <a:pt x="816" y="5373"/>
                  <a:pt x="700" y="5644"/>
                </a:cubicBezTo>
                <a:lnTo>
                  <a:pt x="105" y="7046"/>
                </a:lnTo>
                <a:cubicBezTo>
                  <a:pt x="-15" y="7328"/>
                  <a:pt x="106" y="7702"/>
                  <a:pt x="368" y="7862"/>
                </a:cubicBezTo>
                <a:lnTo>
                  <a:pt x="1723" y="8685"/>
                </a:lnTo>
                <a:cubicBezTo>
                  <a:pt x="1422" y="10003"/>
                  <a:pt x="1419" y="11341"/>
                  <a:pt x="1686" y="12614"/>
                </a:cubicBezTo>
                <a:lnTo>
                  <a:pt x="318" y="13413"/>
                </a:lnTo>
                <a:cubicBezTo>
                  <a:pt x="54" y="13568"/>
                  <a:pt x="-72" y="13939"/>
                  <a:pt x="43" y="14223"/>
                </a:cubicBezTo>
                <a:lnTo>
                  <a:pt x="614" y="15636"/>
                </a:lnTo>
                <a:cubicBezTo>
                  <a:pt x="729" y="15921"/>
                  <a:pt x="1077" y="16100"/>
                  <a:pt x="1374" y="16028"/>
                </a:cubicBezTo>
                <a:lnTo>
                  <a:pt x="2913" y="15652"/>
                </a:lnTo>
                <a:cubicBezTo>
                  <a:pt x="3606" y="16753"/>
                  <a:pt x="4537" y="17713"/>
                  <a:pt x="5669" y="18453"/>
                </a:cubicBezTo>
                <a:lnTo>
                  <a:pt x="5267" y="19987"/>
                </a:lnTo>
                <a:cubicBezTo>
                  <a:pt x="5189" y="20283"/>
                  <a:pt x="5361" y="20634"/>
                  <a:pt x="5643" y="20753"/>
                </a:cubicBezTo>
                <a:lnTo>
                  <a:pt x="7046" y="21351"/>
                </a:lnTo>
                <a:cubicBezTo>
                  <a:pt x="7317" y="21466"/>
                  <a:pt x="7709" y="21340"/>
                  <a:pt x="7862" y="21088"/>
                </a:cubicBezTo>
                <a:lnTo>
                  <a:pt x="8688" y="19732"/>
                </a:lnTo>
                <a:cubicBezTo>
                  <a:pt x="10006" y="20032"/>
                  <a:pt x="11342" y="20037"/>
                  <a:pt x="12614" y="19770"/>
                </a:cubicBezTo>
                <a:lnTo>
                  <a:pt x="13413" y="21138"/>
                </a:lnTo>
                <a:cubicBezTo>
                  <a:pt x="13568" y="21403"/>
                  <a:pt x="13939" y="21528"/>
                  <a:pt x="14223" y="21413"/>
                </a:cubicBezTo>
                <a:lnTo>
                  <a:pt x="15636" y="20842"/>
                </a:lnTo>
                <a:cubicBezTo>
                  <a:pt x="15920" y="20728"/>
                  <a:pt x="16100" y="20379"/>
                  <a:pt x="16028" y="20082"/>
                </a:cubicBezTo>
                <a:lnTo>
                  <a:pt x="15655" y="18542"/>
                </a:lnTo>
                <a:cubicBezTo>
                  <a:pt x="16755" y="17850"/>
                  <a:pt x="17711" y="16918"/>
                  <a:pt x="18450" y="15788"/>
                </a:cubicBezTo>
                <a:lnTo>
                  <a:pt x="19987" y="16189"/>
                </a:lnTo>
                <a:cubicBezTo>
                  <a:pt x="20113" y="16222"/>
                  <a:pt x="20256" y="16210"/>
                  <a:pt x="20389" y="16156"/>
                </a:cubicBezTo>
                <a:cubicBezTo>
                  <a:pt x="20558" y="16088"/>
                  <a:pt x="20692" y="15963"/>
                  <a:pt x="20756" y="15812"/>
                </a:cubicBezTo>
                <a:lnTo>
                  <a:pt x="21351" y="14410"/>
                </a:lnTo>
                <a:cubicBezTo>
                  <a:pt x="21470" y="14128"/>
                  <a:pt x="21350" y="13753"/>
                  <a:pt x="21088" y="13594"/>
                </a:cubicBezTo>
                <a:lnTo>
                  <a:pt x="19733" y="12770"/>
                </a:lnTo>
                <a:cubicBezTo>
                  <a:pt x="20034" y="11452"/>
                  <a:pt x="20037" y="10115"/>
                  <a:pt x="19770" y="8842"/>
                </a:cubicBezTo>
                <a:lnTo>
                  <a:pt x="21138" y="8043"/>
                </a:lnTo>
                <a:cubicBezTo>
                  <a:pt x="21402" y="7888"/>
                  <a:pt x="21528" y="7517"/>
                  <a:pt x="21413" y="7233"/>
                </a:cubicBezTo>
                <a:lnTo>
                  <a:pt x="20842" y="5819"/>
                </a:lnTo>
                <a:cubicBezTo>
                  <a:pt x="20727" y="5535"/>
                  <a:pt x="20379" y="5356"/>
                  <a:pt x="20082" y="5428"/>
                </a:cubicBezTo>
                <a:lnTo>
                  <a:pt x="18543" y="5803"/>
                </a:lnTo>
                <a:cubicBezTo>
                  <a:pt x="17850" y="4702"/>
                  <a:pt x="16919" y="3742"/>
                  <a:pt x="15787" y="3003"/>
                </a:cubicBezTo>
                <a:lnTo>
                  <a:pt x="16189" y="1469"/>
                </a:lnTo>
                <a:cubicBezTo>
                  <a:pt x="16267" y="1173"/>
                  <a:pt x="16095" y="822"/>
                  <a:pt x="15813" y="703"/>
                </a:cubicBezTo>
                <a:lnTo>
                  <a:pt x="14410" y="105"/>
                </a:lnTo>
                <a:cubicBezTo>
                  <a:pt x="14140" y="-10"/>
                  <a:pt x="13747" y="116"/>
                  <a:pt x="13594" y="368"/>
                </a:cubicBezTo>
                <a:lnTo>
                  <a:pt x="12770" y="1722"/>
                </a:lnTo>
                <a:cubicBezTo>
                  <a:pt x="11454" y="1422"/>
                  <a:pt x="10117" y="1418"/>
                  <a:pt x="8845" y="1684"/>
                </a:cubicBezTo>
                <a:lnTo>
                  <a:pt x="8043" y="318"/>
                </a:lnTo>
                <a:cubicBezTo>
                  <a:pt x="7888" y="53"/>
                  <a:pt x="7517" y="-72"/>
                  <a:pt x="7233" y="43"/>
                </a:cubicBezTo>
                <a:lnTo>
                  <a:pt x="5820" y="614"/>
                </a:lnTo>
                <a:close/>
              </a:path>
            </a:pathLst>
          </a:custGeom>
          <a:solidFill>
            <a:srgbClr val="23A187"/>
          </a:solidFill>
          <a:ln w="31750" cap="flat">
            <a:solidFill>
              <a:schemeClr val="bg1"/>
            </a:solidFill>
            <a:miter lim="400000"/>
          </a:ln>
          <a:effectLst/>
        </p:spPr>
        <p:txBody>
          <a:bodyPr wrap="square" lIns="0" tIns="0" rIns="0" bIns="0" numCol="1" anchor="t">
            <a:noAutofit/>
          </a:bodyPr>
          <a:lstStyle/>
          <a:p>
            <a:endParaRPr/>
          </a:p>
        </p:txBody>
      </p:sp>
      <p:sp>
        <p:nvSpPr>
          <p:cNvPr id="64" name="TextBox 72"/>
          <p:cNvSpPr txBox="1"/>
          <p:nvPr/>
        </p:nvSpPr>
        <p:spPr>
          <a:xfrm>
            <a:off x="3750442" y="1175374"/>
            <a:ext cx="616482" cy="579797"/>
          </a:xfrm>
          <a:prstGeom prst="rect">
            <a:avLst/>
          </a:prstGeom>
          <a:noFill/>
        </p:spPr>
        <p:txBody>
          <a:bodyPr wrap="none" rtlCol="0">
            <a:spAutoFit/>
          </a:bodyPr>
          <a:lstStyle/>
          <a:p>
            <a:pPr algn="ctr"/>
            <a:r>
              <a:rPr lang="id-ID" sz="3200" b="1" dirty="0">
                <a:solidFill>
                  <a:schemeClr val="bg1"/>
                </a:solidFill>
                <a:latin typeface="+mj-lt"/>
              </a:rPr>
              <a:t>01</a:t>
            </a:r>
            <a:endParaRPr lang="en-US" sz="3200" b="1" dirty="0">
              <a:solidFill>
                <a:schemeClr val="bg1"/>
              </a:solidFill>
              <a:latin typeface="+mj-lt"/>
            </a:endParaRPr>
          </a:p>
        </p:txBody>
      </p:sp>
      <p:sp>
        <p:nvSpPr>
          <p:cNvPr id="65" name="TextBox 73"/>
          <p:cNvSpPr txBox="1"/>
          <p:nvPr/>
        </p:nvSpPr>
        <p:spPr>
          <a:xfrm>
            <a:off x="4673742" y="1815613"/>
            <a:ext cx="600645" cy="584776"/>
          </a:xfrm>
          <a:prstGeom prst="rect">
            <a:avLst/>
          </a:prstGeom>
          <a:noFill/>
        </p:spPr>
        <p:txBody>
          <a:bodyPr wrap="none" rtlCol="0">
            <a:spAutoFit/>
          </a:bodyPr>
          <a:lstStyle/>
          <a:p>
            <a:pPr algn="ctr"/>
            <a:r>
              <a:rPr lang="id-ID" sz="3200" b="1" dirty="0">
                <a:solidFill>
                  <a:srgbClr val="23A187"/>
                </a:solidFill>
                <a:latin typeface="+mj-lt"/>
              </a:rPr>
              <a:t>04</a:t>
            </a:r>
            <a:endParaRPr lang="en-US" sz="3200" b="1" dirty="0">
              <a:solidFill>
                <a:srgbClr val="23A187"/>
              </a:solidFill>
              <a:latin typeface="+mj-lt"/>
            </a:endParaRPr>
          </a:p>
        </p:txBody>
      </p:sp>
      <p:sp>
        <p:nvSpPr>
          <p:cNvPr id="66" name="TextBox 74"/>
          <p:cNvSpPr txBox="1"/>
          <p:nvPr/>
        </p:nvSpPr>
        <p:spPr>
          <a:xfrm>
            <a:off x="3758360" y="2444166"/>
            <a:ext cx="600645" cy="584776"/>
          </a:xfrm>
          <a:prstGeom prst="rect">
            <a:avLst/>
          </a:prstGeom>
          <a:noFill/>
        </p:spPr>
        <p:txBody>
          <a:bodyPr wrap="none" rtlCol="0">
            <a:spAutoFit/>
          </a:bodyPr>
          <a:lstStyle/>
          <a:p>
            <a:pPr algn="ctr"/>
            <a:r>
              <a:rPr lang="id-ID" sz="3200" b="1" dirty="0">
                <a:solidFill>
                  <a:schemeClr val="bg1"/>
                </a:solidFill>
                <a:latin typeface="+mj-lt"/>
              </a:rPr>
              <a:t>02</a:t>
            </a:r>
            <a:endParaRPr lang="en-US" sz="3200" b="1" dirty="0">
              <a:solidFill>
                <a:schemeClr val="bg1"/>
              </a:solidFill>
              <a:latin typeface="+mj-lt"/>
            </a:endParaRPr>
          </a:p>
        </p:txBody>
      </p:sp>
      <p:sp>
        <p:nvSpPr>
          <p:cNvPr id="67" name="TextBox 75"/>
          <p:cNvSpPr txBox="1"/>
          <p:nvPr/>
        </p:nvSpPr>
        <p:spPr>
          <a:xfrm>
            <a:off x="4682973" y="3141912"/>
            <a:ext cx="600645" cy="584776"/>
          </a:xfrm>
          <a:prstGeom prst="rect">
            <a:avLst/>
          </a:prstGeom>
          <a:noFill/>
        </p:spPr>
        <p:txBody>
          <a:bodyPr wrap="none" rtlCol="0">
            <a:spAutoFit/>
          </a:bodyPr>
          <a:lstStyle/>
          <a:p>
            <a:pPr algn="ctr"/>
            <a:r>
              <a:rPr lang="id-ID" sz="3200" b="1" dirty="0">
                <a:solidFill>
                  <a:srgbClr val="23A187"/>
                </a:solidFill>
                <a:latin typeface="+mj-lt"/>
              </a:rPr>
              <a:t>05</a:t>
            </a:r>
            <a:endParaRPr lang="en-US" sz="3200" b="1" dirty="0">
              <a:solidFill>
                <a:srgbClr val="23A187"/>
              </a:solidFill>
              <a:latin typeface="+mj-lt"/>
            </a:endParaRPr>
          </a:p>
        </p:txBody>
      </p:sp>
      <p:sp>
        <p:nvSpPr>
          <p:cNvPr id="68" name="TextBox 76"/>
          <p:cNvSpPr txBox="1"/>
          <p:nvPr/>
        </p:nvSpPr>
        <p:spPr>
          <a:xfrm>
            <a:off x="3758361" y="3759310"/>
            <a:ext cx="600645" cy="584776"/>
          </a:xfrm>
          <a:prstGeom prst="rect">
            <a:avLst/>
          </a:prstGeom>
          <a:noFill/>
        </p:spPr>
        <p:txBody>
          <a:bodyPr wrap="none" rtlCol="0">
            <a:spAutoFit/>
          </a:bodyPr>
          <a:lstStyle/>
          <a:p>
            <a:pPr algn="ctr"/>
            <a:r>
              <a:rPr lang="id-ID" sz="3200" b="1" dirty="0">
                <a:solidFill>
                  <a:schemeClr val="bg1"/>
                </a:solidFill>
                <a:latin typeface="+mj-lt"/>
              </a:rPr>
              <a:t>03</a:t>
            </a:r>
            <a:endParaRPr lang="en-US" sz="3200" b="1" dirty="0">
              <a:solidFill>
                <a:schemeClr val="bg1"/>
              </a:solidFill>
              <a:latin typeface="+mj-lt"/>
            </a:endParaRPr>
          </a:p>
        </p:txBody>
      </p:sp>
      <p:sp>
        <p:nvSpPr>
          <p:cNvPr id="74" name="TextBox 73"/>
          <p:cNvSpPr txBox="1"/>
          <p:nvPr/>
        </p:nvSpPr>
        <p:spPr>
          <a:xfrm>
            <a:off x="4682973" y="4386725"/>
            <a:ext cx="600645" cy="584776"/>
          </a:xfrm>
          <a:prstGeom prst="rect">
            <a:avLst/>
          </a:prstGeom>
          <a:noFill/>
        </p:spPr>
        <p:txBody>
          <a:bodyPr wrap="none" rtlCol="0">
            <a:spAutoFit/>
          </a:bodyPr>
          <a:lstStyle/>
          <a:p>
            <a:pPr algn="ctr"/>
            <a:r>
              <a:rPr lang="id-ID" sz="3200" b="1" dirty="0">
                <a:solidFill>
                  <a:srgbClr val="23A187"/>
                </a:solidFill>
                <a:latin typeface="+mj-lt"/>
              </a:rPr>
              <a:t>06</a:t>
            </a:r>
            <a:endParaRPr lang="en-US" sz="3200" b="1" dirty="0">
              <a:solidFill>
                <a:srgbClr val="23A187"/>
              </a:solidFill>
              <a:latin typeface="+mj-lt"/>
            </a:endParaRPr>
          </a:p>
        </p:txBody>
      </p:sp>
      <p:sp>
        <p:nvSpPr>
          <p:cNvPr id="77" name="Rectángulo 76"/>
          <p:cNvSpPr/>
          <p:nvPr/>
        </p:nvSpPr>
        <p:spPr>
          <a:xfrm>
            <a:off x="84306" y="1076949"/>
            <a:ext cx="3421660" cy="954107"/>
          </a:xfrm>
          <a:prstGeom prst="rect">
            <a:avLst/>
          </a:prstGeom>
        </p:spPr>
        <p:txBody>
          <a:bodyPr wrap="square">
            <a:spAutoFit/>
          </a:bodyPr>
          <a:lstStyle/>
          <a:p>
            <a:pPr lvl="0" algn="just"/>
            <a:r>
              <a:rPr lang="es-CO" sz="1400" dirty="0"/>
              <a:t>Acompañar el desarrollo e Implementación de los factores especificos según el PECTIA: Gestión de </a:t>
            </a:r>
            <a:r>
              <a:rPr lang="es-CO" sz="1400"/>
              <a:t>conocimiento , asistencia técnica y el sistema territorial de innovación.</a:t>
            </a:r>
            <a:endParaRPr lang="es-CO" sz="1400" dirty="0"/>
          </a:p>
        </p:txBody>
      </p:sp>
      <p:sp>
        <p:nvSpPr>
          <p:cNvPr id="78" name="Rectángulo 77"/>
          <p:cNvSpPr/>
          <p:nvPr/>
        </p:nvSpPr>
        <p:spPr>
          <a:xfrm>
            <a:off x="5523" y="2155606"/>
            <a:ext cx="3487422" cy="1384995"/>
          </a:xfrm>
          <a:prstGeom prst="rect">
            <a:avLst/>
          </a:prstGeom>
        </p:spPr>
        <p:txBody>
          <a:bodyPr wrap="square">
            <a:spAutoFit/>
          </a:bodyPr>
          <a:lstStyle/>
          <a:p>
            <a:pPr lvl="0" algn="just"/>
            <a:r>
              <a:rPr lang="es-ES" sz="1400" dirty="0"/>
              <a:t>Acompañar el desarrollo e implementación de los lineamientos que contiene el manual operativo para la clasificación de usuarios de acuerdo con los aspectos para el desarrollo de capacidades, resolución 000407 del 30 octubre 2018 MADR.</a:t>
            </a:r>
            <a:endParaRPr lang="es-CO" sz="1400" dirty="0"/>
          </a:p>
        </p:txBody>
      </p:sp>
      <p:sp>
        <p:nvSpPr>
          <p:cNvPr id="79" name="Rectángulo 78"/>
          <p:cNvSpPr/>
          <p:nvPr/>
        </p:nvSpPr>
        <p:spPr>
          <a:xfrm>
            <a:off x="84306" y="3770270"/>
            <a:ext cx="3297671" cy="1169551"/>
          </a:xfrm>
          <a:prstGeom prst="rect">
            <a:avLst/>
          </a:prstGeom>
        </p:spPr>
        <p:txBody>
          <a:bodyPr wrap="square">
            <a:spAutoFit/>
          </a:bodyPr>
          <a:lstStyle/>
          <a:p>
            <a:pPr lvl="0" algn="just"/>
            <a:r>
              <a:rPr lang="es-ES" sz="1400" dirty="0"/>
              <a:t>Acompañar la formulación de los planes departamentales de extensión agropecuaria PDEA y la articulación con los instrumentos de planeación y política  del departamento.</a:t>
            </a:r>
            <a:endParaRPr lang="es-CO" sz="1400" dirty="0"/>
          </a:p>
        </p:txBody>
      </p:sp>
      <p:sp>
        <p:nvSpPr>
          <p:cNvPr id="80" name="Rectángulo 79"/>
          <p:cNvSpPr/>
          <p:nvPr/>
        </p:nvSpPr>
        <p:spPr>
          <a:xfrm>
            <a:off x="5647374" y="1670655"/>
            <a:ext cx="3496626" cy="954107"/>
          </a:xfrm>
          <a:prstGeom prst="rect">
            <a:avLst/>
          </a:prstGeom>
        </p:spPr>
        <p:txBody>
          <a:bodyPr wrap="square">
            <a:spAutoFit/>
          </a:bodyPr>
          <a:lstStyle/>
          <a:p>
            <a:pPr lvl="0" algn="just"/>
            <a:r>
              <a:rPr lang="es-ES" sz="1400" dirty="0"/>
              <a:t>Articularse con AGROSAVIA responsable del soporte de extensión agropecuaria, quien trabajara en red con todos los demás actores del subsistema.</a:t>
            </a:r>
            <a:endParaRPr lang="es-CO" sz="1400" dirty="0"/>
          </a:p>
        </p:txBody>
      </p:sp>
      <p:sp>
        <p:nvSpPr>
          <p:cNvPr id="81" name="Rectángulo 80"/>
          <p:cNvSpPr/>
          <p:nvPr/>
        </p:nvSpPr>
        <p:spPr>
          <a:xfrm>
            <a:off x="5647374" y="2980221"/>
            <a:ext cx="3069412" cy="954107"/>
          </a:xfrm>
          <a:prstGeom prst="rect">
            <a:avLst/>
          </a:prstGeom>
        </p:spPr>
        <p:txBody>
          <a:bodyPr wrap="square">
            <a:spAutoFit/>
          </a:bodyPr>
          <a:lstStyle/>
          <a:p>
            <a:pPr lvl="0" algn="just"/>
            <a:r>
              <a:rPr lang="es-ES" sz="1400" dirty="0"/>
              <a:t>Ofertar programas en extensión agropecuaria con base cómo mínimo en los 5 aspectos que plantea el articulo 25 de la ley 1876 de 2017.</a:t>
            </a:r>
            <a:endParaRPr lang="es-CO" sz="1400" dirty="0"/>
          </a:p>
        </p:txBody>
      </p:sp>
      <p:sp>
        <p:nvSpPr>
          <p:cNvPr id="82" name="CuadroTexto 81"/>
          <p:cNvSpPr txBox="1"/>
          <p:nvPr/>
        </p:nvSpPr>
        <p:spPr>
          <a:xfrm>
            <a:off x="5647373" y="4217465"/>
            <a:ext cx="3524849" cy="954107"/>
          </a:xfrm>
          <a:prstGeom prst="rect">
            <a:avLst/>
          </a:prstGeom>
          <a:noFill/>
        </p:spPr>
        <p:txBody>
          <a:bodyPr wrap="square" rtlCol="0">
            <a:spAutoFit/>
          </a:bodyPr>
          <a:lstStyle/>
          <a:p>
            <a:pPr lvl="0" algn="just"/>
            <a:r>
              <a:rPr lang="es-ES" sz="1400" dirty="0"/>
              <a:t>Programa de formación para comunidades que hacen parte del enfoque diferencial. (mujer rural, AFC, indígenas, comunidad negra, raizal y </a:t>
            </a:r>
            <a:r>
              <a:rPr lang="es-ES" sz="1400" dirty="0" err="1"/>
              <a:t>palenquera</a:t>
            </a:r>
            <a:r>
              <a:rPr lang="es-ES" sz="1400" dirty="0"/>
              <a:t>).</a:t>
            </a:r>
            <a:endParaRPr lang="es-CO" sz="1400" dirty="0"/>
          </a:p>
        </p:txBody>
      </p:sp>
      <p:pic>
        <p:nvPicPr>
          <p:cNvPr id="37" name="Imagen 36">
            <a:extLst>
              <a:ext uri="{FF2B5EF4-FFF2-40B4-BE49-F238E27FC236}">
                <a16:creationId xmlns:a16="http://schemas.microsoft.com/office/drawing/2014/main" xmlns="" id="{D92F2A81-F565-A046-9F54-A57F2E29727C}"/>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6172201" y="5522893"/>
            <a:ext cx="1009880" cy="192107"/>
          </a:xfrm>
          <a:prstGeom prst="rect">
            <a:avLst/>
          </a:prstGeom>
        </p:spPr>
      </p:pic>
    </p:spTree>
    <p:extLst>
      <p:ext uri="{BB962C8B-B14F-4D97-AF65-F5344CB8AC3E}">
        <p14:creationId xmlns:p14="http://schemas.microsoft.com/office/powerpoint/2010/main" val="17852987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Imagen 36" descr="encabezado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22376"/>
          </a:xfrm>
          <a:prstGeom prst="rect">
            <a:avLst/>
          </a:prstGeom>
        </p:spPr>
      </p:pic>
      <p:pic>
        <p:nvPicPr>
          <p:cNvPr id="6" name="Imagen 5" descr="00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84114"/>
            <a:ext cx="9172222" cy="284245"/>
          </a:xfrm>
          <a:prstGeom prst="rect">
            <a:avLst/>
          </a:prstGeom>
        </p:spPr>
      </p:pic>
      <p:pic>
        <p:nvPicPr>
          <p:cNvPr id="12" name="Imagen 11" descr="Logo_U.T.P.png">
            <a:extLst>
              <a:ext uri="{FF2B5EF4-FFF2-40B4-BE49-F238E27FC236}">
                <a16:creationId xmlns:a16="http://schemas.microsoft.com/office/drawing/2014/main" xmlns="" id="{B8192F9B-D734-EA48-9D39-D1DEBBB14F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06" y="5067541"/>
            <a:ext cx="568597" cy="365862"/>
          </a:xfrm>
          <a:prstGeom prst="rect">
            <a:avLst/>
          </a:prstGeom>
        </p:spPr>
      </p:pic>
      <p:sp>
        <p:nvSpPr>
          <p:cNvPr id="5" name="CuadroTexto 4"/>
          <p:cNvSpPr txBox="1"/>
          <p:nvPr/>
        </p:nvSpPr>
        <p:spPr>
          <a:xfrm>
            <a:off x="317171" y="0"/>
            <a:ext cx="5686425" cy="646331"/>
          </a:xfrm>
          <a:prstGeom prst="rect">
            <a:avLst/>
          </a:prstGeom>
          <a:noFill/>
        </p:spPr>
        <p:txBody>
          <a:bodyPr wrap="square" rtlCol="0">
            <a:spAutoFit/>
          </a:bodyPr>
          <a:lstStyle/>
          <a:p>
            <a:pPr lvl="0" algn="ctr"/>
            <a:r>
              <a:rPr lang="es-ES" b="1" dirty="0">
                <a:solidFill>
                  <a:schemeClr val="bg1"/>
                </a:solidFill>
              </a:rPr>
              <a:t>PARTICIPACIÓN DE LAS IES EN LA IMPLEMENTACIÓN DEL  SUBSISTEMA DE EXTENSIÓN AGROPECUARIA.</a:t>
            </a:r>
            <a:endParaRPr lang="es-CO" dirty="0">
              <a:solidFill>
                <a:schemeClr val="bg1"/>
              </a:solidFill>
            </a:endParaRPr>
          </a:p>
        </p:txBody>
      </p:sp>
      <p:sp>
        <p:nvSpPr>
          <p:cNvPr id="45" name="Rectangle 16"/>
          <p:cNvSpPr/>
          <p:nvPr/>
        </p:nvSpPr>
        <p:spPr>
          <a:xfrm>
            <a:off x="82921" y="3114255"/>
            <a:ext cx="4857200" cy="883622"/>
          </a:xfrm>
          <a:prstGeom prst="rect">
            <a:avLst/>
          </a:prstGeom>
          <a:solidFill>
            <a:schemeClr val="tx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7" name="Rectangle 5"/>
          <p:cNvSpPr/>
          <p:nvPr/>
        </p:nvSpPr>
        <p:spPr>
          <a:xfrm>
            <a:off x="0" y="1719360"/>
            <a:ext cx="4857200" cy="1025969"/>
          </a:xfrm>
          <a:prstGeom prst="rect">
            <a:avLst/>
          </a:prstGeom>
          <a:solidFill>
            <a:schemeClr val="tx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8" name="Shape 25178"/>
          <p:cNvSpPr/>
          <p:nvPr/>
        </p:nvSpPr>
        <p:spPr>
          <a:xfrm>
            <a:off x="4172825" y="1719360"/>
            <a:ext cx="1131478" cy="1131478"/>
          </a:xfrm>
          <a:custGeom>
            <a:avLst/>
            <a:gdLst/>
            <a:ahLst/>
            <a:cxnLst>
              <a:cxn ang="0">
                <a:pos x="wd2" y="hd2"/>
              </a:cxn>
              <a:cxn ang="5400000">
                <a:pos x="wd2" y="hd2"/>
              </a:cxn>
              <a:cxn ang="10800000">
                <a:pos x="wd2" y="hd2"/>
              </a:cxn>
              <a:cxn ang="16200000">
                <a:pos x="wd2" y="hd2"/>
              </a:cxn>
            </a:cxnLst>
            <a:rect l="0" t="0" r="r" b="b"/>
            <a:pathLst>
              <a:path w="21456" h="21456" extrusionOk="0">
                <a:moveTo>
                  <a:pt x="5820" y="614"/>
                </a:moveTo>
                <a:cubicBezTo>
                  <a:pt x="5535" y="728"/>
                  <a:pt x="5356" y="1076"/>
                  <a:pt x="5428" y="1374"/>
                </a:cubicBezTo>
                <a:lnTo>
                  <a:pt x="5803" y="2913"/>
                </a:lnTo>
                <a:cubicBezTo>
                  <a:pt x="4703" y="3606"/>
                  <a:pt x="3743" y="4537"/>
                  <a:pt x="3003" y="5669"/>
                </a:cubicBezTo>
                <a:lnTo>
                  <a:pt x="1469" y="5267"/>
                </a:lnTo>
                <a:cubicBezTo>
                  <a:pt x="1184" y="5191"/>
                  <a:pt x="816" y="5373"/>
                  <a:pt x="700" y="5644"/>
                </a:cubicBezTo>
                <a:lnTo>
                  <a:pt x="105" y="7046"/>
                </a:lnTo>
                <a:cubicBezTo>
                  <a:pt x="-15" y="7328"/>
                  <a:pt x="106" y="7702"/>
                  <a:pt x="368" y="7862"/>
                </a:cubicBezTo>
                <a:lnTo>
                  <a:pt x="1723" y="8685"/>
                </a:lnTo>
                <a:cubicBezTo>
                  <a:pt x="1422" y="10003"/>
                  <a:pt x="1419" y="11341"/>
                  <a:pt x="1686" y="12614"/>
                </a:cubicBezTo>
                <a:lnTo>
                  <a:pt x="318" y="13413"/>
                </a:lnTo>
                <a:cubicBezTo>
                  <a:pt x="54" y="13568"/>
                  <a:pt x="-72" y="13939"/>
                  <a:pt x="43" y="14223"/>
                </a:cubicBezTo>
                <a:lnTo>
                  <a:pt x="614" y="15636"/>
                </a:lnTo>
                <a:cubicBezTo>
                  <a:pt x="729" y="15921"/>
                  <a:pt x="1077" y="16100"/>
                  <a:pt x="1374" y="16028"/>
                </a:cubicBezTo>
                <a:lnTo>
                  <a:pt x="2913" y="15652"/>
                </a:lnTo>
                <a:cubicBezTo>
                  <a:pt x="3606" y="16753"/>
                  <a:pt x="4537" y="17713"/>
                  <a:pt x="5669" y="18453"/>
                </a:cubicBezTo>
                <a:lnTo>
                  <a:pt x="5267" y="19987"/>
                </a:lnTo>
                <a:cubicBezTo>
                  <a:pt x="5189" y="20283"/>
                  <a:pt x="5361" y="20634"/>
                  <a:pt x="5643" y="20753"/>
                </a:cubicBezTo>
                <a:lnTo>
                  <a:pt x="7046" y="21351"/>
                </a:lnTo>
                <a:cubicBezTo>
                  <a:pt x="7317" y="21466"/>
                  <a:pt x="7709" y="21340"/>
                  <a:pt x="7862" y="21088"/>
                </a:cubicBezTo>
                <a:lnTo>
                  <a:pt x="8688" y="19732"/>
                </a:lnTo>
                <a:cubicBezTo>
                  <a:pt x="10006" y="20032"/>
                  <a:pt x="11342" y="20037"/>
                  <a:pt x="12614" y="19770"/>
                </a:cubicBezTo>
                <a:lnTo>
                  <a:pt x="13413" y="21138"/>
                </a:lnTo>
                <a:cubicBezTo>
                  <a:pt x="13568" y="21403"/>
                  <a:pt x="13939" y="21528"/>
                  <a:pt x="14223" y="21413"/>
                </a:cubicBezTo>
                <a:lnTo>
                  <a:pt x="15636" y="20842"/>
                </a:lnTo>
                <a:cubicBezTo>
                  <a:pt x="15920" y="20728"/>
                  <a:pt x="16100" y="20379"/>
                  <a:pt x="16028" y="20082"/>
                </a:cubicBezTo>
                <a:lnTo>
                  <a:pt x="15655" y="18542"/>
                </a:lnTo>
                <a:cubicBezTo>
                  <a:pt x="16755" y="17850"/>
                  <a:pt x="17711" y="16918"/>
                  <a:pt x="18450" y="15788"/>
                </a:cubicBezTo>
                <a:lnTo>
                  <a:pt x="19987" y="16189"/>
                </a:lnTo>
                <a:cubicBezTo>
                  <a:pt x="20113" y="16222"/>
                  <a:pt x="20256" y="16210"/>
                  <a:pt x="20389" y="16156"/>
                </a:cubicBezTo>
                <a:cubicBezTo>
                  <a:pt x="20558" y="16088"/>
                  <a:pt x="20692" y="15963"/>
                  <a:pt x="20756" y="15812"/>
                </a:cubicBezTo>
                <a:lnTo>
                  <a:pt x="21351" y="14410"/>
                </a:lnTo>
                <a:cubicBezTo>
                  <a:pt x="21470" y="14128"/>
                  <a:pt x="21350" y="13753"/>
                  <a:pt x="21088" y="13594"/>
                </a:cubicBezTo>
                <a:lnTo>
                  <a:pt x="19733" y="12770"/>
                </a:lnTo>
                <a:cubicBezTo>
                  <a:pt x="20034" y="11452"/>
                  <a:pt x="20037" y="10115"/>
                  <a:pt x="19770" y="8842"/>
                </a:cubicBezTo>
                <a:lnTo>
                  <a:pt x="21138" y="8043"/>
                </a:lnTo>
                <a:cubicBezTo>
                  <a:pt x="21402" y="7888"/>
                  <a:pt x="21528" y="7517"/>
                  <a:pt x="21413" y="7233"/>
                </a:cubicBezTo>
                <a:lnTo>
                  <a:pt x="20842" y="5819"/>
                </a:lnTo>
                <a:cubicBezTo>
                  <a:pt x="20727" y="5535"/>
                  <a:pt x="20379" y="5356"/>
                  <a:pt x="20082" y="5428"/>
                </a:cubicBezTo>
                <a:lnTo>
                  <a:pt x="18543" y="5803"/>
                </a:lnTo>
                <a:cubicBezTo>
                  <a:pt x="17850" y="4702"/>
                  <a:pt x="16919" y="3742"/>
                  <a:pt x="15787" y="3003"/>
                </a:cubicBezTo>
                <a:lnTo>
                  <a:pt x="16189" y="1469"/>
                </a:lnTo>
                <a:cubicBezTo>
                  <a:pt x="16267" y="1173"/>
                  <a:pt x="16095" y="822"/>
                  <a:pt x="15813" y="703"/>
                </a:cubicBezTo>
                <a:lnTo>
                  <a:pt x="14410" y="105"/>
                </a:lnTo>
                <a:cubicBezTo>
                  <a:pt x="14140" y="-10"/>
                  <a:pt x="13747" y="116"/>
                  <a:pt x="13594" y="368"/>
                </a:cubicBezTo>
                <a:lnTo>
                  <a:pt x="12770" y="1722"/>
                </a:lnTo>
                <a:cubicBezTo>
                  <a:pt x="11454" y="1422"/>
                  <a:pt x="10117" y="1418"/>
                  <a:pt x="8845" y="1684"/>
                </a:cubicBezTo>
                <a:lnTo>
                  <a:pt x="8043" y="318"/>
                </a:lnTo>
                <a:cubicBezTo>
                  <a:pt x="7888" y="53"/>
                  <a:pt x="7517" y="-72"/>
                  <a:pt x="7233" y="43"/>
                </a:cubicBezTo>
                <a:lnTo>
                  <a:pt x="5820" y="614"/>
                </a:lnTo>
                <a:close/>
              </a:path>
            </a:pathLst>
          </a:custGeom>
          <a:solidFill>
            <a:srgbClr val="23A187"/>
          </a:solidFill>
          <a:ln w="31750" cap="flat">
            <a:solidFill>
              <a:schemeClr val="bg1"/>
            </a:solidFill>
            <a:miter lim="400000"/>
          </a:ln>
          <a:effectLst/>
        </p:spPr>
        <p:txBody>
          <a:bodyPr wrap="square" lIns="0" tIns="0" rIns="0" bIns="0" numCol="1" anchor="t">
            <a:noAutofit/>
          </a:bodyPr>
          <a:lstStyle/>
          <a:p>
            <a:endParaRPr/>
          </a:p>
        </p:txBody>
      </p:sp>
      <p:sp>
        <p:nvSpPr>
          <p:cNvPr id="50" name="Shape 25178"/>
          <p:cNvSpPr/>
          <p:nvPr/>
        </p:nvSpPr>
        <p:spPr>
          <a:xfrm rot="2485357">
            <a:off x="4172825" y="2978107"/>
            <a:ext cx="1131478" cy="1131478"/>
          </a:xfrm>
          <a:custGeom>
            <a:avLst/>
            <a:gdLst/>
            <a:ahLst/>
            <a:cxnLst>
              <a:cxn ang="0">
                <a:pos x="wd2" y="hd2"/>
              </a:cxn>
              <a:cxn ang="5400000">
                <a:pos x="wd2" y="hd2"/>
              </a:cxn>
              <a:cxn ang="10800000">
                <a:pos x="wd2" y="hd2"/>
              </a:cxn>
              <a:cxn ang="16200000">
                <a:pos x="wd2" y="hd2"/>
              </a:cxn>
            </a:cxnLst>
            <a:rect l="0" t="0" r="r" b="b"/>
            <a:pathLst>
              <a:path w="21456" h="21456" extrusionOk="0">
                <a:moveTo>
                  <a:pt x="5820" y="614"/>
                </a:moveTo>
                <a:cubicBezTo>
                  <a:pt x="5535" y="728"/>
                  <a:pt x="5356" y="1076"/>
                  <a:pt x="5428" y="1374"/>
                </a:cubicBezTo>
                <a:lnTo>
                  <a:pt x="5803" y="2913"/>
                </a:lnTo>
                <a:cubicBezTo>
                  <a:pt x="4703" y="3606"/>
                  <a:pt x="3743" y="4537"/>
                  <a:pt x="3003" y="5669"/>
                </a:cubicBezTo>
                <a:lnTo>
                  <a:pt x="1469" y="5267"/>
                </a:lnTo>
                <a:cubicBezTo>
                  <a:pt x="1184" y="5191"/>
                  <a:pt x="816" y="5373"/>
                  <a:pt x="700" y="5644"/>
                </a:cubicBezTo>
                <a:lnTo>
                  <a:pt x="105" y="7046"/>
                </a:lnTo>
                <a:cubicBezTo>
                  <a:pt x="-15" y="7328"/>
                  <a:pt x="106" y="7702"/>
                  <a:pt x="368" y="7862"/>
                </a:cubicBezTo>
                <a:lnTo>
                  <a:pt x="1723" y="8685"/>
                </a:lnTo>
                <a:cubicBezTo>
                  <a:pt x="1422" y="10003"/>
                  <a:pt x="1419" y="11341"/>
                  <a:pt x="1686" y="12614"/>
                </a:cubicBezTo>
                <a:lnTo>
                  <a:pt x="318" y="13413"/>
                </a:lnTo>
                <a:cubicBezTo>
                  <a:pt x="54" y="13568"/>
                  <a:pt x="-72" y="13939"/>
                  <a:pt x="43" y="14223"/>
                </a:cubicBezTo>
                <a:lnTo>
                  <a:pt x="614" y="15636"/>
                </a:lnTo>
                <a:cubicBezTo>
                  <a:pt x="729" y="15921"/>
                  <a:pt x="1077" y="16100"/>
                  <a:pt x="1374" y="16028"/>
                </a:cubicBezTo>
                <a:lnTo>
                  <a:pt x="2913" y="15652"/>
                </a:lnTo>
                <a:cubicBezTo>
                  <a:pt x="3606" y="16753"/>
                  <a:pt x="4537" y="17713"/>
                  <a:pt x="5669" y="18453"/>
                </a:cubicBezTo>
                <a:lnTo>
                  <a:pt x="5267" y="19987"/>
                </a:lnTo>
                <a:cubicBezTo>
                  <a:pt x="5189" y="20283"/>
                  <a:pt x="5361" y="20634"/>
                  <a:pt x="5643" y="20753"/>
                </a:cubicBezTo>
                <a:lnTo>
                  <a:pt x="7046" y="21351"/>
                </a:lnTo>
                <a:cubicBezTo>
                  <a:pt x="7317" y="21466"/>
                  <a:pt x="7709" y="21340"/>
                  <a:pt x="7862" y="21088"/>
                </a:cubicBezTo>
                <a:lnTo>
                  <a:pt x="8688" y="19732"/>
                </a:lnTo>
                <a:cubicBezTo>
                  <a:pt x="10006" y="20032"/>
                  <a:pt x="11342" y="20037"/>
                  <a:pt x="12614" y="19770"/>
                </a:cubicBezTo>
                <a:lnTo>
                  <a:pt x="13413" y="21138"/>
                </a:lnTo>
                <a:cubicBezTo>
                  <a:pt x="13568" y="21403"/>
                  <a:pt x="13939" y="21528"/>
                  <a:pt x="14223" y="21413"/>
                </a:cubicBezTo>
                <a:lnTo>
                  <a:pt x="15636" y="20842"/>
                </a:lnTo>
                <a:cubicBezTo>
                  <a:pt x="15920" y="20728"/>
                  <a:pt x="16100" y="20379"/>
                  <a:pt x="16028" y="20082"/>
                </a:cubicBezTo>
                <a:lnTo>
                  <a:pt x="15655" y="18542"/>
                </a:lnTo>
                <a:cubicBezTo>
                  <a:pt x="16755" y="17850"/>
                  <a:pt x="17711" y="16918"/>
                  <a:pt x="18450" y="15788"/>
                </a:cubicBezTo>
                <a:lnTo>
                  <a:pt x="19987" y="16189"/>
                </a:lnTo>
                <a:cubicBezTo>
                  <a:pt x="20113" y="16222"/>
                  <a:pt x="20256" y="16210"/>
                  <a:pt x="20389" y="16156"/>
                </a:cubicBezTo>
                <a:cubicBezTo>
                  <a:pt x="20558" y="16088"/>
                  <a:pt x="20692" y="15963"/>
                  <a:pt x="20756" y="15812"/>
                </a:cubicBezTo>
                <a:lnTo>
                  <a:pt x="21351" y="14410"/>
                </a:lnTo>
                <a:cubicBezTo>
                  <a:pt x="21470" y="14128"/>
                  <a:pt x="21350" y="13753"/>
                  <a:pt x="21088" y="13594"/>
                </a:cubicBezTo>
                <a:lnTo>
                  <a:pt x="19733" y="12770"/>
                </a:lnTo>
                <a:cubicBezTo>
                  <a:pt x="20034" y="11452"/>
                  <a:pt x="20037" y="10115"/>
                  <a:pt x="19770" y="8842"/>
                </a:cubicBezTo>
                <a:lnTo>
                  <a:pt x="21138" y="8043"/>
                </a:lnTo>
                <a:cubicBezTo>
                  <a:pt x="21402" y="7888"/>
                  <a:pt x="21528" y="7517"/>
                  <a:pt x="21413" y="7233"/>
                </a:cubicBezTo>
                <a:lnTo>
                  <a:pt x="20842" y="5819"/>
                </a:lnTo>
                <a:cubicBezTo>
                  <a:pt x="20727" y="5535"/>
                  <a:pt x="20379" y="5356"/>
                  <a:pt x="20082" y="5428"/>
                </a:cubicBezTo>
                <a:lnTo>
                  <a:pt x="18543" y="5803"/>
                </a:lnTo>
                <a:cubicBezTo>
                  <a:pt x="17850" y="4702"/>
                  <a:pt x="16919" y="3742"/>
                  <a:pt x="15787" y="3003"/>
                </a:cubicBezTo>
                <a:lnTo>
                  <a:pt x="16189" y="1469"/>
                </a:lnTo>
                <a:cubicBezTo>
                  <a:pt x="16267" y="1173"/>
                  <a:pt x="16095" y="822"/>
                  <a:pt x="15813" y="703"/>
                </a:cubicBezTo>
                <a:lnTo>
                  <a:pt x="14410" y="105"/>
                </a:lnTo>
                <a:cubicBezTo>
                  <a:pt x="14140" y="-10"/>
                  <a:pt x="13747" y="116"/>
                  <a:pt x="13594" y="368"/>
                </a:cubicBezTo>
                <a:lnTo>
                  <a:pt x="12770" y="1722"/>
                </a:lnTo>
                <a:cubicBezTo>
                  <a:pt x="11454" y="1422"/>
                  <a:pt x="10117" y="1418"/>
                  <a:pt x="8845" y="1684"/>
                </a:cubicBezTo>
                <a:lnTo>
                  <a:pt x="8043" y="318"/>
                </a:lnTo>
                <a:cubicBezTo>
                  <a:pt x="7888" y="53"/>
                  <a:pt x="7517" y="-72"/>
                  <a:pt x="7233" y="43"/>
                </a:cubicBezTo>
                <a:lnTo>
                  <a:pt x="5820" y="614"/>
                </a:lnTo>
                <a:close/>
              </a:path>
            </a:pathLst>
          </a:custGeom>
          <a:solidFill>
            <a:srgbClr val="23A187"/>
          </a:solidFill>
          <a:ln w="31750" cap="flat">
            <a:solidFill>
              <a:schemeClr val="bg1"/>
            </a:solidFill>
            <a:miter lim="400000"/>
          </a:ln>
          <a:effectLst/>
        </p:spPr>
        <p:txBody>
          <a:bodyPr wrap="square" lIns="0" tIns="0" rIns="0" bIns="0" numCol="1" anchor="t">
            <a:noAutofit/>
          </a:bodyPr>
          <a:lstStyle/>
          <a:p>
            <a:endParaRPr/>
          </a:p>
        </p:txBody>
      </p:sp>
      <p:sp>
        <p:nvSpPr>
          <p:cNvPr id="64" name="TextBox 72"/>
          <p:cNvSpPr txBox="1"/>
          <p:nvPr/>
        </p:nvSpPr>
        <p:spPr>
          <a:xfrm>
            <a:off x="4438242" y="1962502"/>
            <a:ext cx="600645" cy="584776"/>
          </a:xfrm>
          <a:prstGeom prst="rect">
            <a:avLst/>
          </a:prstGeom>
          <a:noFill/>
        </p:spPr>
        <p:txBody>
          <a:bodyPr wrap="none" rtlCol="0">
            <a:spAutoFit/>
          </a:bodyPr>
          <a:lstStyle/>
          <a:p>
            <a:pPr algn="ctr"/>
            <a:r>
              <a:rPr lang="id-ID" sz="3200" b="1" dirty="0">
                <a:solidFill>
                  <a:schemeClr val="bg1"/>
                </a:solidFill>
                <a:latin typeface="+mj-lt"/>
              </a:rPr>
              <a:t>07</a:t>
            </a:r>
            <a:endParaRPr lang="en-US" sz="3200" b="1" dirty="0">
              <a:solidFill>
                <a:schemeClr val="bg1"/>
              </a:solidFill>
              <a:latin typeface="+mj-lt"/>
            </a:endParaRPr>
          </a:p>
        </p:txBody>
      </p:sp>
      <p:sp>
        <p:nvSpPr>
          <p:cNvPr id="66" name="TextBox 74"/>
          <p:cNvSpPr txBox="1"/>
          <p:nvPr/>
        </p:nvSpPr>
        <p:spPr>
          <a:xfrm>
            <a:off x="4438241" y="3231294"/>
            <a:ext cx="600645" cy="584776"/>
          </a:xfrm>
          <a:prstGeom prst="rect">
            <a:avLst/>
          </a:prstGeom>
          <a:noFill/>
        </p:spPr>
        <p:txBody>
          <a:bodyPr wrap="none" rtlCol="0">
            <a:spAutoFit/>
          </a:bodyPr>
          <a:lstStyle/>
          <a:p>
            <a:pPr algn="ctr"/>
            <a:r>
              <a:rPr lang="id-ID" sz="3200" b="1" dirty="0">
                <a:solidFill>
                  <a:schemeClr val="bg1"/>
                </a:solidFill>
                <a:latin typeface="+mj-lt"/>
              </a:rPr>
              <a:t>08</a:t>
            </a:r>
            <a:endParaRPr lang="en-US" sz="3200" b="1" dirty="0">
              <a:solidFill>
                <a:schemeClr val="bg1"/>
              </a:solidFill>
              <a:latin typeface="+mj-lt"/>
            </a:endParaRPr>
          </a:p>
        </p:txBody>
      </p:sp>
      <p:sp>
        <p:nvSpPr>
          <p:cNvPr id="77" name="Rectángulo 76"/>
          <p:cNvSpPr/>
          <p:nvPr/>
        </p:nvSpPr>
        <p:spPr>
          <a:xfrm>
            <a:off x="317171" y="1765437"/>
            <a:ext cx="3622876" cy="979892"/>
          </a:xfrm>
          <a:prstGeom prst="rect">
            <a:avLst/>
          </a:prstGeom>
        </p:spPr>
        <p:txBody>
          <a:bodyPr wrap="square">
            <a:spAutoFit/>
          </a:bodyPr>
          <a:lstStyle/>
          <a:p>
            <a:pPr lvl="0" algn="just"/>
            <a:r>
              <a:rPr lang="es-ES" sz="1400" dirty="0"/>
              <a:t>Articulación de IES o centros de investigación con las EPSEA, a través de contratos de aprendizaje, de acuerdo con el articulo 37 de la ley 1876 de 2017.</a:t>
            </a:r>
            <a:endParaRPr lang="es-CO" sz="1400" dirty="0"/>
          </a:p>
        </p:txBody>
      </p:sp>
      <p:sp>
        <p:nvSpPr>
          <p:cNvPr id="78" name="Rectángulo 77"/>
          <p:cNvSpPr/>
          <p:nvPr/>
        </p:nvSpPr>
        <p:spPr>
          <a:xfrm>
            <a:off x="317172" y="3157314"/>
            <a:ext cx="3622876" cy="738664"/>
          </a:xfrm>
          <a:prstGeom prst="rect">
            <a:avLst/>
          </a:prstGeom>
        </p:spPr>
        <p:txBody>
          <a:bodyPr wrap="square">
            <a:spAutoFit/>
          </a:bodyPr>
          <a:lstStyle/>
          <a:p>
            <a:pPr lvl="0" algn="just"/>
            <a:r>
              <a:rPr lang="es-ES" sz="1400" dirty="0"/>
              <a:t>Programas de formación con base en las necesidades del sector productivo y de las comunidades rurales.</a:t>
            </a:r>
            <a:endParaRPr lang="es-CO" sz="1400" dirty="0"/>
          </a:p>
        </p:txBody>
      </p:sp>
      <p:pic>
        <p:nvPicPr>
          <p:cNvPr id="14" name="Imagen 13">
            <a:extLst>
              <a:ext uri="{FF2B5EF4-FFF2-40B4-BE49-F238E27FC236}">
                <a16:creationId xmlns:a16="http://schemas.microsoft.com/office/drawing/2014/main" xmlns="" id="{577273D7-006C-AA4C-AF3F-DB98495A77BC}"/>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5852711" y="5484113"/>
            <a:ext cx="1494239" cy="284245"/>
          </a:xfrm>
          <a:prstGeom prst="rect">
            <a:avLst/>
          </a:prstGeom>
        </p:spPr>
      </p:pic>
    </p:spTree>
    <p:extLst>
      <p:ext uri="{BB962C8B-B14F-4D97-AF65-F5344CB8AC3E}">
        <p14:creationId xmlns:p14="http://schemas.microsoft.com/office/powerpoint/2010/main" val="24219390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11-0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466" y="0"/>
            <a:ext cx="9357466" cy="5725426"/>
          </a:xfrm>
          <a:prstGeom prst="rect">
            <a:avLst/>
          </a:prstGeom>
        </p:spPr>
      </p:pic>
      <p:sp>
        <p:nvSpPr>
          <p:cNvPr id="7" name="CuadroTexto 6"/>
          <p:cNvSpPr txBox="1"/>
          <p:nvPr/>
        </p:nvSpPr>
        <p:spPr>
          <a:xfrm>
            <a:off x="3353672" y="2100425"/>
            <a:ext cx="3583132" cy="1200329"/>
          </a:xfrm>
          <a:prstGeom prst="rect">
            <a:avLst/>
          </a:prstGeom>
          <a:noFill/>
        </p:spPr>
        <p:txBody>
          <a:bodyPr wrap="none" rtlCol="0">
            <a:spAutoFit/>
          </a:bodyPr>
          <a:lstStyle/>
          <a:p>
            <a:r>
              <a:rPr lang="es-ES" sz="7200" b="1" dirty="0">
                <a:solidFill>
                  <a:srgbClr val="FFFFFF"/>
                </a:solidFill>
              </a:rPr>
              <a:t>GRACIAS</a:t>
            </a:r>
          </a:p>
        </p:txBody>
      </p:sp>
      <p:pic>
        <p:nvPicPr>
          <p:cNvPr id="4" name="Imagen 3">
            <a:extLst>
              <a:ext uri="{FF2B5EF4-FFF2-40B4-BE49-F238E27FC236}">
                <a16:creationId xmlns:a16="http://schemas.microsoft.com/office/drawing/2014/main" xmlns="" id="{72180C6C-7D36-9A44-A100-2FCCEAEE173D}"/>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477497" y="4686300"/>
            <a:ext cx="2956876" cy="562479"/>
          </a:xfrm>
          <a:prstGeom prst="rect">
            <a:avLst/>
          </a:prstGeom>
        </p:spPr>
      </p:pic>
    </p:spTree>
    <p:extLst>
      <p:ext uri="{BB962C8B-B14F-4D97-AF65-F5344CB8AC3E}">
        <p14:creationId xmlns:p14="http://schemas.microsoft.com/office/powerpoint/2010/main" val="1389596465"/>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3F70A6A14EB2B6478ED391A32F5E62D7" ma:contentTypeVersion="1" ma:contentTypeDescription="Crear nuevo documento." ma:contentTypeScope="" ma:versionID="4727113841d26abb8bb3bd0bda88e684">
  <xsd:schema xmlns:xsd="http://www.w3.org/2001/XMLSchema" xmlns:xs="http://www.w3.org/2001/XMLSchema" xmlns:p="http://schemas.microsoft.com/office/2006/metadata/properties" xmlns:ns1="http://schemas.microsoft.com/sharepoint/v3" xmlns:ns2="182591e6-0f8c-49be-857d-34c2e2210ef9" targetNamespace="http://schemas.microsoft.com/office/2006/metadata/properties" ma:root="true" ma:fieldsID="fa24b7de27d7ed97a9d85e582b7102b0" ns1:_="" ns2:_="">
    <xsd:import namespace="http://schemas.microsoft.com/sharepoint/v3"/>
    <xsd:import namespace="182591e6-0f8c-49be-857d-34c2e2210ef9"/>
    <xsd:element name="properties">
      <xsd:complexType>
        <xsd:sequence>
          <xsd:element name="documentManagement">
            <xsd:complexType>
              <xsd:all>
                <xsd:element ref="ns2:_dlc_DocId" minOccurs="0"/>
                <xsd:element ref="ns2:_dlc_DocIdUrl" minOccurs="0"/>
                <xsd:element ref="ns2:_dlc_DocIdPersistId" minOccurs="0"/>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1" nillable="true" ma:displayName="Fecha de inicio programada" ma:description="Fecha de inicio programada es una columna del sitio que crea la característica Publicación. Se usa para especificar la fecha y la hora a la que esta página se presentará por primera vez a los visitantes del sitio." ma:hidden="true" ma:internalName="PublishingStartDate">
      <xsd:simpleType>
        <xsd:restriction base="dms:Unknown"/>
      </xsd:simpleType>
    </xsd:element>
    <xsd:element name="PublishingExpirationDate" ma:index="12" nillable="true" ma:displayName="Fecha de finalización programada" ma:description="Fecha de finalización programada es una columna del sitio que crea la característica Publicación. Se usa para especificar la fecha y la hora a la que esta página dejará de presentarse a los visitantes del sitio."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82591e6-0f8c-49be-857d-34c2e2210ef9" elementFormDefault="qualified">
    <xsd:import namespace="http://schemas.microsoft.com/office/2006/documentManagement/types"/>
    <xsd:import namespace="http://schemas.microsoft.com/office/infopath/2007/PartnerControls"/>
    <xsd:element name="_dlc_DocId" ma:index="8" nillable="true" ma:displayName="Valor de Id. de documento" ma:description="El valor del identificador de documento asignado a este elemento." ma:internalName="_dlc_DocId" ma:readOnly="true">
      <xsd:simpleType>
        <xsd:restriction base="dms:Text"/>
      </xsd:simpleType>
    </xsd:element>
    <xsd:element name="_dlc_DocIdUrl" ma:index="9" nillable="true" ma:displayName="Id. de documento" ma:description="Vínculo permanente a este documento."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182591e6-0f8c-49be-857d-34c2e2210ef9">C6HDPSSWJME2-51172537-173</_dlc_DocId>
    <_dlc_DocIdUrl xmlns="182591e6-0f8c-49be-857d-34c2e2210ef9">
      <Url>https://www.minagricultura.gov.co/ministerio/direcciones/_layouts/15/DocIdRedir.aspx?ID=C6HDPSSWJME2-51172537-173</Url>
      <Description>C6HDPSSWJME2-51172537-173</Description>
    </_dlc_DocIdUrl>
  </documentManagement>
</p:properties>
</file>

<file path=customXml/itemProps1.xml><?xml version="1.0" encoding="utf-8"?>
<ds:datastoreItem xmlns:ds="http://schemas.openxmlformats.org/officeDocument/2006/customXml" ds:itemID="{E7D9F156-AA20-4148-B01E-CFB2E48400A6}"/>
</file>

<file path=customXml/itemProps2.xml><?xml version="1.0" encoding="utf-8"?>
<ds:datastoreItem xmlns:ds="http://schemas.openxmlformats.org/officeDocument/2006/customXml" ds:itemID="{2D154AD9-2339-49C1-B61E-616BC000188D}"/>
</file>

<file path=customXml/itemProps3.xml><?xml version="1.0" encoding="utf-8"?>
<ds:datastoreItem xmlns:ds="http://schemas.openxmlformats.org/officeDocument/2006/customXml" ds:itemID="{3F1A3B1D-BD27-4F42-A075-FAE96C295D6E}"/>
</file>

<file path=customXml/itemProps4.xml><?xml version="1.0" encoding="utf-8"?>
<ds:datastoreItem xmlns:ds="http://schemas.openxmlformats.org/officeDocument/2006/customXml" ds:itemID="{8438A81D-BA2C-4464-B20F-89F84CBEEA18}"/>
</file>

<file path=docProps/app.xml><?xml version="1.0" encoding="utf-8"?>
<Properties xmlns="http://schemas.openxmlformats.org/officeDocument/2006/extended-properties" xmlns:vt="http://schemas.openxmlformats.org/officeDocument/2006/docPropsVTypes">
  <TotalTime>5059</TotalTime>
  <Words>512</Words>
  <Application>Microsoft Office PowerPoint</Application>
  <PresentationFormat>Presentación en pantalla (16:10)</PresentationFormat>
  <Paragraphs>73</Paragraphs>
  <Slides>7</Slides>
  <Notes>0</Notes>
  <HiddenSlides>0</HiddenSlides>
  <MMClips>0</MMClips>
  <ScaleCrop>false</ScaleCrop>
  <HeadingPairs>
    <vt:vector size="4" baseType="variant">
      <vt:variant>
        <vt:lpstr>Tema</vt:lpstr>
      </vt:variant>
      <vt:variant>
        <vt:i4>1</vt:i4>
      </vt:variant>
      <vt:variant>
        <vt:lpstr>Títulos de diapositiva</vt:lpstr>
      </vt:variant>
      <vt:variant>
        <vt:i4>7</vt:i4>
      </vt:variant>
    </vt:vector>
  </HeadingPairs>
  <TitlesOfParts>
    <vt:vector size="8"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Home</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carolina muñoz</dc:creator>
  <cp:lastModifiedBy>usuario.wayuu</cp:lastModifiedBy>
  <cp:revision>66</cp:revision>
  <cp:lastPrinted>2019-07-09T16:12:21Z</cp:lastPrinted>
  <dcterms:created xsi:type="dcterms:W3CDTF">2019-07-01T02:31:03Z</dcterms:created>
  <dcterms:modified xsi:type="dcterms:W3CDTF">2019-07-23T15:40:39Z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0x0101003F70A6A14EB2B6478ED391A32F5E62D7</vt:lpwstr>
  </property>
  <property fmtid="{D5CDD505-2E9C-101B-9397-08002B2CF9AE}" pid="3" name="_dlc_DocIdItemGuid">
    <vt:lpwstr>8e0ae783-61ad-4b09-91fa-f016081051ab</vt:lpwstr>
  </property>
</Properties>
</file>