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8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9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diagrams/data1.xml" ContentType="application/vnd.openxmlformats-officedocument.drawingml.diagramData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drawing21.xml" ContentType="application/vnd.ms-office.drawingml.diagramDrawing+xml"/>
  <Override PartName="/ppt/diagrams/layout22.xml" ContentType="application/vnd.openxmlformats-officedocument.drawingml.diagramLayout+xml"/>
  <Override PartName="/ppt/charts/chart8.xml" ContentType="application/vnd.openxmlformats-officedocument.drawingml.chart+xml"/>
  <Override PartName="/ppt/diagrams/colors22.xml" ContentType="application/vnd.openxmlformats-officedocument.drawingml.diagramColors+xml"/>
  <Override PartName="/ppt/diagrams/quickStyle22.xml" ContentType="application/vnd.openxmlformats-officedocument.drawingml.diagramStyle+xml"/>
  <Override PartName="/ppt/diagrams/layout23.xml" ContentType="application/vnd.openxmlformats-officedocument.drawingml.diagramLayout+xml"/>
  <Override PartName="/ppt/charts/chart10.xml" ContentType="application/vnd.openxmlformats-officedocument.drawingml.chart+xml"/>
  <Override PartName="/ppt/diagrams/drawing22.xml" ContentType="application/vnd.ms-office.drawingml.diagramDrawing+xml"/>
  <Override PartName="/ppt/diagrams/colors21.xml" ContentType="application/vnd.openxmlformats-officedocument.drawingml.diagramColors+xml"/>
  <Override PartName="/ppt/diagrams/layout21.xml" ContentType="application/vnd.openxmlformats-officedocument.drawingml.diagramLayout+xml"/>
  <Override PartName="/ppt/diagrams/quickStyle23.xml" ContentType="application/vnd.openxmlformats-officedocument.drawingml.diagramStyle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quickStyle20.xml" ContentType="application/vnd.openxmlformats-officedocument.drawingml.diagram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quickStyle21.xml" ContentType="application/vnd.openxmlformats-officedocument.drawingml.diagramStyle+xml"/>
  <Override PartName="/ppt/diagrams/drawing23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24.xml" ContentType="application/vnd.ms-office.drawingml.diagramDrawing+xml"/>
  <Override PartName="/ppt/diagrams/colors24.xml" ContentType="application/vnd.openxmlformats-officedocument.drawingml.diagramColors+xml"/>
  <Override PartName="/ppt/theme/theme1.xml" ContentType="application/vnd.openxmlformats-officedocument.theme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3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2.xml" ContentType="application/vnd.openxmlformats-officedocument.them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theme/theme3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charts/chart4.xml" ContentType="application/vnd.openxmlformats-officedocument.drawingml.chart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diagrams/layout17.xml" ContentType="application/vnd.openxmlformats-officedocument.drawingml.diagramLayout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6.xml" ContentType="application/vnd.ms-office.chartcolorstyle+xml"/>
  <Override PartName="/ppt/charts/colors11.xml" ContentType="application/vnd.ms-office.chartcolorstyle+xml"/>
  <Override PartName="/ppt/charts/style11.xml" ContentType="application/vnd.ms-office.chartstyle+xml"/>
  <Override PartName="/ppt/charts/colors10.xml" ContentType="application/vnd.ms-office.chartcolorstyle+xml"/>
  <Override PartName="/ppt/charts/style6.xml" ContentType="application/vnd.ms-office.chartstyle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hartEx1.xml" ContentType="application/vnd.ms-office.chartex+xml"/>
  <Override PartName="/ppt/charts/style10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olors2.xml" ContentType="application/vnd.ms-office.chartcolorstyl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51" r:id="rId3"/>
    <p:sldId id="506" r:id="rId4"/>
    <p:sldId id="550" r:id="rId5"/>
    <p:sldId id="517" r:id="rId6"/>
    <p:sldId id="536" r:id="rId7"/>
    <p:sldId id="419" r:id="rId8"/>
    <p:sldId id="418" r:id="rId9"/>
    <p:sldId id="446" r:id="rId10"/>
    <p:sldId id="417" r:id="rId11"/>
    <p:sldId id="628" r:id="rId12"/>
    <p:sldId id="626" r:id="rId13"/>
    <p:sldId id="627" r:id="rId14"/>
    <p:sldId id="535" r:id="rId15"/>
    <p:sldId id="590" r:id="rId16"/>
    <p:sldId id="588" r:id="rId17"/>
    <p:sldId id="589" r:id="rId18"/>
    <p:sldId id="568" r:id="rId19"/>
    <p:sldId id="610" r:id="rId20"/>
    <p:sldId id="571" r:id="rId21"/>
    <p:sldId id="597" r:id="rId22"/>
    <p:sldId id="598" r:id="rId23"/>
    <p:sldId id="600" r:id="rId24"/>
    <p:sldId id="625" r:id="rId25"/>
    <p:sldId id="604" r:id="rId26"/>
    <p:sldId id="605" r:id="rId27"/>
    <p:sldId id="576" r:id="rId28"/>
    <p:sldId id="578" r:id="rId29"/>
    <p:sldId id="620" r:id="rId30"/>
    <p:sldId id="606" r:id="rId31"/>
    <p:sldId id="612" r:id="rId32"/>
    <p:sldId id="579" r:id="rId33"/>
    <p:sldId id="614" r:id="rId34"/>
    <p:sldId id="617" r:id="rId35"/>
    <p:sldId id="618" r:id="rId36"/>
    <p:sldId id="621" r:id="rId37"/>
    <p:sldId id="629" r:id="rId38"/>
    <p:sldId id="630" r:id="rId39"/>
    <p:sldId id="485" r:id="rId40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17B0CF"/>
    <a:srgbClr val="FBE9F8"/>
    <a:srgbClr val="DEFCC0"/>
    <a:srgbClr val="ABDB77"/>
    <a:srgbClr val="CDFAA0"/>
    <a:srgbClr val="BEF983"/>
    <a:srgbClr val="F9DBF3"/>
    <a:srgbClr val="F0B2ED"/>
    <a:srgbClr val="37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56" autoAdjust="0"/>
  </p:normalViewPr>
  <p:slideViewPr>
    <p:cSldViewPr snapToGrid="0" snapToObjects="1">
      <p:cViewPr varScale="1">
        <p:scale>
          <a:sx n="74" d="100"/>
          <a:sy n="74" d="100"/>
        </p:scale>
        <p:origin x="-108" y="-4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nvalderrama\AppData\Local\Microsoft\Windows\INetCache\Content.Outlook\JUZRX268\Graficos%20Avance%20Pecti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druiz\OneDrive%20-%20CORPORACION%20COLOMBIANA%20DE%20INVESTIGACION%20AGROPECUARIA%20-%20CORPOICA\2019\Boletin%202018\Gr&#225;ficas%20bolet&#237;n%202018%20ajustado%20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Escritorio\DAI\2019\Mayo\Avance%20Pectia\Oferta%20tecnologica%20para%20avance%20pecti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nvalderrama\AppData\Local\Microsoft\Windows\INetCache\Content.Outlook\JUZRX268\Graficos%20Avance%20Pecti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nvalderrama\AppData\Local\Microsoft\Windows\INetCache\Content.Outlook\JUZRX268\Graficos%20Avance%20Pecti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druiz\OneDrive%20-%20CORPORACION%20COLOMBIANA%20DE%20INVESTIGACION%20AGROPECUARIA%20-%20CORPOICA\2019\Boletin%202018\Gr&#225;ficas%20bolet&#237;n%202018%20ajustado%20FIN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druiz\OneDrive%20-%20CORPORACION%20COLOMBIANA%20DE%20INVESTIGACION%20AGROPECUARIA%20-%20CORPOICA\2019\Boletin%202018\Gr&#225;ficas%20bolet&#237;n%202018%20ajustado%20FIN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druiz\OneDrive%20-%20CORPORACION%20COLOMBIANA%20DE%20INVESTIGACION%20AGROPECUARIA%20-%20CORPOICA\2019\Encuesta%20CTI\Datos%20finales%20para%20indicadores%20Agro%202017_actualizado_DMR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nvalderrama\AppData\Local\Microsoft\Windows\INetCache\Content.Outlook\JUZRX268\PPT%20Financiaci&#243;n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Mis%20documentos\colecciones%20gene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3121492224537"/>
          <c:y val="8.3440042081325355E-2"/>
          <c:w val="0.50554321026077276"/>
          <c:h val="0.7637122955044181"/>
        </c:manualLayout>
      </c:layout>
      <c:radarChart>
        <c:radarStyle val="marker"/>
        <c:varyColors val="0"/>
        <c:ser>
          <c:idx val="0"/>
          <c:order val="0"/>
          <c:tx>
            <c:strRef>
              <c:f>'Datos PECTIA'!$C$27</c:f>
              <c:strCache>
                <c:ptCount val="1"/>
                <c:pt idx="0">
                  <c:v>Demandas Agenda Nacional I+D+i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'Datos PECTIA'!$B$28:$B$41</c:f>
              <c:strCache>
                <c:ptCount val="14"/>
                <c:pt idx="0">
                  <c:v>Material de siembra y mejoramiento genético</c:v>
                </c:pt>
                <c:pt idx="1">
                  <c:v>Manejo del sistema productivo</c:v>
                </c:pt>
                <c:pt idx="2">
                  <c:v>Manejo sanitario y fitosanitario</c:v>
                </c:pt>
                <c:pt idx="3">
                  <c:v>Manejo de suelos y aguas</c:v>
                </c:pt>
                <c:pt idx="4">
                  <c:v>Calidad e inocuidad de insumos y productos</c:v>
                </c:pt>
                <c:pt idx="5">
                  <c:v>Manejo ambiental y sostenibilidad</c:v>
                </c:pt>
                <c:pt idx="6">
                  <c:v>Transferencia de tecnología, asistencia técnica e innovación</c:v>
                </c:pt>
                <c:pt idx="7">
                  <c:v>Manejo cosecha, postcosecha y transformación</c:v>
                </c:pt>
                <c:pt idx="8">
                  <c:v>Fortalecimiento de capacidades técnicas y funcionales</c:v>
                </c:pt>
                <c:pt idx="9">
                  <c:v>Sistemas de información, zonificación y georreferenciación</c:v>
                </c:pt>
                <c:pt idx="10">
                  <c:v>Fisiología vegetal y nutrición</c:v>
                </c:pt>
                <c:pt idx="11">
                  <c:v>Socioeconomía, inteligencia competitiva y desarrollo empresarial</c:v>
                </c:pt>
                <c:pt idx="12">
                  <c:v>Fisiología y reproducción animal</c:v>
                </c:pt>
                <c:pt idx="13">
                  <c:v>Alimentación y nutrición - Humana y animal</c:v>
                </c:pt>
              </c:strCache>
            </c:strRef>
          </c:cat>
          <c:val>
            <c:numRef>
              <c:f>'Datos PECTIA'!$C$28:$C$41</c:f>
              <c:numCache>
                <c:formatCode>0%</c:formatCode>
                <c:ptCount val="14"/>
                <c:pt idx="0">
                  <c:v>0.10490877497827976</c:v>
                </c:pt>
                <c:pt idx="1">
                  <c:v>0.10295395308427455</c:v>
                </c:pt>
                <c:pt idx="2">
                  <c:v>8.5794960903562117E-2</c:v>
                </c:pt>
                <c:pt idx="3">
                  <c:v>6.668114682884449E-2</c:v>
                </c:pt>
                <c:pt idx="4">
                  <c:v>7.5369244135534322E-2</c:v>
                </c:pt>
                <c:pt idx="5">
                  <c:v>6.5160729800173761E-2</c:v>
                </c:pt>
                <c:pt idx="6">
                  <c:v>8.1450912250217208E-2</c:v>
                </c:pt>
                <c:pt idx="7">
                  <c:v>0.15421372719374457</c:v>
                </c:pt>
                <c:pt idx="8">
                  <c:v>2.8887923544743701E-2</c:v>
                </c:pt>
                <c:pt idx="9">
                  <c:v>5.7993049522154651E-2</c:v>
                </c:pt>
                <c:pt idx="10">
                  <c:v>3.4969591659426584E-2</c:v>
                </c:pt>
                <c:pt idx="11">
                  <c:v>0.11663770634231103</c:v>
                </c:pt>
                <c:pt idx="12">
                  <c:v>4.5612510860121632E-3</c:v>
                </c:pt>
                <c:pt idx="13">
                  <c:v>2.0417028670721111E-2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1-435C-B347-972274A86755}"/>
            </c:ext>
          </c:extLst>
        </c:ser>
        <c:ser>
          <c:idx val="1"/>
          <c:order val="1"/>
          <c:tx>
            <c:strRef>
              <c:f>'Datos PECTIA'!$D$27</c:f>
              <c:strCache>
                <c:ptCount val="1"/>
                <c:pt idx="0">
                  <c:v>Proyectos I+D+i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'Datos PECTIA'!$B$28:$B$41</c:f>
              <c:strCache>
                <c:ptCount val="14"/>
                <c:pt idx="0">
                  <c:v>Material de siembra y mejoramiento genético</c:v>
                </c:pt>
                <c:pt idx="1">
                  <c:v>Manejo del sistema productivo</c:v>
                </c:pt>
                <c:pt idx="2">
                  <c:v>Manejo sanitario y fitosanitario</c:v>
                </c:pt>
                <c:pt idx="3">
                  <c:v>Manejo de suelos y aguas</c:v>
                </c:pt>
                <c:pt idx="4">
                  <c:v>Calidad e inocuidad de insumos y productos</c:v>
                </c:pt>
                <c:pt idx="5">
                  <c:v>Manejo ambiental y sostenibilidad</c:v>
                </c:pt>
                <c:pt idx="6">
                  <c:v>Transferencia de tecnología, asistencia técnica e innovación</c:v>
                </c:pt>
                <c:pt idx="7">
                  <c:v>Manejo cosecha, postcosecha y transformación</c:v>
                </c:pt>
                <c:pt idx="8">
                  <c:v>Fortalecimiento de capacidades técnicas y funcionales</c:v>
                </c:pt>
                <c:pt idx="9">
                  <c:v>Sistemas de información, zonificación y georreferenciación</c:v>
                </c:pt>
                <c:pt idx="10">
                  <c:v>Fisiología vegetal y nutrición</c:v>
                </c:pt>
                <c:pt idx="11">
                  <c:v>Socioeconomía, inteligencia competitiva y desarrollo empresarial</c:v>
                </c:pt>
                <c:pt idx="12">
                  <c:v>Fisiología y reproducción animal</c:v>
                </c:pt>
                <c:pt idx="13">
                  <c:v>Alimentación y nutrición - Humana y animal</c:v>
                </c:pt>
              </c:strCache>
            </c:strRef>
          </c:cat>
          <c:val>
            <c:numRef>
              <c:f>'Datos PECTIA'!$D$28:$D$41</c:f>
              <c:numCache>
                <c:formatCode>0%</c:formatCode>
                <c:ptCount val="14"/>
                <c:pt idx="0">
                  <c:v>0.18706697459584296</c:v>
                </c:pt>
                <c:pt idx="1">
                  <c:v>0.15704387990762125</c:v>
                </c:pt>
                <c:pt idx="2">
                  <c:v>0.13625866050808313</c:v>
                </c:pt>
                <c:pt idx="3">
                  <c:v>6.6974595842956119E-2</c:v>
                </c:pt>
                <c:pt idx="4">
                  <c:v>6.4665127020785224E-2</c:v>
                </c:pt>
                <c:pt idx="5">
                  <c:v>6.0046189376443418E-2</c:v>
                </c:pt>
                <c:pt idx="6">
                  <c:v>6.0046189376443418E-2</c:v>
                </c:pt>
                <c:pt idx="7">
                  <c:v>5.7736720554272515E-2</c:v>
                </c:pt>
                <c:pt idx="8">
                  <c:v>5.3117782909930716E-2</c:v>
                </c:pt>
                <c:pt idx="9">
                  <c:v>3.695150115473441E-2</c:v>
                </c:pt>
                <c:pt idx="10">
                  <c:v>3.2332563510392612E-2</c:v>
                </c:pt>
                <c:pt idx="11">
                  <c:v>3.2332563510392612E-2</c:v>
                </c:pt>
                <c:pt idx="12">
                  <c:v>3.0023094688221709E-2</c:v>
                </c:pt>
                <c:pt idx="13">
                  <c:v>2.5404157043879907E-2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61-435C-B347-972274A86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51040"/>
        <c:axId val="54152576"/>
      </c:radarChart>
      <c:catAx>
        <c:axId val="541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152576"/>
        <c:crosses val="autoZero"/>
        <c:auto val="1"/>
        <c:lblAlgn val="ctr"/>
        <c:lblOffset val="100"/>
        <c:noMultiLvlLbl val="0"/>
      </c:catAx>
      <c:valAx>
        <c:axId val="541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98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in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15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Gráfica4!$M$3</c:f>
              <c:strCache>
                <c:ptCount val="1"/>
                <c:pt idx="0">
                  <c:v>ACTI agro como % PIBA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Gráfica4!$L$4:$L$21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(prov)</c:v>
                </c:pt>
                <c:pt idx="7">
                  <c:v>2017 (prel)</c:v>
                </c:pt>
              </c:strCache>
              <c:extLst xmlns:c16r2="http://schemas.microsoft.com/office/drawing/2015/06/chart"/>
            </c:strRef>
          </c:cat>
          <c:val>
            <c:numRef>
              <c:f>Gráfica4!$M$4:$M$21</c:f>
              <c:numCache>
                <c:formatCode>0.00%</c:formatCode>
                <c:ptCount val="8"/>
                <c:pt idx="0">
                  <c:v>1.2046385160639444E-2</c:v>
                </c:pt>
                <c:pt idx="1">
                  <c:v>1.1601630509606758E-2</c:v>
                </c:pt>
                <c:pt idx="2">
                  <c:v>1.2436503817182944E-2</c:v>
                </c:pt>
                <c:pt idx="3">
                  <c:v>1.8202596964783671E-2</c:v>
                </c:pt>
                <c:pt idx="4">
                  <c:v>1.7094357740017923E-2</c:v>
                </c:pt>
                <c:pt idx="5">
                  <c:v>2.1536138820040594E-2</c:v>
                </c:pt>
                <c:pt idx="6">
                  <c:v>1.5057603943684588E-2</c:v>
                </c:pt>
                <c:pt idx="7">
                  <c:v>1.6596681014025356E-2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1-4071-ACBD-5105A362F10B}"/>
            </c:ext>
          </c:extLst>
        </c:ser>
        <c:ser>
          <c:idx val="1"/>
          <c:order val="1"/>
          <c:tx>
            <c:strRef>
              <c:f>Gráfica4!$N$3</c:f>
              <c:strCache>
                <c:ptCount val="1"/>
                <c:pt idx="0">
                  <c:v>ACTI agro como %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Gráfica4!$L$4:$L$21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(prov)</c:v>
                </c:pt>
                <c:pt idx="7">
                  <c:v>2017 (prel)</c:v>
                </c:pt>
              </c:strCache>
              <c:extLst xmlns:c16r2="http://schemas.microsoft.com/office/drawing/2015/06/chart"/>
            </c:strRef>
          </c:cat>
          <c:val>
            <c:numRef>
              <c:f>Gráfica4!$N$4:$N$21</c:f>
              <c:numCache>
                <c:formatCode>0.00%</c:formatCode>
                <c:ptCount val="8"/>
                <c:pt idx="0">
                  <c:v>7.6311721425658026E-4</c:v>
                </c:pt>
                <c:pt idx="1">
                  <c:v>7.0773328333059704E-4</c:v>
                </c:pt>
                <c:pt idx="2">
                  <c:v>6.9495934282454207E-4</c:v>
                </c:pt>
                <c:pt idx="3">
                  <c:v>9.8225516483660858E-4</c:v>
                </c:pt>
                <c:pt idx="4">
                  <c:v>9.3112235223409112E-4</c:v>
                </c:pt>
                <c:pt idx="5">
                  <c:v>1.2879525887863103E-3</c:v>
                </c:pt>
                <c:pt idx="6">
                  <c:v>9.8791248791223175E-4</c:v>
                </c:pt>
                <c:pt idx="7">
                  <c:v>1.0476792701460944E-3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1-4071-ACBD-5105A362F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48928"/>
        <c:axId val="62763008"/>
      </c:lineChart>
      <c:catAx>
        <c:axId val="627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763008"/>
        <c:crosses val="autoZero"/>
        <c:auto val="1"/>
        <c:lblAlgn val="ctr"/>
        <c:lblOffset val="100"/>
        <c:noMultiLvlLbl val="0"/>
      </c:catAx>
      <c:valAx>
        <c:axId val="627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7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847865170699812E-2"/>
          <c:y val="0.11171695819901707"/>
          <c:w val="0.82127618663051738"/>
          <c:h val="0.77656608360196588"/>
        </c:manualLayout>
      </c:layout>
      <c:pie3DChart>
        <c:varyColors val="1"/>
        <c:ser>
          <c:idx val="0"/>
          <c:order val="0"/>
          <c:tx>
            <c:strRef>
              <c:f>Gráfica!$B$1</c:f>
              <c:strCache>
                <c:ptCount val="1"/>
                <c:pt idx="0">
                  <c:v>Total de Ofertas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B7-4A50-83E7-FA4471571D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B7-4A50-83E7-FA4471571D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B7-4A50-83E7-FA4471571D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B7-4A50-83E7-FA4471571D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B7-4A50-83E7-FA4471571D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B7-4A50-83E7-FA4471571D1D}"/>
              </c:ext>
            </c:extLst>
          </c:dPt>
          <c:dLbls>
            <c:dLbl>
              <c:idx val="0"/>
              <c:layout>
                <c:manualLayout>
                  <c:x val="-7.49999999999999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B7-4A50-83E7-FA4471571D1D}"/>
                </c:ext>
              </c:extLst>
            </c:dLbl>
            <c:dLbl>
              <c:idx val="1"/>
              <c:layout>
                <c:manualLayout>
                  <c:x val="-4.7222222222222221E-2"/>
                  <c:y val="-2.76816608996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303696412948382"/>
                      <c:h val="0.23907727797001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6B7-4A50-83E7-FA4471571D1D}"/>
                </c:ext>
              </c:extLst>
            </c:dLbl>
            <c:dLbl>
              <c:idx val="2"/>
              <c:layout>
                <c:manualLayout>
                  <c:x val="-8.1152773878290211E-5"/>
                  <c:y val="-0.14121655325771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934719698499226"/>
                      <c:h val="0.182768412337719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6B7-4A50-83E7-FA4471571D1D}"/>
                </c:ext>
              </c:extLst>
            </c:dLbl>
            <c:dLbl>
              <c:idx val="3"/>
              <c:layout>
                <c:manualLayout>
                  <c:x val="1.7229711126716535E-2"/>
                  <c:y val="-1.857032549220614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840266841644795"/>
                      <c:h val="0.207727978639348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6B7-4A50-83E7-FA4471571D1D}"/>
                </c:ext>
              </c:extLst>
            </c:dLbl>
            <c:dLbl>
              <c:idx val="4"/>
              <c:layout>
                <c:manualLayout>
                  <c:x val="5.1938096089389284E-2"/>
                  <c:y val="0.317299794356152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5417760279965"/>
                      <c:h val="0.23907727797001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6B7-4A50-83E7-FA4471571D1D}"/>
                </c:ext>
              </c:extLst>
            </c:dLbl>
            <c:dLbl>
              <c:idx val="5"/>
              <c:layout>
                <c:manualLayout>
                  <c:x val="-5.0000000000000024E-2"/>
                  <c:y val="4.613610149942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B7-4A50-83E7-FA4471571D1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Gráfica!$A$2:$A$8</c:f>
              <c:strCache>
                <c:ptCount val="6"/>
                <c:pt idx="0">
                  <c:v>Bioproductos</c:v>
                </c:pt>
                <c:pt idx="1">
                  <c:v>Estudios y caracterizaciones</c:v>
                </c:pt>
                <c:pt idx="2">
                  <c:v>Instrumentos y herramientas</c:v>
                </c:pt>
                <c:pt idx="3">
                  <c:v>Material reproductivo vegetal o animal</c:v>
                </c:pt>
                <c:pt idx="4">
                  <c:v>Recomendaciones tecnológicas</c:v>
                </c:pt>
                <c:pt idx="5">
                  <c:v>Servicios tecnológicos</c:v>
                </c:pt>
              </c:strCache>
              <c:extLst xmlns:c16r2="http://schemas.microsoft.com/office/drawing/2015/06/chart"/>
            </c:strRef>
          </c:cat>
          <c:val>
            <c:numRef>
              <c:f>Gráfica!$B$2:$B$8</c:f>
              <c:numCache>
                <c:formatCode>General</c:formatCode>
                <c:ptCount val="6"/>
                <c:pt idx="0">
                  <c:v>13</c:v>
                </c:pt>
                <c:pt idx="1">
                  <c:v>17</c:v>
                </c:pt>
                <c:pt idx="2">
                  <c:v>17</c:v>
                </c:pt>
                <c:pt idx="3">
                  <c:v>42</c:v>
                </c:pt>
                <c:pt idx="4">
                  <c:v>38</c:v>
                </c:pt>
                <c:pt idx="5">
                  <c:v>21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6B7-4A50-83E7-FA4471571D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Seguridad Alimentaria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FF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CA-47E0-86F2-42A7CF0C4AA4}"/>
                </c:ext>
              </c:extLst>
            </c:dLbl>
            <c:dLbl>
              <c:idx val="1"/>
              <c:layout>
                <c:manualLayout>
                  <c:x val="3.3333333333333333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CA-47E0-86F2-42A7CF0C4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'Datos PECTIA'!$B$20:$B$21</c:f>
              <c:strCache>
                <c:ptCount val="2"/>
                <c:pt idx="0">
                  <c:v>Proyectos I+D+i</c:v>
                </c:pt>
                <c:pt idx="1">
                  <c:v>Demandas Agenda Nacional I+D+i</c:v>
                </c:pt>
              </c:strCache>
            </c:strRef>
          </c:cat>
          <c:val>
            <c:numRef>
              <c:f>'Datos PECTIA'!$C$20:$C$21</c:f>
              <c:numCache>
                <c:formatCode>General</c:formatCode>
                <c:ptCount val="2"/>
                <c:pt idx="0">
                  <c:v>55</c:v>
                </c:pt>
                <c:pt idx="1">
                  <c:v>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CA-47E0-86F2-42A7CF0C4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8"/>
        <c:shape val="box"/>
        <c:axId val="58341632"/>
        <c:axId val="58347520"/>
        <c:axId val="0"/>
      </c:bar3DChart>
      <c:catAx>
        <c:axId val="583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347520"/>
        <c:crosses val="autoZero"/>
        <c:auto val="1"/>
        <c:lblAlgn val="ctr"/>
        <c:lblOffset val="100"/>
        <c:noMultiLvlLbl val="0"/>
      </c:catAx>
      <c:valAx>
        <c:axId val="583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3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Cambio climático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79646"/>
            </a:solidFill>
            <a:ln>
              <a:solidFill>
                <a:srgbClr val="F79646"/>
              </a:solidFill>
            </a:ln>
            <a:effectLst/>
            <a:sp3d>
              <a:contourClr>
                <a:srgbClr val="F79646"/>
              </a:contourClr>
            </a:sp3d>
          </c:spPr>
          <c:invertIfNegative val="0"/>
          <c:dLbls>
            <c:dLbl>
              <c:idx val="0"/>
              <c:layout>
                <c:manualLayout>
                  <c:x val="2.6047828208882341E-2"/>
                  <c:y val="-5.6865299845029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75-446D-A744-9FF8F4CAC29C}"/>
                </c:ext>
              </c:extLst>
            </c:dLbl>
            <c:dLbl>
              <c:idx val="1"/>
              <c:layout>
                <c:manualLayout>
                  <c:x val="3.0555555555555555E-2"/>
                  <c:y val="-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75-446D-A744-9FF8F4CAC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'Datos PECTIA'!$B$24:$B$25</c:f>
              <c:strCache>
                <c:ptCount val="2"/>
                <c:pt idx="0">
                  <c:v>Proyectos I+D+i</c:v>
                </c:pt>
                <c:pt idx="1">
                  <c:v>Demandas Agenda Nacional I+D+i</c:v>
                </c:pt>
              </c:strCache>
            </c:strRef>
          </c:cat>
          <c:val>
            <c:numRef>
              <c:f>'Datos PECTIA'!$C$24:$C$25</c:f>
              <c:numCache>
                <c:formatCode>General</c:formatCode>
                <c:ptCount val="2"/>
                <c:pt idx="0">
                  <c:v>14</c:v>
                </c:pt>
                <c:pt idx="1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75-446D-A744-9FF8F4CA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889728"/>
        <c:axId val="60903808"/>
        <c:axId val="0"/>
      </c:bar3DChart>
      <c:catAx>
        <c:axId val="608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903808"/>
        <c:crosses val="autoZero"/>
        <c:auto val="1"/>
        <c:lblAlgn val="ctr"/>
        <c:lblOffset val="100"/>
        <c:noMultiLvlLbl val="0"/>
      </c:catAx>
      <c:valAx>
        <c:axId val="609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8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err="1"/>
              <a:t>Principales</a:t>
            </a:r>
            <a:r>
              <a:rPr lang="en-US" sz="1300" b="1" dirty="0"/>
              <a:t> </a:t>
            </a:r>
            <a:r>
              <a:rPr lang="en-US" sz="1300" b="1" dirty="0" err="1"/>
              <a:t>titulares</a:t>
            </a:r>
            <a:r>
              <a:rPr lang="en-US" sz="1300" b="1" dirty="0"/>
              <a:t> de </a:t>
            </a:r>
            <a:r>
              <a:rPr lang="en-US" sz="1300" b="1" dirty="0" err="1"/>
              <a:t>colecciones</a:t>
            </a:r>
            <a:r>
              <a:rPr lang="en-US" sz="1300" b="1" dirty="0"/>
              <a:t> </a:t>
            </a:r>
            <a:r>
              <a:rPr lang="en-US" sz="1300" b="1" dirty="0" err="1"/>
              <a:t>genéticas</a:t>
            </a:r>
            <a:r>
              <a:rPr lang="en-US" sz="1300" b="1" dirty="0"/>
              <a:t> a Mayo 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112102362371581E-2"/>
          <c:y val="0.14898936863373721"/>
          <c:w val="0.90897577909331007"/>
          <c:h val="0.35679538257356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'[colecciones geneticas.xlsx]Hoja2'!$C$3</c:f>
              <c:strCache>
                <c:ptCount val="1"/>
                <c:pt idx="0">
                  <c:v>N° de colecciones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'[colecciones geneticas.xlsx]Hoja2'!$B$4:$B$13</c:f>
              <c:strCache>
                <c:ptCount val="10"/>
                <c:pt idx="0">
                  <c:v>Universidad Nacional de Colombia</c:v>
                </c:pt>
                <c:pt idx="1">
                  <c:v>Universidad de Antioquia</c:v>
                </c:pt>
                <c:pt idx="2">
                  <c:v>Universidad El Bosque</c:v>
                </c:pt>
                <c:pt idx="3">
                  <c:v>Universidad Tecnológica del Chocó  Diego Luis Córdoba</c:v>
                </c:pt>
                <c:pt idx="4">
                  <c:v>Universidad del Tolima</c:v>
                </c:pt>
                <c:pt idx="5">
                  <c:v>Universidad del Valle</c:v>
                </c:pt>
                <c:pt idx="6">
                  <c:v>Corporación Colombiana de Investigación Agropecuaria - Corpoica</c:v>
                </c:pt>
                <c:pt idx="7">
                  <c:v>Instituto de Investigación de Recursos Biológicos Alexander von Humboldt</c:v>
                </c:pt>
                <c:pt idx="8">
                  <c:v>Instituto de Investigaciones Marinas y Costeras José Benito Vives de Andreis - Invemar</c:v>
                </c:pt>
                <c:pt idx="9">
                  <c:v>Universidad del Magdalena</c:v>
                </c:pt>
              </c:strCache>
            </c:strRef>
          </c:cat>
          <c:val>
            <c:numRef>
              <c:f>'[colecciones geneticas.xlsx]Hoja2'!$C$4:$C$13</c:f>
              <c:numCache>
                <c:formatCode>General</c:formatCode>
                <c:ptCount val="10"/>
                <c:pt idx="0">
                  <c:v>106</c:v>
                </c:pt>
                <c:pt idx="1">
                  <c:v>83</c:v>
                </c:pt>
                <c:pt idx="2">
                  <c:v>67</c:v>
                </c:pt>
                <c:pt idx="3">
                  <c:v>59</c:v>
                </c:pt>
                <c:pt idx="4">
                  <c:v>55</c:v>
                </c:pt>
                <c:pt idx="5">
                  <c:v>50</c:v>
                </c:pt>
                <c:pt idx="6">
                  <c:v>50</c:v>
                </c:pt>
                <c:pt idx="7">
                  <c:v>45</c:v>
                </c:pt>
                <c:pt idx="8">
                  <c:v>42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7-4D14-B0A7-E9E7E8998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41152"/>
        <c:axId val="107042688"/>
      </c:barChart>
      <c:catAx>
        <c:axId val="1070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042688"/>
        <c:crosses val="autoZero"/>
        <c:auto val="1"/>
        <c:lblAlgn val="ctr"/>
        <c:lblOffset val="100"/>
        <c:noMultiLvlLbl val="0"/>
      </c:catAx>
      <c:valAx>
        <c:axId val="10704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b="1"/>
                  <a:t>N°</a:t>
                </a:r>
                <a:r>
                  <a:rPr lang="es-CO" b="1" baseline="0"/>
                  <a:t> de Colecciones genéticas</a:t>
                </a:r>
                <a:endParaRPr lang="es-CO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070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'C:\Users\spgonzalez\AppData\Local\Microsoft\Windows\INetCache\Content.Outlook\8OUXS43A\[Gráficas boletín 2018.xlsx]Gráfico 11'!$A$2</c:f>
              <c:strCache>
                <c:ptCount val="1"/>
                <c:pt idx="0">
                  <c:v>Investigadores del sector Equivalente Tiempo Completo ETC (Profesional, Magíster, Doctorado)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'[4]Gráfico 11'!$B$1:$R$1</c:f>
              <c:strCache>
                <c:ptCount val="5"/>
                <c:pt idx="0">
                  <c:v>2013</c:v>
                </c:pt>
                <c:pt idx="1">
                  <c:v>2014*</c:v>
                </c:pt>
                <c:pt idx="2">
                  <c:v>2015*</c:v>
                </c:pt>
                <c:pt idx="3">
                  <c:v>2016*</c:v>
                </c:pt>
                <c:pt idx="4">
                  <c:v>2017*</c:v>
                </c:pt>
              </c:strCache>
              <c:extLst xmlns:c16r2="http://schemas.microsoft.com/office/drawing/2015/06/chart"/>
            </c:strRef>
          </c:cat>
          <c:val>
            <c:numRef>
              <c:f>'[4]Gráfico 11'!$B$2:$R$2</c:f>
              <c:numCache>
                <c:formatCode>General</c:formatCode>
                <c:ptCount val="5"/>
                <c:pt idx="0">
                  <c:v>1102.8719997657299</c:v>
                </c:pt>
                <c:pt idx="1">
                  <c:v>1261.6000000000001</c:v>
                </c:pt>
                <c:pt idx="2">
                  <c:v>1245.6000000000004</c:v>
                </c:pt>
                <c:pt idx="3">
                  <c:v>1512.8189999999997</c:v>
                </c:pt>
                <c:pt idx="4">
                  <c:v>1514.7239999999999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8-460E-AD21-19A69C6B6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20736"/>
        <c:axId val="556222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'C:\Users\spgonzalez\AppData\Local\Microsoft\Windows\INetCache\Content.Outlook\8OUXS43A\[Gráficas boletín 2018.xlsx]Gráfico 11'!$A$3</c15:sqref>
                        </c15:formulaRef>
                      </c:ext>
                    </c:extLst>
                    <c:strCache>
                      <c:ptCount val="1"/>
                      <c:pt idx="0">
                        <c:v>Población rural (DANE)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'[4]Gráfico 11'!$B$1:$R$1</c15:sqref>
                        </c15:formulaRef>
                      </c:ext>
                    </c:extLst>
                    <c:strCache>
                      <c:ptCount val="5"/>
                      <c:pt idx="0">
                        <c:v>2013</c:v>
                      </c:pt>
                      <c:pt idx="1">
                        <c:v>2014*</c:v>
                      </c:pt>
                      <c:pt idx="2">
                        <c:v>2015*</c:v>
                      </c:pt>
                      <c:pt idx="3">
                        <c:v>2016*</c:v>
                      </c:pt>
                      <c:pt idx="4">
                        <c:v>2017*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'[4]Gráfico 11'!$B$3:$R$3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11251843</c:v>
                      </c:pt>
                      <c:pt idx="1">
                        <c:v>11302519</c:v>
                      </c:pt>
                      <c:pt idx="2">
                        <c:v>11356470</c:v>
                      </c:pt>
                      <c:pt idx="3">
                        <c:v>11414753</c:v>
                      </c:pt>
                      <c:pt idx="4">
                        <c:v>11475558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48-460E-AD21-19A69C6B667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'C:\Users\spgonzalez\AppData\Local\Microsoft\Windows\INetCache\Content.Outlook\8OUXS43A\[Gráficas boletín 2018.xlsx]Gráfico 11'!$A$4</c15:sqref>
                        </c15:formulaRef>
                      </c:ext>
                    </c:extLst>
                    <c:strCache>
                      <c:ptCount val="1"/>
                      <c:pt idx="0">
                        <c:v>Pobación total (DANE)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'[4]Gráfico 11'!$B$1:$R$1</c15:sqref>
                        </c15:formulaRef>
                      </c:ext>
                    </c:extLst>
                    <c:strCache>
                      <c:ptCount val="5"/>
                      <c:pt idx="0">
                        <c:v>2013</c:v>
                      </c:pt>
                      <c:pt idx="1">
                        <c:v>2014*</c:v>
                      </c:pt>
                      <c:pt idx="2">
                        <c:v>2015*</c:v>
                      </c:pt>
                      <c:pt idx="3">
                        <c:v>2016*</c:v>
                      </c:pt>
                      <c:pt idx="4">
                        <c:v>2017*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'[4]Gráfico 11'!$B$4:$R$4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47121089</c:v>
                      </c:pt>
                      <c:pt idx="1">
                        <c:v>47661787</c:v>
                      </c:pt>
                      <c:pt idx="2">
                        <c:v>48203405</c:v>
                      </c:pt>
                      <c:pt idx="3">
                        <c:v>48747708</c:v>
                      </c:pt>
                      <c:pt idx="4">
                        <c:v>49291609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E48-460E-AD21-19A69C6B667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'C:\Users\spgonzalez\AppData\Local\Microsoft\Windows\INetCache\Content.Outlook\8OUXS43A\[Gráficas boletín 2018.xlsx]Gráfico 11'!$A$5</c15:sqref>
                        </c15:formulaRef>
                      </c:ext>
                    </c:extLst>
                    <c:strCache>
                      <c:ptCount val="1"/>
                      <c:pt idx="0">
                        <c:v>PEA nacional (Banco Mundial)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'[4]Gráfico 11'!$B$1:$R$1</c15:sqref>
                        </c15:formulaRef>
                      </c:ext>
                    </c:extLst>
                    <c:strCache>
                      <c:ptCount val="5"/>
                      <c:pt idx="0">
                        <c:v>2013</c:v>
                      </c:pt>
                      <c:pt idx="1">
                        <c:v>2014*</c:v>
                      </c:pt>
                      <c:pt idx="2">
                        <c:v>2015*</c:v>
                      </c:pt>
                      <c:pt idx="3">
                        <c:v>2016*</c:v>
                      </c:pt>
                      <c:pt idx="4">
                        <c:v>2017*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'[4]Gráfico 11'!$B$5:$R$5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23292</c:v>
                      </c:pt>
                      <c:pt idx="1">
                        <c:v>23654</c:v>
                      </c:pt>
                      <c:pt idx="2">
                        <c:v>24173</c:v>
                      </c:pt>
                      <c:pt idx="3">
                        <c:v>24405</c:v>
                      </c:pt>
                      <c:pt idx="4">
                        <c:v>24697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E48-460E-AD21-19A69C6B6678}"/>
                  </c:ext>
                </c:extLst>
              </c15:ser>
            </c15:filteredBarSeries>
          </c:ext>
        </c:extLst>
      </c:barChart>
      <c:lineChart>
        <c:grouping val="stacked"/>
        <c:varyColors val="0"/>
        <c:ser>
          <c:idx val="4"/>
          <c:order val="1"/>
          <c:tx>
            <c:strRef>
              <c:f>'C:\Users\spgonzalez\AppData\Local\Microsoft\Windows\INetCache\Content.Outlook\8OUXS43A\[Gráficas boletín 2018.xlsx]Gráfico 11'!$A$6</c:f>
              <c:strCache>
                <c:ptCount val="1"/>
                <c:pt idx="0">
                  <c:v>Tasa por c/100.000 habitantes rurales. Investigadores ETC afines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'[4]Gráfico 11'!$B$1:$R$1</c:f>
              <c:strCache>
                <c:ptCount val="5"/>
                <c:pt idx="0">
                  <c:v>2013</c:v>
                </c:pt>
                <c:pt idx="1">
                  <c:v>2014*</c:v>
                </c:pt>
                <c:pt idx="2">
                  <c:v>2015*</c:v>
                </c:pt>
                <c:pt idx="3">
                  <c:v>2016*</c:v>
                </c:pt>
                <c:pt idx="4">
                  <c:v>2017*</c:v>
                </c:pt>
              </c:strCache>
              <c:extLst xmlns:c16r2="http://schemas.microsoft.com/office/drawing/2015/06/chart"/>
            </c:strRef>
          </c:cat>
          <c:val>
            <c:numRef>
              <c:f>'[4]Gráfico 11'!$B$6:$R$6</c:f>
              <c:numCache>
                <c:formatCode>General</c:formatCode>
                <c:ptCount val="5"/>
                <c:pt idx="0">
                  <c:v>9.8017009281566576</c:v>
                </c:pt>
                <c:pt idx="1">
                  <c:v>11.162113507617198</c:v>
                </c:pt>
                <c:pt idx="2">
                  <c:v>10.968196983745832</c:v>
                </c:pt>
                <c:pt idx="3">
                  <c:v>13.25319084872007</c:v>
                </c:pt>
                <c:pt idx="4">
                  <c:v>13.199567289015489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48-460E-AD21-19A69C6B6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30464"/>
        <c:axId val="55628544"/>
      </c:lineChart>
      <c:catAx>
        <c:axId val="556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622272"/>
        <c:crosses val="autoZero"/>
        <c:auto val="1"/>
        <c:lblAlgn val="ctr"/>
        <c:lblOffset val="100"/>
        <c:noMultiLvlLbl val="0"/>
      </c:catAx>
      <c:valAx>
        <c:axId val="556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Cantidad de investigadores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620736"/>
        <c:crosses val="autoZero"/>
        <c:crossBetween val="between"/>
      </c:valAx>
      <c:valAx>
        <c:axId val="55628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investigadores por cada 100.000 ha rurales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630464"/>
        <c:crosses val="max"/>
        <c:crossBetween val="between"/>
      </c:valAx>
      <c:catAx>
        <c:axId val="5563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62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Manejo especializado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Hoja1!$B$3:$J$3</c:f>
              <c:numCache>
                <c:formatCode>General</c:formatCode>
                <c:ptCount val="9"/>
                <c:pt idx="1">
                  <c:v>773</c:v>
                </c:pt>
                <c:pt idx="2">
                  <c:v>1005</c:v>
                </c:pt>
                <c:pt idx="4">
                  <c:v>2911</c:v>
                </c:pt>
                <c:pt idx="5">
                  <c:v>1901</c:v>
                </c:pt>
                <c:pt idx="6">
                  <c:v>1016</c:v>
                </c:pt>
                <c:pt idx="7">
                  <c:v>2262</c:v>
                </c:pt>
                <c:pt idx="8">
                  <c:v>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B-47DB-B2EA-01D2DA0BAAC0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Manejo Intermedio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Hoja1!$B$4:$J$4</c:f>
              <c:numCache>
                <c:formatCode>General</c:formatCode>
                <c:ptCount val="9"/>
                <c:pt idx="0">
                  <c:v>633</c:v>
                </c:pt>
                <c:pt idx="1">
                  <c:v>2556</c:v>
                </c:pt>
                <c:pt idx="2">
                  <c:v>2684</c:v>
                </c:pt>
                <c:pt idx="3">
                  <c:v>2024</c:v>
                </c:pt>
                <c:pt idx="4">
                  <c:v>2300</c:v>
                </c:pt>
                <c:pt idx="5">
                  <c:v>2161</c:v>
                </c:pt>
                <c:pt idx="6">
                  <c:v>6583</c:v>
                </c:pt>
                <c:pt idx="7">
                  <c:v>2193</c:v>
                </c:pt>
                <c:pt idx="8">
                  <c:v>4802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FB-47DB-B2EA-01D2DA0BA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014784"/>
        <c:axId val="61016320"/>
        <c:axId val="0"/>
      </c:bar3DChart>
      <c:catAx>
        <c:axId val="6101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016320"/>
        <c:crosses val="autoZero"/>
        <c:auto val="1"/>
        <c:lblAlgn val="ctr"/>
        <c:lblOffset val="100"/>
        <c:noMultiLvlLbl val="0"/>
      </c:catAx>
      <c:valAx>
        <c:axId val="610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01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Hoja8!$B$1</c:f>
              <c:strCache>
                <c:ptCount val="1"/>
                <c:pt idx="0">
                  <c:v>Recursos Públicos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Hoja8!$A$2:$A$19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(prov)</c:v>
                </c:pt>
                <c:pt idx="7">
                  <c:v>2017 (prel)</c:v>
                </c:pt>
              </c:strCache>
              <c:extLst xmlns:c16r2="http://schemas.microsoft.com/office/drawing/2015/06/chart"/>
            </c:strRef>
          </c:cat>
          <c:val>
            <c:numRef>
              <c:f>Hoja8!$B$2:$B$19</c:f>
              <c:numCache>
                <c:formatCode>_(* #,##0.00_);_(* \(#,##0.00\);_(* "-"??_);_(@_)</c:formatCode>
                <c:ptCount val="8"/>
                <c:pt idx="0">
                  <c:v>403139.86770332541</c:v>
                </c:pt>
                <c:pt idx="1">
                  <c:v>409775.45966971194</c:v>
                </c:pt>
                <c:pt idx="2">
                  <c:v>409706.21051226475</c:v>
                </c:pt>
                <c:pt idx="3">
                  <c:v>564235.34037910681</c:v>
                </c:pt>
                <c:pt idx="4">
                  <c:v>626220.31716059404</c:v>
                </c:pt>
                <c:pt idx="5">
                  <c:v>763989.20670584647</c:v>
                </c:pt>
                <c:pt idx="6">
                  <c:v>601533.85340059339</c:v>
                </c:pt>
                <c:pt idx="7">
                  <c:v>635243.91526158329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28-4D5D-942A-5146FFA660F0}"/>
            </c:ext>
          </c:extLst>
        </c:ser>
        <c:ser>
          <c:idx val="1"/>
          <c:order val="1"/>
          <c:tx>
            <c:strRef>
              <c:f>Hoja8!$C$1</c:f>
              <c:strCache>
                <c:ptCount val="1"/>
                <c:pt idx="0">
                  <c:v>Recursos Privados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Hoja8!$A$2:$A$19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(prov)</c:v>
                </c:pt>
                <c:pt idx="7">
                  <c:v>2017 (prel)</c:v>
                </c:pt>
              </c:strCache>
              <c:extLst xmlns:c16r2="http://schemas.microsoft.com/office/drawing/2015/06/chart"/>
            </c:strRef>
          </c:cat>
          <c:val>
            <c:numRef>
              <c:f>Hoja8!$C$2:$C$19</c:f>
              <c:numCache>
                <c:formatCode>_(* #,##0.00_);_(* \(#,##0.00\);_(* "-"??_);_(@_)</c:formatCode>
                <c:ptCount val="8"/>
                <c:pt idx="0">
                  <c:v>57732.662169597941</c:v>
                </c:pt>
                <c:pt idx="1">
                  <c:v>59545.720009722325</c:v>
                </c:pt>
                <c:pt idx="2">
                  <c:v>73654.182248015233</c:v>
                </c:pt>
                <c:pt idx="3">
                  <c:v>150897.80580367363</c:v>
                </c:pt>
                <c:pt idx="4">
                  <c:v>70533.985456723269</c:v>
                </c:pt>
                <c:pt idx="5">
                  <c:v>85217.929741125394</c:v>
                </c:pt>
                <c:pt idx="6">
                  <c:v>51686.867073837813</c:v>
                </c:pt>
                <c:pt idx="7">
                  <c:v>84555.799055148527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28-4D5D-942A-5146FFA660F0}"/>
            </c:ext>
          </c:extLst>
        </c:ser>
        <c:ser>
          <c:idx val="2"/>
          <c:order val="2"/>
          <c:tx>
            <c:strRef>
              <c:f>Hoja8!$D$1</c:f>
              <c:strCache>
                <c:ptCount val="1"/>
                <c:pt idx="0">
                  <c:v>Recursos Internacionales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Hoja8!$A$2:$A$19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(prov)</c:v>
                </c:pt>
                <c:pt idx="7">
                  <c:v>2017 (prel)</c:v>
                </c:pt>
              </c:strCache>
              <c:extLst xmlns:c16r2="http://schemas.microsoft.com/office/drawing/2015/06/chart"/>
            </c:strRef>
          </c:cat>
          <c:val>
            <c:numRef>
              <c:f>Hoja8!$D$2:$D$19</c:f>
              <c:numCache>
                <c:formatCode>_(* #,##0.00_);_(* \(#,##0.00\);_(* "-"??_);_(@_)</c:formatCode>
                <c:ptCount val="8"/>
                <c:pt idx="0">
                  <c:v>4508.5233832301046</c:v>
                </c:pt>
                <c:pt idx="1">
                  <c:v>4169.254857771909</c:v>
                </c:pt>
                <c:pt idx="2">
                  <c:v>5598.349651329193</c:v>
                </c:pt>
                <c:pt idx="3">
                  <c:v>11475.677645666261</c:v>
                </c:pt>
                <c:pt idx="4">
                  <c:v>13601.733269127488</c:v>
                </c:pt>
                <c:pt idx="5">
                  <c:v>121476.98331424085</c:v>
                </c:pt>
                <c:pt idx="6">
                  <c:v>102651.46522140513</c:v>
                </c:pt>
                <c:pt idx="7">
                  <c:v>107538.97500528887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28-4D5D-942A-5146FFA66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41440"/>
        <c:axId val="62943616"/>
      </c:lineChart>
      <c:catAx>
        <c:axId val="6294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43616"/>
        <c:crosses val="autoZero"/>
        <c:auto val="1"/>
        <c:lblAlgn val="ctr"/>
        <c:lblOffset val="100"/>
        <c:noMultiLvlLbl val="0"/>
      </c:catAx>
      <c:valAx>
        <c:axId val="62943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Millones de pesos</a:t>
                </a:r>
              </a:p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Constantes 2014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Hoja1!$C$2:$F$2</c:f>
              <c:strCache>
                <c:ptCount val="4"/>
                <c:pt idx="0">
                  <c:v>MADR</c:v>
                </c:pt>
                <c:pt idx="1">
                  <c:v>COLCIENCIAS</c:v>
                </c:pt>
                <c:pt idx="2">
                  <c:v>REGALIAS </c:v>
                </c:pt>
                <c:pt idx="3">
                  <c:v>SENA</c:v>
                </c:pt>
              </c:strCache>
            </c:strRef>
          </c:cat>
          <c:val>
            <c:numRef>
              <c:f>Hoja1!$C$3:$F$3</c:f>
              <c:numCache>
                <c:formatCode>#,##0</c:formatCode>
                <c:ptCount val="4"/>
                <c:pt idx="0">
                  <c:v>249579369932</c:v>
                </c:pt>
                <c:pt idx="1">
                  <c:v>3829600634</c:v>
                </c:pt>
                <c:pt idx="2">
                  <c:v>36620527500</c:v>
                </c:pt>
                <c:pt idx="3">
                  <c:v>62419000000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0A-4014-8BBC-471239B29870}"/>
            </c:ext>
          </c:extLst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Hoja1!$C$2:$F$2</c:f>
              <c:strCache>
                <c:ptCount val="4"/>
                <c:pt idx="0">
                  <c:v>MADR</c:v>
                </c:pt>
                <c:pt idx="1">
                  <c:v>COLCIENCIAS</c:v>
                </c:pt>
                <c:pt idx="2">
                  <c:v>REGALIAS </c:v>
                </c:pt>
                <c:pt idx="3">
                  <c:v>SENA</c:v>
                </c:pt>
              </c:strCache>
            </c:strRef>
          </c:cat>
          <c:val>
            <c:numRef>
              <c:f>Hoja1!$C$4:$F$4</c:f>
              <c:numCache>
                <c:formatCode>#,##0</c:formatCode>
                <c:ptCount val="4"/>
                <c:pt idx="0">
                  <c:v>8000867038</c:v>
                </c:pt>
                <c:pt idx="1">
                  <c:v>1108349443</c:v>
                </c:pt>
                <c:pt idx="2">
                  <c:v>34269239707.505001</c:v>
                </c:pt>
                <c:pt idx="3">
                  <c:v>65090000000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0A-4014-8BBC-471239B29870}"/>
            </c:ext>
          </c:extLst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2018 (pr)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Hoja1!$C$2:$F$2</c:f>
              <c:strCache>
                <c:ptCount val="4"/>
                <c:pt idx="0">
                  <c:v>MADR</c:v>
                </c:pt>
                <c:pt idx="1">
                  <c:v>COLCIENCIAS</c:v>
                </c:pt>
                <c:pt idx="2">
                  <c:v>REGALIAS </c:v>
                </c:pt>
                <c:pt idx="3">
                  <c:v>SENA</c:v>
                </c:pt>
              </c:strCache>
            </c:strRef>
          </c:cat>
          <c:val>
            <c:numRef>
              <c:f>Hoja1!$C$5:$F$5</c:f>
              <c:numCache>
                <c:formatCode>#,##0</c:formatCode>
                <c:ptCount val="4"/>
                <c:pt idx="0">
                  <c:v>38348445835</c:v>
                </c:pt>
                <c:pt idx="1">
                  <c:v>5819522469</c:v>
                </c:pt>
                <c:pt idx="2">
                  <c:v>34269239707.505001</c:v>
                </c:pt>
                <c:pt idx="3">
                  <c:v>70000000000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0A-4014-8BBC-471239B29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687872"/>
        <c:axId val="62694144"/>
        <c:axId val="0"/>
      </c:bar3DChart>
      <c:catAx>
        <c:axId val="6268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*2018 pr: son los valores de financiación  promedio reportados por cada entidad hasta  junio </a:t>
                </a:r>
              </a:p>
            </c:rich>
          </c:tx>
          <c:layout>
            <c:manualLayout>
              <c:xMode val="edge"/>
              <c:yMode val="edge"/>
              <c:x val="0.11828263796081463"/>
              <c:y val="0.94365063034488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694144"/>
        <c:crosses val="autoZero"/>
        <c:auto val="1"/>
        <c:lblAlgn val="ctr"/>
        <c:lblOffset val="100"/>
        <c:noMultiLvlLbl val="0"/>
      </c:catAx>
      <c:valAx>
        <c:axId val="6269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6878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6006102406814559E-2"/>
                <c:y val="0.2830099749504437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ES"/>
                    <a:t>Millones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27236179339518"/>
          <c:y val="0.87292377644838803"/>
          <c:w val="0.23206685737543092"/>
          <c:h val="5.3778556229172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'[colecciones geneticas.xlsx]Hoja2'!$B$23:$B$49</cx:f>
        <cx:lvl ptCount="27">
          <cx:pt idx="0">Bogotá</cx:pt>
          <cx:pt idx="1">Antioquia</cx:pt>
          <cx:pt idx="2">Valle del Cauca</cx:pt>
          <cx:pt idx="3">Magdalena</cx:pt>
          <cx:pt idx="4">Cundinamarca</cx:pt>
          <cx:pt idx="5">Chocó</cx:pt>
          <cx:pt idx="6">Tolima</cx:pt>
          <cx:pt idx="7">Boyacá</cx:pt>
          <cx:pt idx="8">Caldas</cx:pt>
          <cx:pt idx="9">Santander</cx:pt>
          <cx:pt idx="10">Nariño</cx:pt>
          <cx:pt idx="11">Quindío</cx:pt>
          <cx:pt idx="12">Norte de Santander</cx:pt>
          <cx:pt idx="13">Atlántico</cx:pt>
          <cx:pt idx="14">Bolívar</cx:pt>
          <cx:pt idx="15">Cauca</cx:pt>
          <cx:pt idx="16">Caquetá</cx:pt>
          <cx:pt idx="17">San Andrés, Providencia y Santa Catalina</cx:pt>
          <cx:pt idx="18">Amazonas</cx:pt>
          <cx:pt idx="19">Risaralda</cx:pt>
          <cx:pt idx="20">Meta</cx:pt>
          <cx:pt idx="21">Córdoba</cx:pt>
          <cx:pt idx="22">Arauca</cx:pt>
          <cx:pt idx="23">La Guajira</cx:pt>
          <cx:pt idx="24">Putumayo</cx:pt>
          <cx:pt idx="25">Sucre</cx:pt>
          <cx:pt idx="26">Huila</cx:pt>
        </cx:lvl>
      </cx:strDim>
      <cx:numDim type="colorVal">
        <cx:f>'[colecciones geneticas.xlsx]Hoja2'!$C$23:$C$49</cx:f>
        <cx:lvl ptCount="27" formatCode="General">
          <cx:pt idx="0">336</cx:pt>
          <cx:pt idx="1">211</cx:pt>
          <cx:pt idx="2">146</cx:pt>
          <cx:pt idx="3">113</cx:pt>
          <cx:pt idx="4">79</cx:pt>
          <cx:pt idx="5">59</cx:pt>
          <cx:pt idx="6">56</cx:pt>
          <cx:pt idx="7">52</cx:pt>
          <cx:pt idx="8">39</cx:pt>
          <cx:pt idx="9">27</cx:pt>
          <cx:pt idx="10">24</cx:pt>
          <cx:pt idx="11">22</cx:pt>
          <cx:pt idx="12">21</cx:pt>
          <cx:pt idx="13">19</cx:pt>
          <cx:pt idx="14">17</cx:pt>
          <cx:pt idx="15">15</cx:pt>
          <cx:pt idx="16">13</cx:pt>
          <cx:pt idx="17">10</cx:pt>
          <cx:pt idx="18">10</cx:pt>
          <cx:pt idx="19">7</cx:pt>
          <cx:pt idx="20">7</cx:pt>
          <cx:pt idx="21">6</cx:pt>
          <cx:pt idx="22">6</cx:pt>
          <cx:pt idx="23">4</cx:pt>
          <cx:pt idx="24">2</cx:pt>
          <cx:pt idx="25">2</cx:pt>
          <cx:pt idx="26">2</cx:pt>
        </cx:lvl>
      </cx:numDim>
    </cx:data>
  </cx:chartData>
  <cx:chart>
    <cx:title pos="t" align="ctr" overlay="0">
      <cx:tx>
        <cx:txData>
          <cx:v>Distribución geográfica de las colecciones genéticas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400" b="0" i="0" u="none" strike="noStrike" baseline="0" dirty="0">
              <a:solidFill>
                <a:prstClr val="white">
                  <a:lumMod val="95000"/>
                </a:prstClr>
              </a:solidFill>
              <a:latin typeface="Calibri"/>
            </a:rPr>
            <a:t>Distribución geográfica de las colecciones genéticas</a:t>
          </a:r>
        </a:p>
      </cx:txPr>
    </cx:title>
    <cx:plotArea>
      <cx:plotAreaRegion>
        <cx:series layoutId="regionMap" uniqueId="{4EE158A1-7FAB-4470-9908-D58C5AA0D6DC}">
          <cx:dataLabels>
            <cx:visibility seriesName="0" categoryName="0" value="0"/>
            <cx:separator>, </cx:separator>
          </cx:dataLabels>
          <cx:dataId val="0"/>
          <cx:layoutPr>
            <cx:geography cultureLanguage="es-ES" cultureRegion="CO" attribution="Con tecnología de Bing">
              <cx:geoCache provider="{E9337A44-BEBE-4D9F-B70C-5C5E7DAFC167}">
                <cx:binary>1HxJc9y4mu1fcXjdVGEiQN641REGmaNSUmq05Q0jLckAOIHz9G96+Ra9eNG7t60/9r60SlVWWnXL
vtfV3d7ItphgAjzfcM4B6L/fDX+7Sx921ashS/P6b3fDz6910xR/++mn+k4/ZLv6KDN3la3tx+bo
zmY/2Y8fzd3DT/fVrje5+okgzH6607uqeRhe//vf4W7qwW7s3a4xNj9vH6rx4qFu06b+B9devPTq
zrZ5sx+u4E4/vw5sarMPZvf61UPemGa8GouHn18/+9DrVz8d3uqLr32Vwsya9h7G0iMfccZ8JHwX
U5f53utXqc3Vr5cdQY+QcBERjLseQRTTp+8+3WUw/mtm9Gk+u/v76qGuX/365+cjn83/8wumtsHj
AwjsfrLB2afV/fT8Af/73w9+Aes9+M1nGBw+nD+7BBPOTB6auqnMXYN/fn1lU5MdIPDsM9+IADtC
DPmEIUEIdzlxDwBwj4hLqe8iD7mcM8SfA/Dn03n58T+NezZ1WB084h8LjzfVrr37jnjwI5f7GGMP
IKEu5MYhIOjI32cMEb7wXOzyg4z48/m8DMjTuANA3lz8aIBIq2zzy388heljjXq2qm/OEIo55sKj
mBHk+R47SBF2hAEMAmBx+AOS6Om7H2vUY/I29lWwK0yzS5+uvjSzl7H58g7P1vPz6zD40VB6Aw3E
lu1hL3m2rm/EiR/5hGJMPUJ8KhDG4gAnF1JLcA/SyvM8LrD/hMQjTl81pZcB+mzosxX8/PrN6Y+G
TPB96xk5guZBBCQI9z0f+jg+QIUfecTbJw5i7j65ILse2cWvHf7PpvMyIr+u4gCN4M2PhsbNLk0f
Xt0/pFA9vmufoUce8zkl0EUY9Skkzhe4uFgg16eEY4E9AX3oc1y+YWIvI/TFDQ6wuvnhalqg7d0v
//X0mF4q799Gjt0j36VMUAR8gLjM86DVPyPHUPEYIx4QNCyg7HkA4ecQ/fl8XkbmadwBIMHyR0ue
4Jf/qu7th93TY/nXIXEoOcJAgiFpkCv2iQFN5HNMOOQVtB7iUU8wF3oQefryX8vZV0zpD1D5beQh
LvILXN5Uah8IOaz8UMTsCR1ItAOF8ukrP1ONn0k07wj6JfN830eEMrqvA58vWLhHoN18TLnPiQdq
DoL0WRD+Nu3H376Ewbcu+IcTCacWtDlU8VeXu7zZ5fcP1dNDeulxfFuV8I6Q7zLhYp9D0FHhHUSk
IEdQOTiwIhdBE/5CMHzb3F6G6qV7HETp6eUXUfq7eD8M0v8VSvtkp+536cM+if44dL8NK4yOCOMM
M+wxVzzaGc+SiYHa3rNYIKqfCvpBMn3VlF6G6LOhB8icvPnRkAna/B6KW7arvqfyZkBEMXOh3TIG
6psclnYBVonPfVCB7j7boOk+Bcavpf0rZ/UyPs/XdABRcP2jQXTy0HzHvKFHFPopB58QssN3uXso
wQmYIphiD/D5pMAP8+ZPZvMyJI9rOIDiZPajQRHs0vtd/RSr/3rDcY8oA/fJx6ChEUABz/pZDYPr
wAIQg0zZ+4V7R/EZIfjT6byMxtMyDvAINj8aHpftXfXw9Ez+dTj8IzBmBbR9JIRwvS/7v3uEkeCf
zHXE+BdC7k+n8zIcvw47QOPyexSq5/76Z1QU2ifDCAnEMAQXdslB6AH5pswDqvNknR6Ugb96qTcP
+cPUPqRQ+Q4ZzQ2UjZdo9wEP/2v3DqQdd3ff0xoF7i9cEAZA/X1onhCAB7WAQux52GUEyOmhg/AV
s3k59H4beBB88vZHKwWb3atFu4tN9R17JcZHDOw23xOUugTBxs0BJuRo7xkIDqV5b5Ie2qBfN6eX
kfl87AE4m8WPBo606S//2e2+o1TjwP4JONPIpRwqGKjq59BA/QJWCQQTrDnPpS4+2En4mhm9DMzv
Iw9gkV9q6X+iiv1hxfaOwAXxMFQI2CJ5LAHPuAI7cmHjkSEgdVDZQfY89cVHSv37tP9YgX3rgn88
vvD9PQN+BG4N7LcjBnu/wkfokE/TI+ijIHEE3YfhF57BV9kYLwPz2dCDULy8+tEqxOmuMr/8X/sU
s/86l8NHLgNyQ33hiv1T37uHz/JFHEFdAKeXUYThM4eO71dM6GVUfht4gMnpmx8Nk/PW5Pe//Od3
BIUdMZfvRT+HcxCCYH5QtcEB5SA8MQVZRD5tyT8FxGMR+5oZvYzK7yMPYDkPfzRY3jTpL/8BlvTd
dwQG5ADs5+5Nds5cwik/ZJ9sf1QCLHgK+1webKE8x+XrpvQyMp+PPcDmzQ9Xxpat2UuWP26x32Zy
kiMXWj6Hxg75AlT0C7MG9uG9/Qdgk2R/pOsQlz+dzsuQ/DrsAI3lXypIHcyOwKgF5oKQ6wKF8Z+b
73DZZ2Bdwc432Vfrv3apjzAeHJ96kyv7kiB9A8Tvf1yQBruyffiuh3UQ7EYBa+G+zwiH2oAQPmih
cOTQ5Z7rCkEfQXmK/F9d3K+Y0ssB+PtiDmIwOP/RqjWQtFdv8vvql/9T/9urbWU7c/+Q35ndq/Fx
BwsOI8BBpk/7i9+ramAoG6BLIUlgm4oCfAe4efhIgMHgIjgk+mgsPsftsynDLD+b89PHXmJnLwP5
D251gOzlmx8N2TfZbrL597SDHfB4CBy52ttAsA/MxReqFh3BAWUO9hCF0z8+bH49QfKYcV8zpZeB
+n3kAS5vTr7ARVa72sDZu0NjTn7rfrjjHiE4oQmBuldP4HQfrlfAjiyoJqj2FHwYcL6gJ3xugP8+
6z/OnW9d72+oHlT/7UP1y//7ctHbP3Aj/1DHO6BM4ByXC1KRcwBaPO9zjgDTyfcpBz6G4DgKHAP4
69f8JcbfvqH8hwsGJxlIIwFiD+46BRp5QPo5HM6Bc1NPRs0XCvmvAPnLBf8TVs1/q+F8Yepdtd/v
eYqGl4rwt7FL2KXFnO9PP8MRaA/O3AKrfyaRwZNG6I/fGPiqKb2cfp8NPag3F6sv6s23x+J/KzLb
tmmz3fgd1RjszbhwrAEIF5wYdDnUiENTyQXzAgPvetyl+uKk0NdM6WVgfh95gMv2e7D/b8Pl4NOf
vd/x23swIZCn2acXaL766qd1w/msg6H/SLM9NpfV/c+v9/IEzi3AZthv7+bs7/O8KR2ex34+8GFX
Nz+/3r+O4wnYMfi0x74XM/3D4+8FcACPEWgQHoZXFvZHI3I486R/fu0B6LD56DMPe5+27CAqatvu
L7kQMaCNfI8j8LTgBRP829tLW5uOyua/PbJf//0qb7OtNXlTw6rgNPHrV8XjB/ezBdWJXMIog/Mb
YFt68JVw/W53Ae9I7T//b200IZvVLQtrYe4cx4qLNhNqk9XJDmmfXww9G2bW6ZkcM7oZipgucssv
vVREc7cQu1jweZyZfqVRnm4SkQzHHXHDSvtoHnOnOZ84aYM+VXpucmoWvDf9wivjD73TfURaPPjE
CFnz0r/Adyw13vWQWgmbss3MplkcRmD4rbXvz3uYmqq1VJk5xWNbzr0ebYSDKqma6CFHCZMqqcJR
5f1mnjQ0k4wjLTNLClllhZBJPMouYzOtMJU1qk7zwW0CQXo3SOg7HO1vWSklteOScLC6DzqK3oIq
MmGb11OIyvx9UjI1F0gVcpyqTPassgEu8STNmMYyblEsG/OxxnG6SDy8hKORiawpOR5qdc+L8gPW
5j5NeJhOfi2N0Ew23RAHJc9kOlkVtp5bBl1U3cZJdJq4daBGb1snejE0tZVF7GXzlNCzciq7Vcmi
ISR+kgaTHa5ypJoZKnhQ4n7tOZGSfSKqlaFUxrUPN4UHHzQIzVvressBCcnj6aIVJpFTnVzRLM0W
rC2SLekqR9b+mJ5E3ZRIguriKo9QPNcsjWY0SuuzKm+lqWt87GfZuOQqt+ukc83GqZOt0oO/6kV7
h9uoXTuqjqXLpuSk1CzAMYkkYZ49Be+QrPPOIXNUZ/GVh7pCdrkg15HF7xsCsDStWfu6GWaNa/rA
I7cqZqu89+uZ6YScLO5nY5fKpjoxTTdJHXvjrO8TJKuJ2IUb23mcDuup99nK+jydD6JPAxPVy8ZJ
wsGl3fHE4zHEPb+rONOyKEb/VNR9iB0dZoO5aHKnXNq8/BBfV5GupOe0H4YIGykqO870ZI2MPDpD
hNebaihP+8IZTroIvqWnuJs7Q6lk3twOfXrZT+ddTvNZW00mqOOOb5srRvpz5qI69FV27zbsxCvu
C88pZDz4kjr+3HDAsG2mE0/UjYwUDrExmzQ1t5NTSd9iZ97p+KNq51XeDDKZRBR0cSY7148XoixS
6eMkD9zBr8LO52+dIi4X2jY5zI/dxfDyXJCiFp4OcbBMIlHIxKsTmVSw6n70Q5X4W/DUx5mnY1+O
EK4cfogaNeu8cSsIny3xnT4YJ75tTdbK0Rgry+zGcA8eTVyVcytaLQ2dpoDleFmjrA+yIc5mtips
IOAE5kzw4aTsKi/w/TybdUX90TaNXpT+YEIyoCmohnEjukYtlMmuYuNPc61cBanTnbdC1bLgppU0
Ke3Sn0Y9o+N92RfVLOsEkn7WBak/Lcoam40HwVJp+7EVU3Mrhk7JLJvgXcZM8jRDkptYB17TsdlY
aVmO7Qde+Ftl9XuTlOV8opBBubPNSscuIpdraTMiS+z0i8Hmi07p5Cxh5AT1pROy8m7ErZ4DD6uC
XhflwnrOoisrG/oiGRe54DNVquvC64X0HZzOx7gtZj6DaGdeesFwTzdVGaIoKuY8dt4TdxIyYwzy
oBi2OYOXH4fJJgF28neN6ledX6xwDnUsJbG3SIfRW1AnrRdFEXod3wxlbTako1da6CbgyviytcmM
OfqOOSLZ8LHXq9ahLpTpvj8fS4aXA7EhKT2ozHGr7/K2XpRsMLMoK9qV0ryRnc/qtR/ZDRaFXdA5
i1R/appUMpXA1zqIhJ7hLCi7NrDKy+c8KQoIjwSvh43hKV+O2kVB2gWEdOSMu1rPC9p7M9xFtwjl
fJUm+YlQQzfrY5vNS9pdetqx22LwtYwSfwoaCJrbOKoucE6Hk8jvxkAPSRSKVnnStZZKmmEbwkmM
dFk54/u896rLyKVGIt2cd64gSo4fhyk+6aHIzZyOJpsqksoRM9VWzrVpx9uubt53arCntRjzhfIK
HbR+jxc0mngoSBuFTm3yjbUfK2zU3MtjPe87tznzsretl7Itd0gqae+ki0JNnaxTEURR21wjklaz
ukDvS1EmQWR6vbSkNlJB+Abx4NUhTWgboMYV4UjbclYrioJkNNmsUo4Ks9azcx0n3jKCpnGjoUeU
XWNA0Hs0jG2pj7Eqx8tJFde5dvRuKOouwIPXnuiejNuIuaWs9wP8NO7k6HTJdrSuOAGmUASfRihk
39WDay4rb6qPq6EYwooVa9ySa14lF7ZoslmM+uXgqpk/8j6IRr+RhlgkdcKWflY4UCFbI91+PC5p
tE7iiIQQpxJOZRHoCuX7CUXvsmRaocKfj22NZV6yTIpRnzODQmXRCg+YSUv9TnY1n2WTYaGp4kLa
ogv90lOLOKseMkGMHBI2G3R5V3YeCsWUQLdjNgBrw8oq5vmMBbUqJllWuTtvW3Or0jQKVJO6M6jq
i75NTpOS4BkX08LhISrysBttE1CVQHFN8dp3nHdUExEIR9eS9PkkJ59PMi7PEkerIN82zIhAJYmW
caNOewfrdafqBRmHG8Kdau7VJMzjaBFhqjatKGVfqvc2cdwAkVFBczbXkW7WxrH5ktDGDfKuTeZx
Mp6ighlZiVQFmqG1P3jdnE4EqnLVoaCIUiwB3e1I3XMHljXr2tMKDyhoxsRKa8tpXqfJjGCby65P
1KzGSb9h2sTS+upSjZetYSk0Gx229EOUFBJHMT5tOlyfUi9oR1WvGOPlkhhst60TiSCluIUaH0HW
4I6cNoLnoc4btOx8IAM4dzIotkOxKHDkLyiLStmSoXo7UXPqaDbDWRLvMlK5gaa8no2TbUJuvGTh
1f67jja+bMoiB5SzFB5oMx5PecSXOZ95bvTOSXp2zWOVn6Zt9sEbMF/aktBZiZQfKDakW3LN4Blu
dDfmG3hZK54VkBAzVbXQtKL2vWOjftYp4q5pG1XbKLlRlYVnoSLnxlCdrYCd6CCKm6BOKTr+9UcG
xRv3QY5FBRxPl+tPPzLXTMGQxbPe7SB8dWFPRoU/Zn4mVlWM7QWdYgi6TE8zDAVCwvud3ZWfxHM0
tVWg8qGbKw0xFrR8eh+XXnNsTaoufL9vl+NUf4jPEHBn6akiu67bMZuPlVse73XBCZxVoGE38OZd
TNkpOAB47g2AUurV69bwXkkH5TIZSxG6NTHz0km8jZPlZtaYHlI3dU5Z16n3yquh4jSxvjBO786L
hsWhrRMja51MiwLkgEwTp4FuX22LLufLHhXDJtZq2DA+rUQ56kXtkw/C8dR5Xec80GnRzvKkEBuk
3/c4adbtpx8K60VVNzcTc+KLvS45f1tNs4oU5tZzEjI3o3fixPBAe27RpU9GHSS+Fy07IJGQnMU5
Jr04KZvqxusBzIGz8aJLmm4Zm8EsiwF0hlDTsm0T7y30rRDYW7F12/KMlMpZCJQNxxzlYt4M8QoK
dX861j7kj7bJ3UBvbTZ9zKjlZzpn7qoysRuWtlLrJOpQyBPgDz3tpjM0aW+NR3sXiei2IjF731b0
XNfRpssMvStusDO0d1kds2AwHj5NhRLH0C0u4X9zwGGR9kDmPZbeurpfF6lKrmou7rsWJZLrih43
JaLHYOXMaZ6ftfYM8s5s4iL3t71PGghgkd8043hbuzwY63jadiXVl47txHwaWRmCxZraYIjcgFB3
2uqkv6x7d1q7bVycxZPmQdvY+agnvlIJRHHBinL96W+///gnf/ePh8XdKGlkMEir3t7UFkifSVm3
GqqyuEndwQWhZMlxVPj2pnfRwvfrlTMW/qmJWfrWG9c0hXFRrJptLYYrwcr0bVbrYu1NHQsQS4pz
q+MVjvLmhNJhPG7TKuD5SKVmHcQWdfozHGXwT92beVsgvtF15q8dJEJvYMOcJl4S9gLli8mNVOCV
lXOC+fiusumwmPp4XGVZt6KFSs4VBvqRD/QBE0FCrvP4aihFKi2IgJtck9PJducOFNwtVk23dsep
kCiqpk1E61E6PCOhm2dBOyB+5oDptMJJ68g898eAe43eKmb6uUn8xaCtBepKvRkZUu9K6T6XFS/H
oHB0chL3zUeSFMNFsS/jPsiELoq7HW/Mcori5cDG9LhVU7qFvuQmRpyIosYn/UWPB7u2jm5mQDHY
fIT0DmxXQ2vNcb6KMwjdpG0zCM88OgbxA6IqRZl0XGrPcOpcZkblxx3T0ERsPo/bkcts6kB6TE0a
usqNrkqWl8fZVI4SNdYBvuU2G0dl+dy0g1qCGCoC6g7dEo2IbcoSrSABpm1tB3+Z5dCxs7FJtynW
IGKSIZ3VlD0UoExuW4Kvc8iDeUnyQYJ0cVbapdcNnvxZNkz+JZ3SZeKLsOlFdWbb6BTyPQmyHu9L
anw9lZMI+ry+dbKhnTdpLym59pph0bB6VrZuNSuMXsSujS/8SYVpWqnQ4OTMo1V93ENHidh6nAaJ
k/jeIu8iw50fYKv2FM+bJz7zA8dv9awqc2ehaWfDjjBQGkl/kcEb+FtkwTlgd6xTyRnxsnTmO/Rt
lV/0iLay9Ohxm0U3NZ6KsHfodSIsdGWj5yxFoFdKiJFpNEs3LgYZ5x/9EURGr9gUQL/uT3ScbjPP
FnPU+SRg/omfpvqUA1kPkzbBYdxW3sY0bkgHw44TlQXMpNO61WQ++KLcqCnP55HnKDkRoo5zhx2D
A3U9lO0YKB+ItKp7DIWQbl1STkGnMzPLo8KZt5l/Spjt5yXYBgEoxFbmE6Au2havhmRR8zhAURtq
zj/ECOhl1NJcpoDSgJxI5mR8KDHmUA7ohdUJWgs/5nC9teuITOsOV3HopkwfF/X7uNNAT0pn2Hhj
U8spQc4i7sdGxjh6r8r0A9fNBKqOFEFJ1I3QaVCN/gw6zigzD6pP1QJxczR1Q5S7YCQkST8nYrru
fF0EukYEpG4Mt4vxqmkxhCOF8EuRGzIN/KN0znBdtEECRSOHzJV6igOh945HfxJXHJQu8m3gVe4g
m5QvEuWVc8rJRqSnXsmdkC9Jvue5Ewp4d/oJdmC3NhQjOmfIyBQMQuAmrAnaLijBnVkL0W8ETy/A
R4TOakwROG0CpQZDIXHjkOgM+HpCr/18BCMJAXAYFmFZ/4DSadkVZFVUbisZ7lqZZmRRjcNpvVfN
rWZzBcZT43Owc1rkPP6tL0fw+1wrGSr1rJzQOh4t0FxQjToH54GTceOXA0jzelRSqDwKcJcGbGrX
WIFpWLdAPLSAcK4HqVGbB16qP6bnvJMFad0gjqJAIHKNKK8WwH9aKWJzCaOO3SZXYA85LVhX+MpU
3sqJ0jM3WTBbzLJ9LlRpteit04LJlTsr7F2CkgBPSk0IqGLRH3tdZEJvFPgdIkk8q9smlk7tedJD
aJLM1bGM6omG0TDi0Bb0A+6zj71bnEWMksAxvR/0lZFJZ3CQmqENWaZBwfZ65qg+9NSYSjSM4dBU
swRKH/DkkcgsSVZFDVoyN8626MUWS9cXS4t4EeD9apwom+aoiWNZimnX8HZRF9mF6aE1QUG+88XM
j0WQg/03VskUxFObS2TxJnOLTg5NvkJgEez/7FE0BZPnh2B2XZoy2SkRkkrNSmF3pgMWjOa6HHIp
crAJk37nTQW4f0M6r0qz0lMJM+THpEMS3FJAI3OIBFYwT6sM/sUYkEWRPS4lAZkka2e8qGw765Cz
jRv32sKxZDlR9wMo0RkHsIKeudc6T29YyXPJJ0OlmzlbeDU6h1YPxYR5U8DLisoeJI8U1tsAMX2Y
eH6xn7I7qJuGoBVxY0lLVARwOGXTW34NFceRTlPes9qRNh4goNI8B0k/7HzdUZnxOsgzs/h017oC
9FuEwqkYHozmIEvUmpM5geYgFYfCGTcOlFKgfF13GftvW6Ljma4S8F50fGsQapdVH8vOlFVQ+WiR
dQmeIT/aGj8vAgs9AXvdIGtczUiF3455rk7r1K7HTneSWvejouoihX4HB5qMbLKolVXTeSDdz1RT
QdB6F8Qdby2AJ8V0OViy0S1919Axlvk+qtUYr7iGYWB87qqCOOA14us9iJpl5763G1u7SLgBcqeg
/8d2n2H7BwIsPWxF/75vxl2T+WBIOWzTJxYCBRxR2i5L3op51SSriQCw7rSJu2o+VW4eDEAWg6JM
qVQCPNUKtVkQV2D3ko+RyW4d47or4BgCXNS0AU/1aogTdezrS3jBKA8yeMt/hmu6SKh5X0S63Jdf
LDMHij0xGcjqmSiG/mKooWa16dy41RIM6uKsqhqJ3O4aZ+2HDsW3WVLYjajhwViKQaebag5vX2RB
kdG3zOuui4lUIUmTYwqOIY+aWT7VbJZr8BU9As6/7eKFa/c+Ug2OofEqEhBrdkWGeNA1Uz4rRu5L
jiuwEzlYEXrfr8aKmIBo5xIhGibU5ltfuwkssp7RRmWhI6IPtcPmnbMtmxIs0UTsDJpgfQOPZibK
FiqJWOCNkAZNW3ysIdPXjSJx2FvELslU++A7cHtF4pQGiCa3AhrLqs9hz8Gwjks1KPPewOvOMirH
5jSb0vLcm5z7KV7gqVT3ZalXTI/ktkmKOtBgRdjG0A3BhJ21ORES5Sr+8DFKym2lUX3NxmZcljrV
Cy/WWZi5uVrFbXLFTKcf4iZZVipQfUIvI1SK08ZOpxT0MOltfznoXl8VpQoVZ6f+OI5X1hkn2Hpp
UAgUIQkgHsdFxVJ8CWQBRFsVxpEp3o2aj7MA9cO4dqiBvZYCDBfcwx6DUwGfzopzB+xYxMjx1IYt
AbUcaXpRe+Zd2tF2Du/avG91Va7j+NhJ7IMoM1fGYkDAc5sIVCS78emIQtbFaVg6rQB/XjXgCpRM
GuUtuO+YgA9gFDACzizUnwAKYbXKaiquQeB0AdUauKFjqwBKczP3J1YucEazAPn+2jbdeKPqKJZa
9P66rwsM2V7jRWseHB2p40kMk1QtxVcD2JBbhevlPlUyP100FF0YMZ3E7bZVOr8WTU1ntiAhaXl8
het6LiAprG7yY+v3OqxLcOd5nJQbLzJywrw8VQOuAp8QGraDB3XJ5b0scjBby7zwN11ugKMRMLjU
AKagyJ2NV4LRlfvZcTbG1SnIREmErtbEsGllldgK2F8MG1KB9QhdL/frDdQJFbV43cGRv3VaLGrF
wH9DdNFrD8u0iOMAN+kJrkHsZwOwpEYwOU34vWrzOERufDkZczmKaAXZuctrcJzjPCwoWSE+HaNG
OUFborOmVDagCLg/S8vrtDLFsZfhS8aB6afeO89sFAY/3a3rEzKymaPHtxO4ZBKifiD9fi8FrZy0
zKWXTO/dqlkm3LuuSmkGdCcql8zAa73wYN8hr2l5Dqdn4+DUgaiWaTe0G87IQqftlV8iX9o76MhX
U6LwSvmQ6m0sFtj+f8rOrDduXO3Wv0gAqVk350JDzXZ5ihPnhkgcRyKpgdRAkfr13yqnz+7eG/s7
wEEDRmqyq1Qc3netZ7G3DzOHdTEE9uJlybZTXnJiWNd3xuC3TG441amsy2mF3pgNuynwfrHWmXz0
3qMAO5zklGOdjBN0XGzctSKsczLNXQnxvstVtlRzjKd1nu3yKHGPNFlRGKEkJwVsBLJ+0C3Y8j5Y
IMTZOO8zrJVTxL3Sk8FHJrk7JKPOKrGmFxlBNBnIIxpVnmd9FcFry70UBWY0ag+NylpKSVkepRNc
WWw9PCFHG3g13kI2F26OT8Nw14TY0xaYhbFSWTUO96lzQ77FKsx96z9HawO/ZBO/gnV68NuwLabG
6qIeHdzMXh9WTBhvasL9cPtEDIpDq2wE6Q0ilOCnQdH0XqVkHzvz0iWQ9kWDSs58d86HnhmuWPf5
tZe+3GWp22UWdWAXxxO2xeyuDYKzHTx6EJ81nqtfa+EfiByhZrac7MfanWs3HFoqvnhkCPN4ad7i
GjaDt6WlRZj3NkvmfTvH+2zA21tbldcpPUY1+a6W+lkGvYDM+bKm9JG3y8NYZ+/h1P0KRfptgHkW
y6Qtk3qWaC5c2Xn6vl+yu1W64S0ODs0ivnBtJIrF6CI0fWza5OgRg0vbNdcQrQ6266krZi+68xrv
Sciu3i8z3/PWfvU8g/njhbwY2/okhjZPG7MV3KE3FpZDjdHEu4RB+0Wb5G71zsMStkfd1M/B5Jti
GaenTC5rAfE4Uys5B3zxK9gXZ4jFj4Hr19IQdW07F1VugQE2EvQ1nO0sOmPR/YyYnYrMtPtIZjDf
e03y2Sr/Koj7aHTbnLXem0x4z3WNHqirB151LmR3Mz/DBZmuM7eACAjtr4Tb3DawkoJ5+tA2fPcz
CP9e6NAuW2nO8Txjn5MCOwNPhzPtTLj3MPAbw6MdtRmDT+ibq10yu1vnlBfb1C3XdElfjFSnjYrh
R49LNc9p+i3pVpRoq8iKKKvxdRO7PKkpMoc0ZbKYsuw57hb15iUY3v7m8pD59A2dM2ofc99J0AFZ
tnV3XdN8JQMXh7DR3d3s2zPkhhTfk4mwWXTLc+ytCkYcPkICmfO+HjxY5bNFAdi5WOdqW/zz5Gad
E7Us+6Hf9IO5FTV0JfTQ9A07BP70FkZtF2CajfgY6SVKIeJPDVABkqTrT/I11rP/zaVjYWTs3eFY
oP026/Vxyuj6KKnIWyawJsh0eWo5ViST+DvV0O2Z10Pu2TXejSxuymH7FXmhvR97ypDK+5tG/zf6
431QbuR189fxtf+6+X++csnVxy/+4/Mwo7/v//ebfyeqb8zLvw4++g+Q5s8Buf8LZfP/fPDfEJx/
oy//L/P2yaYAiPnf4Zu/WbG/oZ3oRsn+oW5iHJGHw/Mgv+E8NnwDt0Nw/wJvblQ0zgsFQkL8P4/9
C7yhQBhTwKlZTG5HZ3wSjH+BNx6OmUEgBugNcjM+QUgj+P8hb/wbV/NP7gbnDyBtnJAUicLbf3jr
/+RuMqHbtfMg4HA7b3DKp4pg3/gKOoPtPQtLlTvI4j2GcCqi+YdHsaTzyY+PI2r1qxPecuVAiPdm
cg9y1vGzP3UfzkG6W2Cj5ss018eAtOldAwmQh3f1miR3o7Woa4IF3rzvKVbA283+YK9/oM//hhSB
aPqPD4aDb4E0+wixBClJQbX+84PFaRyy1LZil63k1EINejRN8OG4hBqSrrZKRjo+dvawCl4OTF6m
ROv3wYRPQ9j3556gBmzN5h/+MTj+29tCCvDf31YCBDIKgMIn4OSDWwrwn28rc6sSpO9g0RpHi07b
5nkKpncNdBfeJkugZGTrydPRVC58WEXBbUTeAreUeqwtWMZ/DdX/8m5wDOq/X6bb0RI48QNvJEBo
ESdrfj7+D+5Kr2njpoDL0g3jVEUj2/tB8sJQ5hSpTMNKjOTQD7K/+L5mJWRjcCVu0Md4dU+ax4Nf
6gSepeB8u9zUphFK/3DubVr0ddxcPh80IpL3a+vQ/q3ryd84u3MDmXPaBOFujCZ2R9xIS+ejW+oX
KIafT9nsUh9AHLzPy4DaZVnnh6be5uPnCz6fFkTzn18Z3n7ln6d9PjDhyAM0qT3Bco1HfDBeecKk
3VkcTHG39XPicpl1l6wTybFe0smVQyiCu36bvRPf1O7PU0wtxhM3CogTHvzz2mHyq4U5BhJG6XH/
eWfI0RM4Z+nuH3d6TufxHKnL54vXeYiOPAkukQjQFEe1kLvaRWH+5za2zK1MlEoLNqAUSG8/XGvz
RJrp8nnr834q5F8PzpOTZZiwH3Vd/+jGOrqTMFNvdERX9a0P0ft2X+/CeishTrq9v6BiTBYd3X0+
8vljqef70Dfu+Hn/0CQzqlVJd58P/sdzRy8hF9P8ZKnfbOWkpC43N/FyHFQxN/imF0ZJOTMTF7KN
3QafIUrv3O1Hk9XbHQpGjS522X/e33Fqi0lPXvn5DLkENu9GVGtxYlnRDTItG/t71ASV3YBaY2Hi
h1i3qJhpBN3VT/tXf9RbGW0Lyzez1qWntQYDBEG4a0V2X0+7wddtySb10SKIWEHOUJVdo6zsMeCK
NaKsHJVo87qf7J4CzihXXDyIhCnq+GHdL/3s56uHvZB53cXP7LDvw+Sx6529jGC6dlO2obRWdV11
sMqrdp63A5VKwtseSNFF7XjCxbyPsYoXKILlxaUoqJ2HGqpZCCvCuX7E3sl2c+q+UW/ch+16wQkp
Y46zlLaDrutT/xyI5JuIbJNLz5sh9bIRDkm92yi8/8mlKIYn+sEteK2Ez28jJNlSG/UtEXB7qffW
lpJ2u4wsp3SZHzZW7+D1e1XoVM5Grz66aNhhrj93t+ZEC0iJmo0nNTc97Lk0rzX8u7jh8xnVR7nW
6fMwRWvuavYum/U5Dthl1QRr1OTgQ0UYTcwVOtq8fax9mvudgeLe9WfqfxG8r1oSaogOd1aQ6SAX
4FnNBjtz8ip07d3Btss56ftjkEEVnvEN5RDqZD18qZuPTdtnP8Bvv82cqvOGHTjSu8zVv0kEwG0M
ovea2LFC1dhAOyk0bJZ9PfUHOsdVv+wzYyxc2fYbgL2Ll8Ss7MKo6vs3rBrfa1ghG4PSaFsPLa3k
d5/XFxvHq7IxPscw7qeEPNjEVGnYPAUJe9yWKKcCqFuiH2JQfFx0197Xd0EKjYfGw5VtJqm2QUf5
cpNktAU7yq26JmwZSwAnj02vmn2yAkkg01T5bfQxzsu+8YI4D9TilRlulq2njgi0fJgsa48GvJem
uGzSQuYloegBa/E76P8oK7VH9tT2c+Hp+jAPAT8mqrvKYHyJtP84m76FhluvMPbS+yGBVtsGlYXd
VPIODNSKTtWs1u7BqyrRpNW0rfIoXQ1pjYQlCte3cR3YYYTMUIThvZxn8kwn/qChcxUocmyuYNPt
vCfnova0mKY/1qm/q+eBw3iBnhIvNUxefE1gPHYQH783rbcj4MMutPYPDU8gRwNL2zdNUgqaFTAy
t+8Nn0zub8PXFYz0viXlmLCu4q2ACxQ12a6Z6Zq3faqqWLlTUvOm9LeRPkjOwSbGpzE0gB3guL/I
DCpBgg6ra06jDofTNON9hBSqNf4vCock9R7HdM4OZF33tO8mwCP4kYzZ2uZqjdsyrh0r4slbzgZj
8K9/NoOP210IPk5GP9c+xQOf98FghiVZ10F00BHZWeiFp79/1Fnyz5ufD/gR1iHt1FEqd3SqfY15
DcKVfQe4dZV+AK81xjR3soMrNKVFtLmx7GM/58wc0BZdIcLcbXr+RoXGMtOpPcUu5xMFEZoY7NL0
kXlwtzbay0pwt9NzQMvwboZNW7QC/LKNnthqgS+DWsppVDVrF5QcaE5OuxhVH5gzakGgmnpZyzAz
ECU8rLl9ggUACgGdz27fKIduKDRTPhzA3kRr0Ur+JZkg6QpmD03EZLVE4hoY+sb9TVTemN4BcLrK
Pnhh2AHKIa3ZzmPLBe5HZSUfK7h0B0PcQzprOJ7hVyXi32M43hMqnqOW/c7awsbxmCdtsoux5Oyk
wig2VpdCBX3pT/hMUixfRbw89mL62kv4hzXYoMKuiVcKo1zOeFzNoF07LzJV17IHbJr4q2Y8E7hS
47qcedp1FdiSo/Oyh2CQuhiboHKQ31QNFKeDRorFgBbOQtzrW3AhYvafCXu2pIP1SpOCDOO3MIYB
sUBROonR/6UmcF7rA8zEMdfNSKEiRidVfn5hcGR5FWiIh/ChY4jtOVuBDHY5Nc0h7OWUe6irdob3
93GsLkANco//ENl8trPoi1loPx/pAn+Mje96g9yL5q+Z5t1oyKPACIj7S9Z6Dv0p/jrytlWQUVH2
LFK7IYU3WSsKdmN5W0C2PHjwIj2ePoyjHrERQENDM3HH5u7MMlvYtn/LzB2lAkqE6I8IFDzi/Lka
3tt01i0gO89XO711FyPTbxwIZdfLU9vaa7Sme2gNmmhAmWsPzzw+DgucSxDuecpTOJtYdGkLHzxx
H4OxKk/77Tqu4SN188NcO47iQN+1Y1iYCfthKoZnMwVnYvxSmi0rgh5gkko6sOTlylAIUmw/pU+q
Sae/uykGHc8OW6zbXRtDx0k8lxZqdkE59wsggrUtxYQh7bHomG1xxda5Odfe9u7PFjaAl92nBCKL
9tuS37zarH7fVH0DI7y4SIe6KQJZXxPL59MIo5EpdDqNhLrTEQehFfJpDjLrS0eAYU0NZmKjf25a
zgenYpFv1jww0SZ5FGDLbjp3kTF0D3jXRHFY1r3CF1G7ktTjb0gYAaIFctk+Jhhu0ANuxKf21D6y
49VzUGs2xvFXbjqn88WJGSXglplvrVu/+F791ajxlDaoE/nITc4j/8lv5ntkJWEQqfC1aeEmzbor
2TzG+SowypDBK2EbXLjYLoE3wO5XoPl84wVlC05y9l7WqH5yPqoLsU6/g1EdAMbhK2weBrd8GBu1
hQj7p8ZC6gIok88pu6btA5znoPAcw7YMcU/pxpY1wPEilmW/UPDzMEY3YFxFPSR5SiNdGZepcwKy
3G3nIcRy5feOXojHsX2E0WULEMmwrMn9EYkHP8Z4QBBKFi78OjDaVpsZwzzbkgOFGwBSNIL02tSo
EnRz2aahO0Q95Low6URhzBdYpsmeYBGmSzKeiJELfPAIKJV/nmuQNbFYs3wESF1k1aL0t632q44I
6IaWfxvWOcpXmLnlTLFF2CKLh+SEDgc0XVstSDHkvJubAwj1I19wxTI+f2m77J3K5AU4oRoSD8J1
eE0l16cGepQHDAAKIGYvyX61Dry4SD9wLLyC1eztAtRC56SOHhEC+d2xba2smM4q01PFCL8BsG2p
cOVSlt3r9sYSWBANRtRJTsmMbkm4is89anv1hS1T4bJtLebNYmlfwiKRLTrFukOAoKXVFOH7COsa
5Xto7kaTvGjdDQDje7CaJjUHfsx4o6pkoX0VNFHeNQPLY29AFiLOvnpMPQqqf7nB9Cfiiw42cxL0
p07IZKtQQQynVKzwpj//qZH9wUZ1e8Lns/684PO1genSrfq8F6QznpXFr+CL7xl2fwQrgPknx6hP
rowBuOxDV4D4KeIRzmVkwwpA931Drcxd+D0N0Kg2/NZ1eNPHgsgOa6M2l333nU4RxUKVXDRLIanP
AoJBEpR2AU6P1c9C3852OGujWBL9LViCBAwAfe8z7zIOvSwEhVbqBy1E+zM3KKD8dL4EJivjAaRA
7WH1V9QrRB06lIgGLr/oChlxlXOjkV/57fF90NMvUJEACC06hyEqBsAO05LcA7HncGEyBXn0ZuOC
+xqg4HOnDVifeAegC/Z8Eh/UGgAc8/M6QzwCvDvKlUlWswKyuahkLIhuQUPr527bqjbt3d5s9MWg
cQsXt2OdyF3m3dfBjDkzYudNvXutktd1AoDfwOMcRtiEwWAL1waX2a+xOGzLO3EKDOy67IatOzsU
B0U2hztE1UNoAgmWChsAGF1mcAlg6kSXXPGxgYr54MWWNJR5s2YDQCuZayNU6ZAiyVeYu+jmWkJL
YlcMfR/GitlgRLGAPENSHsDewQCcLHx8RfSK4WF3dTp4O4gv5RjJOs/8CZkNDl+LEL8uaWJQPQFl
NdQG+7Bfx6IB+dCy4FEl7TNGL3Wiglt+k2hhSyEr5KManWGxClWppD4v/VDMcnpddN8XpO1eMEab
PfSfq9KoCBF7mFCjjuGRdpdwYuFuabOrbsSYE6k//LXlOR09fbJ8+evH3PdPpqtTwK3rSzv5ezWa
rqRt827keM4CAw4qfhmTPigzKOo52cxJDj7ZhwEfip4hi4LqtTtNk/l2K8JUGqKo7OIdIZAK1ELf
wmmokoHrXUzXb1kwfWXC33LQuHCglxaQ5u0q+rAPCtp0Wb4Ow3K8jRI1zE2xkQhIFqZkyeFa5u3q
bN7T1aGGFo++3dZ9MkTo/fB71BTu7BrExbgNv9e1bkoUcdDCYcIZ4xUtyqqcUXdSEZi/Dq1B0daL
f+rQUJ8MefU8om6dwM8BwwAi5ZbLGqVbT76bOGJV6y9vkClB/ddps+uyo0nXhyzQYJjmg2gfRw2p
07SgzFhE7wJqk2plG5DYGP9HH4EtYtrep17KvdUwKiWuibsfhX1e1pPUdgZiPY54vf9lXNjOD5k6
Mhw5kMuYvcYtg9d/W1obLt2BI8cx8469tA/L6LDwJn4RsCRA5K7b62X1StK6H14E13dCjildQJUo
Nu5pFv7WLVx6zRsksTwAXqJF/W6SR2OwZiY7v39fVrXc6SF53VLxHZjYJySOEw6yQgHjN6o2eaOv
jbGAjWLv+5z5uprJ/LuOZQfQb0tzlapn0WE6LAQ7v/V+Ah59DaLxamPotyyMv4s54EWXTUkOEO0d
xcsp0ks1xvRVtdlaJtgbkDj08ZEFuDy7YVJpW2EDsVhVyD0Zn6UDDRQlgyigftKc3EeILRRk4VkB
/+kIpDRAwep5MM9R4g9reIERCb0WTFHdJWVsanfqXPNFysUW6JTrQ9u+zut4TFnbXgb7OxRLdwg4
o2UEWDEfEopGMNVZGShENrxsk2WkLbQki5oKJ2HkvBT1uDwrC2YHUnwuAwQZ6SrvRnwQDLNSgXxN
2IQoT2KHYxr55yTZUhAl8Pn7IO6KBtR3aTz+on0k+TYJNpwla4XZkZxG8R2G3I4sMcKGC0y4EEFT
MYJqj+YY69OkOxRrzOQbT8Xej4CRMG84ogmhZ9W5exveSCiPhLllPduFNbkE/GkiBwjn3m7tjb+X
3vM4LqLS9ke6QKvvlgzaiqinamLpBNgAcsSGjQhBjzVPu3k6BZgMA+mqbmiCV2LFMRTdUPbJIvbZ
XBejb3d+EOidYhhqQLIvkYPIhXa9HIK0XEh811CMvyUi3wzyQXL56fcoPjpDxd67UcfBgiYns/bE
0sjthQ7SnC5Fs4Av4tNKjkTW/t6LnrKgs0UaqRtCPKNN3A49p0nZxcDM1K2WClAhVaOjbHfT5kKv
LpLYARONGroTyQFRGzRTje+Vq3GHbG5Kp5JmZ8f6F2oy7JN99JKxDOaDoH4JnUaTWcNIbBt86boi
gw1PdmuvLIi/NQMZsD9Ca5oShqKW5LzZuipTSY9w14CxR9sWcvB0mqINSUUm0jJbginPIkd2SYLQ
LB3UBSxTV22eb5FZVOO+CZcykSlQ5Xm7rD8tmquoVSdQncjPLSreLeGPoM5MOavd7Or6GIczLqmZ
6T00rh+TPwqENJHkhTXzE0FSeyLhEa3OkoOlDHPkLM5W1EcJdWhvSP+zB9JtN+M9pvE25Z24mcfo
vj3/ndyEwF5iBSGgWgriEV441udZurQQNWMMOrjaYCj0Lx9JRUNh7PDhFY48OksAtJnN5pJ0DZTh
hXwFvP/DTd7dVjderrvwi3JuzY2f0F3NkylHDGzcxTrZm7HtS5wb2u6TpXvuxqY9Gc1/gecEeAqZ
OIXhakM25pGrv/ijuczgtOBK8jMz3jsdv/AGcRmBkBamsb1sxv2cffcKBtUvPoufNSWnpZb3iqt3
nEm0ooZJn9IUFm6qFiAG/nwMbepfI7PutvBFETM9CD8ttWIvwiKZCc8XqFJtCggc0DgZ5EmMWEwh
4sSpDhOsHBO2k0as4A2mCRGnpUR7b0oMLJKv82rLBNYsxBrEsiQ8gUn/6mlbWhWWbawQJ5Woq3vE
kIuIuwBqsdqwtkdAPCnkD6RXnMUoCgKKwoIeAoHSKDDmTXUAC5N6fO2pEacla+xVsRpQx5SMpeeb
J4/odxqNW44MkBmgiEfOv3T+VAGBve8gIOya2ECFg4gyokMbp+QaTxswZQ0PoP8F5HPZB40+zg6K
oGzrx1AN+ty2VwxadxlSZFDXSRY+8rR7r4nuMWYRBva7ZmdQM2LaTUBvoifPR1zKyTNJwCv7aCs9
zLaKQb0BE4B/LUlkjy6wWQ55dk62Nm8BFmU0u4eXnhZpOrzNap12wAQLHOUCIolRub/1CTT05FM4
gPZycMJa5Mhol3yzPR0KkoLoy8DcV4Pt7UFiGcWku4YZm8pOxYiurD8b6GGY4z5W2Bjagp5/xo6C
LJxlkYZouXHwPUNvhR3lJlYPEf8gmeoeiZcBvWT9NVFl30XZQVosASSaXlffjys+ooXlZHqHbI3t
HIF84La80ugDII6iS6q928xBjc8kgsNzD1diUc+LffMVphFOmWPHWA3Y+KLg6AgWnT75noqghc4v
zN60M5CT4BcQ8vo6Je0VuyfJvbCDIRRn+JTj+ip8byiQdJ/LNIAty5TOO0VRGiAJUvCx298SU0Xv
L6eMQjUdVwvZpRQ6joCSLhuixUGbOzLLUqzdnV93lxhOUQ4OTYLgDHehNxYb09meBC3IkZPh2VvL
lwcU7UnVII5fug2FBwfWXDSA7KkzF7swxBqTqb6JJwEEwQM2yDd5IwjE4n/Uy3esLoi/THVUIgf6
nkX9VSik8ozukQZc6h1ApKiAs9nk3rbt2bzda5RDaJ4R01kpkNqIzB3cDxyXoGNUoVO225RBl4jE
lJMhOPCUhfkis+PcDPogGVqHdn34vHRRD3yPRe+RxFLakKd5RLrHi2fUfAr90tz4Td6zFeI89uxk
C9+aVoA6keCEaIoOxi6iLmCZ5pmosTek21iicWjyhsLkmbwCIQVXZGM4l8g725zL+mVYAU0Lx+Pr
YIG6IPSRq3aCtOD3p75vkddu+HlooYv02ETgqMPUifWQAwk/xAm+AdGjKJK4ztOkUjQTrt11zmB7
cvTJeiA9m9Ur5k4eE8rSshsHlJrws5LOjdhOB9QrC4ozSuCzinvah2Y3xe013DxWyY19STAzcKjB
9DwPkoHyx7vuJCmmjqLfg5+5esj0bjEg4Hqc3pQaf9SqA2jLfBCt5JyMDbRljQo1zcxDMoRvi6mU
lqJIg5blCKtd1vegrXcDm7ARt7DoVgWBl2OPGdgNQsQfW0kKOCc4DCw1OEoBw1TOQyFRRsaeOfFY
X0N/OEf+dggMDEDehwxMGNQfal9j1Pc27L8Tll4RNFiLTV8HDc0QtC6uFvpyCP9UhbT0yHbmCOtV
SDh9bSSCt8EAMfTAuulX37ZPYjRnRFlLDXwnCjmg9CGkMFyb74SMX29xjgGa6SagFNIBNF488sNK
sw+p1Vii857ITy5et3FEJjxt3gM/+I1d7dwbxHwC8dub3DFcTwCMXwTOKSjG1Atz5IgkbVjh4hqo
cOSjN+RPzoR9uUH0wkJTKRXuhcUhBrc1P8UWUa3dWu9gTAYkPUm4mGg6eyyJMOjL2Ok3PZOTAg1O
l+5sTPCgl1TtZ+Z5e69LTmTCtfZIekfY/ARVrEPwd/Qri1GPRjw9BxZFFrslvUB9lG6mCM5uiGIo
oNA2W9ochPgEpas3DzYFbVjXt4zcOJyHOnrgVP+uZRr/5B2CWikpOM3gTfXqiL7r6gl1oFFz7Aig
WGidr0nmQHTxcM9MYo5rML8TEtOvMWJ1CFqos6bDr2iMtrNp4Rc5vGF4RhDWrA0hBUaHGlnBnfR8
HLQB+SOk6mu3yfCC+OmMUy6c/7hJFRWR6z6iEe4oDDFTwo14Emv9K5qqcEHBGA54qQATm+tN/87G
o4MQ3y7DYU1BkgUaqBwOnMA0wBb4K4iSHzgRJP7Wf6vr9t5kFqcWhNuHz4Pp2Mvl3L+hzYZKtKKz
RkH5TNBfVEk2rsWUqsuyErNPgmJJe/QhmZqL1VMvrIE+mLUpojczlE0Xb6WZq6nxyY4ylL04cX1H
ey6vSVADLp/T3cDXIc9WLPIQixALsvmq1HqIsun7ENSI68WhOjA4q6uHzGu0yHfkijEhBbZix98n
iwSukOFLYGdVtBriVc1+T4EoZVyDAZY9K/UqH+DGP/A1Wo9CBifmwEHGExSl8La8hj152Fb4WBGk
3TswYfdDPfH7rvcL5OWlfUJaMkIkA3u1lWTXqzjORzafvLhdq65r8yROLnPG2l3gh3wXQEweemyL
M9obJPW9EexDfGKBjbEzh6/YPs46Xb9sCKNmscd2HExN7reIrM/pdzbwL+TWVElIBHh83o5BAJAR
5sMtfI+TQKj9qaYZDTZSGudQc6xj2PDabtgpcG/7OgLoiIznbiQZL1tMgMxL7yGRk+RdiR6KfRj8
FrGE3RU32b7pNmQT0T16GzfInb1Cd8yALEXRgfr2oiAn6WV+cTGD/iJ6dnUwWOA+xYeu0jiZ5zQ2
+q7HURU9w7EUK4vvYBzFOOMCAWjYv2cAswfDm0rEY1dKFwLx1fO5T6LnNv3eOh6hLtz6wkDUGGG/
3c+jLjZkJWHp/Q9X57UcN89F2SdiFQnmW7FzlFpZNyxbtsAcQYLk089qfzX1T82NqxVsdyCBc87e
eyHAZd1ZR03F60xmEM21s5z60GC3w2uddvKmHPthmpjbp0byx+k0AeG+I7rRCFgr1CSBHJ/rWlqg
MILvOB4RwDT7UkWOxpWP3GjpypZm++D7DNM6B0UuqW32mCTbyg67zoxwe4xN/RO30aT01SXrv4pj
/g12dLMf9saEo7lJqptXLs/+HB4bCxm5GZhD6XNf23cHCDeqX8yRQR76ofEdJjnL8JHpN7q6J017
I4p5l2cp7103bPBUXeys/cyYvW3imEm/6+DLb/O3oh3IUeTa3htB+NhMzacgyhotwm7QFdKz0zI5
TJf+URtBETULc51Qit+BOJg6D3cpN+oqWTTeJqv7wn+AYhNMB2qwOnLbGQ9nMEZk9vkqpZUM4E2l
Rf5g3vVzdyjQ+ezwDAGCacg9FO2m/iHTjckbYVcbXArzaiB/G8khfdalkLumEOIUFDWKsRw+fKP6
Qol4KCgCzk2drBZ7lCejCKn2rHkd87f6pf47kkRAB7dEhNnKoDOnV+mGo5dIwYvxh1VYmlRYaf9Q
iO7Rz3zkU1OdZiHfh36MN9Qh707Z8v/k1Q0bE4bW9BBbFm5wggmtaYaRT0CrzxlB94to8ffMUZnS
Lat+OImGq9OKIRNNBWn+SutTlY2ayTSJNWzne7drbAxV8d9mWDYqxFel7xwh0fZP2GvTHbleZmQI
RRtOFL6xL74XddCscm4Eqqrqvbebv7h+wi3X9nts57RC9yyrF/cHznwjU0WS5+h1cUHU0Mfh07x7
gTQPKigUTvjwpayPLPvEbs2sODRl3a56exb72iTTJoPpKXYGejr+j3ucqspBs/QVvJlWmAVOsuql
Qrt7MLpePmblcB6ceFMKgjtu4aY7e0m3NWIoky9yzD7Z2YfKkMcxfcUt4kcdiyjTquxqjFbkeDQP
bo+OgjmWUXc3Im0Z4iDdtsCmbO2Fukeio7ZPWUVc2uu0fETCzRi6N7expxf3aY7yAWNIU82ElgCL
FIR9ujBNQVTE+ypge4AY8CXKgRqTdbsNmp/GH8z1uRZhH5VZZkfVYjwVBGBCj7GKyDW7eorfOKHl
UElBh8WY2HYIXy7ajhjIy2uYWp8G5RbBcjLKvJPxshnDNFsHWcVwO9BiFRLqfsB8Ig6Wfndb/4+u
m/3cVc9ZETCUMNVbPGHfd5bipRQxls+4j/yqQE1t0C8zMC8FM5YIi1ZWMHIdi9jFtQFv6MDkL7vE
koswTt3HxQe3YFbtweVlRGO47RNymwJ366Yeyi8bfbbP2lPjG09xaUGXUvlzJ8gKQdmQ2zEW5K3h
CXUM5brFuKeyHvMS3c+0+k1S4rCp68WOdJ/+7uzwMx/VexXwlzxwCQ/uu5EF9tkZkjNgsIewzb9c
z3A3XmMTdw+ai43DvDACtLRWRW6cvHd+uTUaI4/cXu6q5tAaetwKR8sdXf/Nw4T2kJXlxcESHBWG
s/IaurpiAx9oxicyjys3o07F6bhKZuKtucNsIlw7gjU5CFngmVruWu3TNNVqm4zuN5byZOVwk+w8
Ge5iaoFIzQ6zZUJYc1FSeesFmkhqI/l6bbYaSZD4CphXnRIGTWH6pP3VS0+Jo/DLtGudTAHxGYQf
x2+TrWeW3+EA/gMk0HdliB8C/ozUAlpLdPvSLQmcS0bZZE/Jz1TGr4ZOd0XIi3OR7+iXbIHSxA02
YJg0Qk+vPQT7KDeAxKjuWxTTMR68+AvP1NqEmCQpkFcEDNKN6BntGG56DsSbbPprkGXiYUKZou+j
ov8iQ8IMq11NpHcfgoZPZ2oxVYgsNLCmZARXEV1mzfyVHDAxgBSASuD3IrrX1qgcZ+WrcR+YZJ3q
+xudEMl2LKYUc9Iwhp4QIpBlgDN16quT2R8IU09VqlapmV9LcnFH/BiaKu6UN8nJGrwEcAG+/rni
rmiXR4Lr+cFZdPzkIa0Vo3au08Gin5gzV6+GhlFrCHZA5PCJFr+/Lz69yZufEZWoh08IirimZHyB
Y9wd2DDfEbf0SfjtpmgYU9oMM6JyREcdJvoHcBKRXfsvaiRCUfjTVUJ8wcKvH7tMbyvmLa+hdVBG
wapBHosgcXcOoc4xr9MvnhHw0u/XNwf8kPlw7AMYvx9HO7fMW4yd53nffmp9FX3MHC42voNC/xmr
zKDDmRkj0gpCSwCGiEM2/hGWIvSsK70vDX9FPOsxcXKawAkIixXbm9whCl0HmhR0x2/6phqj5Fdj
zUfHm0iTzzN/3YA1JcMKUtl9C7MoAHXmvZkaj0VcaKTiZnoxloe+1HkEC8Pb4jF88JmJLMn02FoS
BtpCZsxssi3WGbO4t8cjDDHHGC6ZmbGex9OfwXYTXCdDupaT/9zZXYmgaG28wTl71ngbuN9Vc55C
IjfmMDx3nsT7kL5YsXDXqeY+cykSXQuMEl0hVhsExshj817PXECNHvS9ST80beWuldWiSaW4PbEl
bp2YDx0zCm9BBUJRZdNjWPmKHi8VUUUttetG46tiM0uAIyBpKuvQeogJJsCLpd722nBwp5n4ooch
Ap3H9KdbqCOdL9fkvS7HoIqSzH3u+z4adDHtYBHtUuUw32uyizG95VOSrPGQrb2OrjruvR/PL9JN
bN6rfGUC38PsZ/DC4xgBcXkSc/rEynNzGvfBxz/gKNaOxvZ9hg0fWJQKmvfM2hSjep2gGWWyOMup
K/fohoe6DYq99MrXJRleXAxLNRGCB0cnzNUImhdVR5y9JUCD0UW2FlYye05/px2TOcsTb8ZsBqu6
o6Yyock5NSQj0J6aZSt4nKToTlYOsAC1mYihNawoUgBlNHa3Dixm20WOgz5rdHmpY8YVfSEil2jm
W39nFUAP3eDg+nKbTKxs1IfXpDdOGAN4zx2rvzmszBTcKNtmFf+tUdg3aZKu8woLh+NjCMOU5KyS
Pp3Xnb2s06+8dtxrGLjf9ojpccjXhUG5Hi9yywZvvGPDWKdLUp7k3ciftuSw8J+9dcQetoFRv5g+
F07hgy8YF/M7TQOqP+2eXKuuV9bgvEyTpZBXGB11yPR7Pl2clj1Tb1Eq9xBTCXQacIc1m+WTzkcC
koZ9HrQOd1MoAaOA1jAVxpzFSy8ilpdQDfEvM5i+XZ0nVKPLRfUjs1j9GWDCWtfcQ+e0pKtvwicf
OMk4zfmlDhlIjYzyITbIp8KYSNGH7aoO+TwhSnIzL06+UWI5FgjtFwzQV9GANqh3KNzZ2nafQkXp
31uSndOZ+2uGAMCzPGcp6AhJlb6ljYcUuUz7WHcPTZkCvbLppr2Z+pnpQQper0z6Koqt8Me9ITo7
xCNw71X+/J6b+bCqNIpbXYi1KoP3u5/c7tILGhsoh2yMsKoxhrSNNzJx5A50txk0oleO93Esq+du
XjSqhB9Q80+7dOpOCaZvUrxfRqFRwGAc9dgnUj+EyqVNRHL3txFb6BYJOB9jKF+aAn+a75VYEhSu
DUcFvAyreQs7eACN+pk/q754Y+IKXwSZEmgWHSnz0VjUP2MgyX7jWosbAnZpeLQGuS8y3SIwZUc7
aJk4k+JH2fBXbdx8xXOz6xapHnKV/eTecKAHh3FhlMBa8Z7jrp+8yGE6FxcGOw5z/X4BV4SEXcw8
S1EL1BfFdeXH4kDQhyQejAVfzzrKMpT8pHJ3xPHUdhG4wWNz+h4S46jzAbdZSZJ1dFfZRCq+lBbz
19mBL4F6b1dzu54T8435lb+RNhZ03pckV+XOuLgJDq94EZcUJ8eTG9vrSpe3QGuEFtV8QdoYoZWw
LFSVl1IR5Omm9Nx9IAANFFnwmVVEL6uu2cgh16v1ZlZVSzVzbzazZw8n20PfBflDRZlreFNMcWAZ
696vUmqi/iEJuxF5JrQPbtg8FLWzU16OgVq+WoV51n46U5DVfAaeOsXiS2HheXAXpuwW0yPD7Qs+
K+uj9AEyDNugpS2xPP+NLQ6ER0+IjsMEqNHZR/o6vPilP+0mAzpdkrCLGKGM4sR/mpqYIhqiToac
0KIaRrBx3rF70ZMXDwtS8irM4FN2NU7YNHKnHEkqr5NvQ2ln7QXVFGECh6HjPxX6L356DP0KCkto
uyPrykwacgixUVUkFhVe/6XeY7oQ3LbsDl4+vaR9SiNoJmvfBo9INnk3ZNmtjFPEGioiQxXL2q56
urEwi0QHVaqLmc+p1i2jJRTeyZ8lrwnDrOgfXPhUACBLnmoc75St8WKaGMDK7MtBeANe01JoZKuk
a+Qxcw9jEao1I/6PdsQvsszfozVbzOJLxIlw2ccjRVicJrjylEu3UKxKLGruTL9eSaz0TbDh6IbH
gXv1IfCndVs36XYwg28t5Kfpv7qldi4T2KZVgw2KjAp77+TVj3YZG2vZBFtyzmE0NOXf3OJyTe52
Wid1uF8s/Mpq0gx1qcycZtgkgpwTer9GXwK2Uto4r+2kZ36WZ2yzKSth6H4lVCNrM8eLHzTc6Us7
4PhsN31q0UQmy8tQ41V0UVyJ4JnEea2THQSrKmHVr18xUynSFnRjDRIe5uujkwTQqyENLkO7VSCB
YLq42EIZ81yxFch15Y8vbdq8pKn30spfpNg/habH1cqkyhMkoIxNBgwEq+KpopXitebvop+5cP66
iQ/V0Vi2XhmAqzXpOs8MtC6T7Z/nZP4WFtAQ25gPDGGgvWB2w25qPSWBQTy2eRRjuhWmsxalvhmD
+1EbxXM/+dcAjxma//hlVYmF3YO6vMt4sZk7frQFhsKm/z0v8jxISapteW1xk2f4ao5F7AlS212w
KhIBhiXmo/S3IhvVqrCRq9P5Ek8YOFW7d9rkT6CdABlx+CM8z9y8B+myxxcXJQ0B3XxkR9a1dTSk
NxI1N53Inlt9VmZ1MMLgrfOs+nnxNDyn0lvZ7jTtM4sEinANex0kfz0bP5Ztlj8LmvxBDcDDmpxR
pmcXas+ApuX2WYZrJk8h7q0XlRGe4eN4gFlOqjzN7N3QbIhySmZKBAWsNOAa6hAehhYvd5JeZJWo
Ff0oYaZiH1hNh/zpV2ti46dMtE5UeHzIjaG2KaAwhiI9RmWixr6M3yFVr2WQXHFqn6Q/Pjp05lGW
JAxZzN2yhFtHOjc205a6pLy70CfcZQBiu+oowRhGU1q8xEb3hOa/HXI3WM2W/eiTBUgaZx9qMTEw
S9/npH8P6gesCGR0RMXqORJLuRt8F6IN3eSfhLkUmN/kSZUEOwwJ4iktn6HX/CmGZa0N4iPStV7M
BOf4AH9HyfipU+IVUfZ9HiHgCMIz0RAzQWyA0m31nYvKtRWDoDMoKSt4OtARKt6iaTaP+WGC47sr
C3Ncz6bz12KM5nJLwFta4wkBzNa1lOHim9WEkBcYbrCZm8zOXljTw21czdekTn77RfmJ95g5Qc+A
qWLUpgXjGGd2knVjTfxTuYwsG25WGcavo1wALM13cQ++SmaX/Q4fmA1jjtnHNQ/mcbssPwwQ0y10
MAxvQx2uuxGhRurfuesXO6vXSALF1U/HfG3dYUdy+GlJZScOHtp2fs0UVFJv+lu1XbdJpvs6GvaH
MubNF410VlNlE2Br6CdAlcKyI3tkOXebefFWFluvhlhiwy0wU71KbfXO+3FxmnFXVO67nbHmtZ71
MvnZdfZBoN5Ngo61MXScHOJJutieoZYbIU1O+6HR6PHxy4fenny6l3DrBdarYBki8BGlVOuNTD6B
RKFGjG/s9BANGZ6IMfy+Q+0jG9U4rbJnS6EPJWwjA3ptmY4IciEtqU3+oQQ25hg4ZBZu9lUCrWuZ
I4Au7UNsBm+1bI9+g9NucBZrQ74rClOD9MNUbS2jJCLHTg5Y+cY5Lvs5hBFo5AUlLiNgnOnOsIHy
NG+8yvkzBfmhD+pbjQkBDOqBWidZO8vyYQWDxsV9HPPsvWxM/Ygv7WEo1XKkY94oWB1eqTVj/Xib
xcGtK7MPBuNM1LFsuNI42aZGrwWkmCEfk0hhw6O/lCZd0iT4UaJglbXD1+zocCMhHm5ZqVrc2NMZ
DEC0lJpkhOnT8vg5GRfAJrChMY0yssSnimcfnlcxGI8sExgMYmMlOya9spdVVN/Fvjy3N6lsnnXT
bpIe53GoYAL3Pb1nPv1eGOBh6mUdKoP8aoX1b5nMO1mh1iZm5lGEIbUWXZOudDC1T30nP0hdPWHp
LnepNdYHnD8wQfEr6CedBIxPE+fNuPOKNZnMeyGJ0KT7NgpriBN2aJ87OMZMpaeLC6Ds3pCRVrP9
Hbjd7ijruUbq8w+WUIeyMO5Wo4rWi6mX54ZfvAM3B1fkbM4/0/CaAgj9bifz2qp5iqxS7BbOeiAU
CeMiC/2tkXL2gl4ouXBK1JExGaeqDaF6JUa1yjPVrEaI9Ku6iPNrZoPzaLJhNzhdcqrwxw229C9Q
fb3LgA8J0UT6EYXXu0f5ue9YaC8FRKkzn1y2FMFVgIen7WO4T2D5Kz/GXZxeG3dHg6guLcHBu6Es
2JkWdBnSG4Ka1Dl6qNJn0BZkAmo/mv1iT3wLGuIUfKC5kjHVO9EhafTdNavaDXCJ31PLRzgBHuca
hNjalWx9Qu1w851hZUfSzE5e2ILCTNf1N/jsORrRyXKpTLLF2avdczX7YnizM42frjvkxaeBYYsC
ePhqPEXNcrdfhJxMAdLrEKo/01Aw2CjHP1Ppv5BkmQBX4J1XbrANivHUNMfCC5I735uTGpgjdSaI
Lfhfq5a2cJ0F4mVgKBW0LXTlFhaN4Mbw7Ow1g9vB3Lw5zI79CxXzs1h4auR1cjhDz16KnV0cR+jM
ztID2S/Mx3qEuTFl6U/nBDfq4J3KRq6lxRkj7y8JFXG0kWZASNarifSiZ44sQQUDCqjBsGYTGLEH
cqHw8V3yqSA07m2PQC0xPe9H9uFZmhS51XILpv6xbS2wGdwswC0oPvXC6ROgybFxTc86Nj8YjO+p
WjhIYPaJCjE7IwMAoGlF6Fuu63A69uQMGqf+7VvN32Bs2NqoY8v7CNlHdrRqMEnWgCG/twrJ3VXe
dzkc+51JHLy9Ai/+6xXVlqK3i1p7eEQETdnbgnVoBeWx0sk5KwvWva5/L522PyZwjxWZJT6r7LoU
TrdPPDOPqFh3AnNVKsKXqvSMzaLSBTcvto8+vOWd/wvyttOUPIWRIlCVrbuZJiahWlGXjNBS8li6
e4VDqZzL6jRU+cXHJDq7KAtisj5du/f3mWufkQTPbeGeHDAtB9uvXxNR3gRbVm/Hv+qixxFi34ma
MJ+mrm93dh3PHDJClRuP2W9ha+fB/hM4i8ksGfKcLOGwTdLCjEOJVg9wA+AhH9xmOuZxjkGQkcEK
suP0yr27msI9Xp/0qe9FDfhPql0Y/oZkCwBFLi9asGLmTYMUXgfe2ZqCO5n5F/Dv8qYA8w9igbnI
640nb9xTTBEu8ob3wS4/oLNYkYxj8CbdGeLNDz6a7AG2W4zXBEidPUKa8xWwanbfEtSpbcCdV0tj
RH5tzhit0y15cvswJ/LdtHE0ACYvoT5Bi6p7hkj9xeHoHhjHbPba/Rjo64LMT0gn2fY5waCYFA5Q
T9OPWgjq9BvVcpwwJsezfJdtz4ttYdaY7SpHu947Y0m/GS4NDTe9hnSJ4g6480LrRwx4mgAmbLGE
dmv8ZAezyNLTqDDGF2N/9f1K3JPEGx2I/uRb9nHIYOtZwnzTTn8hGVQfPSH3Zrcc5r6H3ZBiGW22
ccGYK7EGBs6cT8NCN42434axfsFPZa7KAFhTI2n2bXOwI8wy0K2gmi9sMXVJGGJK7Z2ZJAOnv+Bh
mJnyUBY0ycaUm2qYnG3xuDiOtTXyL981AnwXbb+dKvfVKIa79bkFvBE6Hz0HNWzaynmfVjZeDlQ1
WGspSTghBGlCLpExjyMlPH0EYScM0nggBFvKYyQUD3/u3hEO1LOi3cXd32ooB3pWb2P4w5OhuleO
xnsmndfvhzRgkFwxWzNjDM5OeloafEemBQ+xdYiJ+5V+bezw0hW4NuQdpaapCdYFKQ3SyCHPIxnC
Ffcg2ddkO4qkxJzi/UVX2QahbnZzSmscbmK7GMlHHMvQyw6lo0+e+p0sw668uxA5WGiDpYgPp1/2
uiYfi6nry+4Ka5VQRJMp9bFkWROFX0Z92vUv+MhAEsngzUmgfOXK/QXayj6UE6j+UFfbaikppQeL
aZKarqaDBSeMf5HeOoohLFcit/N1NxAjbReXsVTxwnkud9ZpTPgFg88UcqxNWAxnZgDJhu+uQrwc
WyCE77iNfvDiVVgrQ8ZBHOLSGeSW0m75YytSXdT62H0SAkmEZRDCyQlsXYthmsHSq5mhbon0idWy
qGdDzmuzIetuzjbmzx6aRmcwJWMsvaotwBGh6dH4Sv1szdMh6apfpEf7dVC4j2jZt9JvAfrRkKwt
lgPJQUGRwdC4ivthvcRomAq16s5DqHA1MSOa8tJ60D4cs9bUn4P+1ceXbpjdaz+zhxVZzxRZAmqs
LMVu7Fr5xqlG0uC4fkMbfG+eEUKdX60lffUMY1mFLb/nexjoy+lmy+LKkTAlVVhcXbBbRbO0zwsn
V0SmKz8slvI1Z8A8jOaigc84p16y6lfjU5ElHF2g9IuyiAn7hooSQ17tUpqUbSS1FBS8tQMoQ6l4
21hhu8G6BkQEwzpZTUAr+didtPWS8GRm0Q8bLTu1gsVN8zcCHi3nFhMQy/3YKBBPDhCwtCCcXdqm
zVKH+vMPVj3xW9kCfbYQy2PYZe+50I8ob9mmLK016H5uS4gH62ECrExbzACMDOC9KjzZbeWBIxPx
hhxTs8FD6pEBC4qNDFnpfY+TdOoRxChHMR2CQIacVaNxcXEzj8AZWReeaHU1wh+rU7I8GxZ7wJiY
5c0qA/alfj04WPlU5d0GoNIHXgdnE4xA72RQpgdlFf1GLRgPrIWybgj0my+YeU4IeICsg72C5fG+
yGJflWVE6Zc94oh0NsHCBzz33xL7+GvqB/3T7PUX4VYeqOTqUhX0Smn9k2nrd1HV1j5w0mesjf2j
RX2aZpfSeglhBcAaNg5B760EAH0YbrK6AjoRJ9X7bAZtyFCltjajn+iHPvXCbROkoPeJTJB2JGbO
YRl55LUIDxZJMQq5azXoP4br4tc1xvRpER5gY87pkoOndwmEh+sycfiNOw6P7GJ4XqiqsrQ+FWWg
j7VIl2ujOIljKu/Sfbg8V+ZxIoBgSmKESDjtZmwCAze1Fo9wLsoHjqnywPdVTHEsO/9DoBVWbc3n
Y4uJoJwLRNRqL7XVy7VyJc6F5nEE7rVRNmhU5TAsLxto3Gn5Kr1+PgABwB3gxrhcOROJQt3IUWnr
4nWsE3c99lKdsnkMjqWfMbnpu5OR5s5loXeDnMijomdS7aVY573FMraFj6UoqLrk7A4cbgVBNoCS
liTnse2jkaMDor4P+vNMrv1A22ttS4whjyG+PxT8Jf7o+E/C9pQU+fwBgR37ZuEH639fdgvNGiE2
62qlYf58/zWPcMCDik1xKzgdCLWydcadFs+G77bQ57PwuuRDeP33SM3GTeJ7P/z7VrDERiQn2KHy
DuGowTh9/feobILLFPjhHTdh7MZsfGlishL//jAhm0MRtcSGV5cd/30vy0FTeFlqro2qcvco3piq
R6t5mifjXQY4NBcajM0ClfPMhGs6I+CklTZaVC6J88qlR6L+eMyt4aMveBpuZ9xzNWV34pgH+2Vc
5l2PEvrpZ1W2VR17VgwN5pj3trkVlVpbobRfpVGON4evAlOOUMadCjZT8ZxZqfMalz5Zlv7bKsry
xllgxUObdsaBns081E5tRXWOgWLAepqsGlkvu8wAFp542N3cYnIp1v1q4+KWyNeJzagtN8OeOtp0
kTNClyKFvU66bBiWFzNkxQJ1sfK2xmnJHQKe98p1z8WoXWttaWiTbVur2zgXZ8eECw7Ew9wXlSMf
jXpGXBya+Yt4rEci1SX0SeWwRazsRlwR88RAoBxfZsOBJ4774ujdv4yzBkR+EjgbhYDyUnoJjGXm
pCC4gEDffwNOMSQX1zj/++rfb6UjVZAQ3W02kUL8oPPWkyP7o+zbcwsZJl8vrsKZVrCvsgYnuG0K
VKM44F4VKs8flO2rvzr+RSDJ+l7MGXsRPsObZ3beFla52mfCt6/YldyoSS13x+SmWMvC//ZRM3/d
H0Bm/O9BIGzjtXW6m1EGm84fbbhtc3BYwgIs4/1Lzlp3McH2F8sIpq0KrPocxuW05owS+wUpkTaq
KuPvlHNmKtHMK7fOm5OHS5fj4OLwSESnefb95iUIO3s/gzVcN/PgrQyPddrrmuLThTmTtp/O6JjA
hCre7LvRAuHznDuh5OLnUREL414QQpWvbH0ejPb33LjetpezIvijnfy8xJQZOaaSDtG/NXco7Xtr
iV38HpZ7hEBqH4YhNNQe/Fx/mtwEBmmlvJNbqvpiWSUxGN2W33Z/7JUfnqnYOFhMqMpd5QtYyTaA
kw/QiFL7/iUg8eVwF5SUzcFpiZ82G4dz9z7mVn6HIwgpP2U06wTqS6V5+Z0H5udw9zxNCacKXWnY
00MyGkAFGlxSRffWgaG49SNW6qZyqfk6NV4drQBx1oAYTJJSYGZcTq/LTY8rq+6YpeKqN3axn4zP
VIHl0Z1iMKdBMt0c+xlB2jzVfMgrMzWT3/djFHQMT3URnDtXSjVHnJuG6GC5DfCkwd45xcg7N+kh
2WKSyOZ78JRTDeK2+UTycFGrEnND/WhetDOYm5xm4r9HZKntbZCz1rgmH3/q1P1nC6of44z3RznN
jXJYWk3+PMR2clL4bCPNqOfL1ep1cEFSVKljXBKZysj0Y/MN4wqnbNwfGfezqP49+vfTQFnTPuhD
Z1W1yVeQSu+PUakdZxi4n5TaCDH2sB043YFluVDFuumE2IHwyz7MAM5FK+avAPpvhIf46LWzfE7a
dsTxzNOUzttsi/BQB5bDSws+xtFNf98fEIgZr4LZaXUPZA3WmIPH6GCuM1HWU7sxYfQAn2Veifv1
lDv8sxzY6F4ZdtzpuozPHX66dc2xe6IZiR/4zIxtx4Rqg6eD6dpU9k+ZAwzu3w9mc3ROyqVLvS9W
PmjWLjXE6d9X2H3Gs20kl/u3S2fa1y5B0sJooRFmgsogTZ3d4njNZb4fSjTDnTrlqrc8eMvD5t/S
2KKtXf7fRfKjy5Li7I2Uvo0QzdVpsSFVUz+dBRl2Si1mAaUu1FZapCOORlcx8aEES7zpz+Ql5C7i
XDyPTUhEzmMZysTwg8ECa2s15GDwhP0OrO1gxEAR+9wTu3DGJu7XybXnoD6nhcIuIUhvfA/ccyQM
hSUq6KhxJTA7rXG2230pd/++h3K+rFozEK8Jx4j+9ys1QhGHFcFJafTcPeUy7k59oJm0E9MWOXsY
oaAMkzGb4Wc9V+p2BzpGTgELHaRbf7NjCod+nFsMyQrhzHTK1VCP2Arz9rNJHaws6RByMd8n2b8C
DuP4zB2T/r3FQLqoPtxaeORuMURx+pik/J2G31Pi3ff+4uD0IBxXTmupLU6aQ+AX39k0en9cAiZd
dk9/NBwA4eaDhwW4j3emG7NMt33x9L9HNUHf//97//vp/x7dmR+UbAJGfWx+DRgZgj5O/7DxMNgY
1XjzpmnecbItZQ2Y/ANHRYLTG7Pbv/3d6QLy7kwOdst9LS5tsCh+rm9p7r4CZeMdk938YXtDtlqU
Px3Clo6hzmjN6Lq7J7uo3WNijs+A8bonyLj9Ez3pTCuasdKbAEHTgp5qQG26KuLVa4yodtQ6IaNT
h8BbEnKGaoAE6aRC/ObMlv8eWP/3wf1HY6c+raY/0Vpmtwbp8zxaEpGcQSM6v6SBLl03GgPOcewW
14U2LDBuW+O2L+//TIwuV+jq/7B1Hs1xI2sW/UWIgE0A2/KWrGKx6DYIOsEmTMLj188B30S8WcxG
IarV6hYLyPzMvef+0O9t66Cz7lnZiOv8VVeJkh3E5NRYlfN6G/ReeEZjFgIjwqiHt3tc/H1JzFyK
58VCn5wX4AvXlOP58q+iCHvOn8Y0xOHvVe2TbHz0S7RmIuSPVaMtDlaf9q+NA2w9Ht/oTxCvxoxT
vRUmbmIb5+qsTWR6NCaPWshE79Fi94sk6hFbP1WRkeymTDwNnL6nIK7zdewB6YpkznTERDzigkQm
YGeesQA9o1la224rjrVxLsAAsVbbQVa07mVgB/MXvVI9gMXB2adGHJ1z1w7Pk5f2x17ndqSTrthK
3uuBzlsO70V1L2J/Hgyjvft/f2azzzaQmTwgySEgkjScjcvW4d3Vu/3gOB0zA9/YVxNjmLIqT2FJ
0E0zfzKVE/7fLzMkxPMWCIGgXjdrin3xGV+RYURfNtmb6wbw2SFjxVXFw7Rq/NE9MxB3jxAZV6pl
55Tn7OmM+o5BNVzpRT8tS3Pbdbm5E3H5wZgL0Uxv7NCHIaKv6xU3XLTtfUTbU8RItSMj5QXpMKdg
58FxoAG3FdsLvBG8OJguhy68O4gPbav/aUZxRtf92KRyG4iGA2FcwQPY5TktnzR2DonSIK4/xlTg
dq23qqq/NM0jnyJGqpTnxS8DSc/XPrEYtjtbwy2W8ACvkwkfJyUJY5jgYEY6kL9kKpjNxavajJ8K
HUOcE/8rWObree8eJtzaKdSQre3FjHWNFSVtudEqNF4q3MOjARKtMIxMROlWPmozOSdBGomAmLTq
ZinYxPpA4I3FYISxWTADRRvqsrWGNErdgvQIW9y2LoYHoCrv2rzpJ/U23mXAJxYiwJvXd/K9ceb/
NtDMheYCuFC2AUKPrFCEelaxnvH5WuHHR3cwDiqFW15oSK3xbm/K0Hs2CV/a6yZjU5MJAKge9elI
o90aIPnQC5PNI/uAGNXurc/ekwpRZDTmaGPoabq4bpYqJkfLC+o3wCpiU8x/RWnYcDM14CI+Ogxi
6DZpZ/A/FxOkHUVs78yYubpu2S9E45pEWKA8Gf2s2jCGDOfdNTk0xUojo8sKwMcTirdsNfFVTj32
07I11jTuy17m2UaLpy9egV3hfTloppctaZ1H3GTXTM3/LYvw4dhJ8eG8UNTqG5Oi2Jg+e33o90Un
H6DGlFAUrWhX9+JaqELbFQa2nQk2K6J7FhqpIa5l132kka+tqpE5khYrHmeyX1yn+7DpF7SQuK4q
xbhmgUnKdD1YscchMqdnidOI+Cf3SPFyFaSaGo9TXPE7TbPdRa4/bIdZnc8AYuyYiAZtv9KjmlGk
5fSLJmfHgU8rMg6yDB0UmvyVEs//LqbmzZquocJtyM0YbcvxXteWv2ajCwi4UW+1nT83gcMIZkJe
Nopyi+5zbeDa3ukkSS7LsHoqpF1v2wBfoQ7q3C1/J97GpVnX6V7kkrY7Hx9ca3bwWf0l0TGTOJkL
A6be0KgCk8eHduSpOeuiQ8mUF2tF/sXGCUh3hgbzkOXiSMON18syzMN4V73vPllz8nYnarVvqEPc
sHevpQcsqEyTXRx48aMS3rSTIZ7nvM2oTCT2FhlV7a7zrtoAbg73yjnuELmNSFikDP61c7XiKrVV
uoUIMMzTD5VWwyroe0Q6MjyHEalVHie0HKl4bi5ZIZJp8MVDuuGrNDm5zkPsW9YmjypjnSNXvAjP
5aCu4fwOLcPvvP3EMkEkduZ8AlUf910DpkkD4wARVC5dq7v5A0egZvgjYZa8gIUAgTclak8I7IMh
aNbGMoDxxY5Rm0LnAJlQvw6Btk1jHsoee0rdGmdmKNY1EaZ1RX2HfYpnRKocFHAeX1tbumdMDhsG
BK91lhCaHmf7FsnENZXuMWd0hEwdXSlcQI+dCXIVGVbFPqcWwvbn69TlY3PT9TpeDrRBH0Dqrmjm
AMcgFWnndTI+s6tXqPzDAHeIHv4HEErz9PcDYatrYWrD499XfZtBsQFJsP+rr+NOtw5T3X4FLUy7
MNXh+ipqUSpr58EUDoeO7nCcA86/kxvxTwD3+SGFdl3kifhwZPzeFNoR+px153gGzKzN5rj50tTd
/mA7hQSF4Ecn1rTFuYWEvVLskO/cGss4TOS3Tj40QeyK/2+g+o5MXjNVf7eYfp4lkWsMja0HGFn1
o4znMDBEkpH+AbZOfmdR/Z7QqTz/bxemjy997nRI7JLc3mVaPXdqEf4xN8jThWO67T7JcIwGWdht
/1oIPRnHNaMje/k37MnaBD5ihz5RE1R9oiMvkCpzdnJ86lpn7RKkGSvd6uslnHjn+DdRwRWYq0Wt
8ydhedJYu5ITpLk5CvGmQV4R6N9FiL+omQb5SiAClC2vGa82N/YmrsvyhAZuXVrgPKBVqNOoV/Xp
72d/P5Bf6VCukHJJhvHestvhzjsKw8mqwrWQmnFM0oGNVh8wiQkbFozOyMHvToqv0a4u/Di3NiUy
2GU9ufbNNhgk4znC0B9MDz265A2563/NuZe7jI7ILmrAbs2TJdjYLMdfB9gIj42h7EuUo2HK8FyQ
beFrBCPwJasy+0JdOaw1MvYYtMwVYawOaGhEvzJ689mu9WanHFFhN5jg25CQywVBF/T30yQYi7Mp
jM/AthXeKEkXQXu0iMLIOCXzD3oQEuBrzaYb0Ap7Jgzj8e+H2B8Qif7367+fBSYTbUxssA/C6uyk
VfDw94Nn6v/7M6fszpo+Goe/X689nzvy7/96sMwn17YagIB+w/wNkxdX+cBqcv4BBYUEyD5XsIxB
oDaE6dswCP82szz3QrjpBuhn8jHjCpkt4qRSTn2R0nkxwjK5J1CdoPUMatfLKH52jebbJKf9wNqA
UGh0RlQAtr7DNm7e/74cJCh1Xq/byJ2G1UFX1M/CuSGzq/bJECVL2od0V9VYVCPDkRc3mopd0+Du
jU0ii6D19UupRv/QVdbWrIrhrWgkekzL6Q6+52kXOyH/zejLmjE1Jv+AQLDMse2vUstBWoaqfCLn
nl2STQwK3hhgv+JINI21+/tZXozWbhxDcUSrYu00htHLzlUQoub5Uzrm0fnvZ/zLM8JxWfUWQiXL
LLA6TGzpkM9Wx9RqoPwg7azQP7hInuYppBcH6V5N1rPgeawJhzuy8yxRJslIECNlbaWZZauacuRV
afYPKwrjV7lveVEqNI659qDVmvtCSjTDm4L1gcmU/O/7+t8v/xpiJ5XcOOHER9a2O/gQxrtnnUQt
p7eR8dfeAR66drVJx6KmXlImkU8KvfaiEKrajb73m5mDhXwvs7ZVllprAcT6NaQsjvVk1SLJ2vx3
eGoUcotgzH9wBFVSlRjVMRyCf56QLRG9g3GBjfP71yjb8CFWtehZplm2gVBV76C7+exN/Hw4ebFL
4xj72trvgOchDrHCyptH6/KZ3NZyUWrOwPDOks8uqLiVHeP56EPt0erZ5JnhKL8rulz2zc67rAh+
8zUbAkCBJT6lfcArxIeXlL4PfL0khm0eI87nY9fDhMF9ynW/G81S7RhCyB1+nvhmzHXhX9vskqvr
T0Xw7sWjvfJ8XmI1XYOBNCQ/ldXbmMafgzSsX7fCbxy13Fqu7c/cI3UfvPCg+gDVHBbSNX6d7jm2
B+NIxk61MOcvNU3jAwgkRY42slVs3gumvCdqXHbDhRt8TLOxfZ4bGkbbLMs2Th7/+ztASgUfA7/D
Mshc+M8Lb5hRt4QE8uqDuXzM5vhv4CJu13YvU2+bF28MrjQs2BbcDo1DxoAr7/djhgUlnvtR6Tl8
QA600v8cTxMH0ju4SWNlggFi/T5ryEVSP1Lq1Y9Mwx1qq7m1rUf6bZS8nO1jizxTjpO3TuSIYKGE
wj31BQMzVxuiLUd6uGrKPDgZQ8eHTsV3S7QhXNbAQD7G3DkFjs1jH46oPeFtcXqkPiTe+enHsmze
Xa1DgzuSmDn/M+4FZL5JExzSOSd+qAhcFiLNURTJZya4OfghJb+B4y7BymC2hIG9mKkGT42Pyz23
zMcJJyahkwHcL0AamEgBc9UqchBC9902MAcM9UXrsF5E+TpgElqTAfVhwsfa9RGuh1oP/zltzdSP
P4LAOXsHsMRRIRuJ3IkXoi0o2+vqEGiz3y7rvofOuo1j6e4yXPRd9pC6qXZ1uhHuqS4xDMinqEEt
l/YMyuyp22MUt/fGCA5G8BwsOvsWkXa5mQrOMMGkd13NroahrvG61aChqgpp60hiRa9BVwkYBztp
ucLUDCrYjB8HSddAEtQrS+katz9KdvT8ZGw+D76Gp7qWp0T1Ccldm8y2TUBOdorlD6cr78WaHPpw
q+s6HhrAk8QaB/uQO27ZTy69KFaUnkTXhZLMusI+3iK/J47IMl5Mz1R4mUj+nUz9HFLsZpPurRms
f9T2jMflu7DQvRlMxjrICSNvSYU+7Uz3qib8uSg5d0MKdWlKuwcfgPBDb0RXxRO3t1ub3EHb5WFz
jTe9x6SPykmuLB1xsV/SsPaaORHhp591zWTZL8ppQ7tWIpOcVmy/1oHhPoXcZz+IizJvjXWJEMuo
d54KYYotnqp2XeVtvfKA4UQJClciRED1uBa85xA/9Ry9AGCNjVRFXFc9gF0n0JeWRT2mXYH43sut
vQVnHncQxIfRpudU+NRWKMwY8pQIiJrIOBpW8Awg7YxMv9nL9kVWCJ0UwK84OzEsLE6Gnp+Hwhmh
ZFYHFVjtOpLhj0BXxbxDT3f44b80pzoGMcI4YMNgYoffzqJp0F19EwzsQDMWVVlpfIdWuCHV4LGf
Rn2bQ/JPeQZWqvGgtkf2TqaoS4zu6tMn4p/C/mTPXlhHN7YFzIKNn1zCiqc74bcjgz/77G1mbMDL
YEWMQDUdP7JRBmttrsWYvtboGM7j0O4cEDExwc7QIsmoCPIPuy1IHqZSgAa11u2hwlg+Wsw6i61p
Tu7aHAB6Z2eL9PSVpmGRCRtvFrnyq4EWNNtqCHZQlZ77isC30mnzFRVnuSgAPNFKBgcgFqRRRflW
tgCXII/VTHIijgrjN8/j1yGsGgRlgAciZxfHYLIASnQkIB/kqEF5MwVxx7Ou06vCL9+Qy0zq2akW
BVrxJnvoO1EtQGtQhLfVFSHbLC8fnS1OuI5XaUo2re9au6gg1VOW5sbLWOr3k0c9Aix+086csOFe
V+RCKAv86KA3IyGpC5fv43qYgA0RrAwnHaFzhotbB3yZsV9dlOh53PQ+RAb6J7PXQe0TN5vrETk1
M1c7dPqHKi5wgJPU4ZpEC+vTxxy7IErh8c2lDyEpJ1gRV46CrtPFmerq5hhxv3NVnZxdo0LYD2bS
tDvGKR39RkEUC8aSCKJCk4OX1b8be+XwaeYJ8GLFLKRhrxtYe9d1L9gEgnOGVPqMaPYN9VOxJcB4
0QuuGlDkeBP6ZI+V8jdTwdkbRihRtnfuC/cNmt1H40VHLxgBIGQrr3S+WxctCnqkk5ggAOByGbYU
heTAL3zNfKOKGrcWKh7ek1toBU89YM9dqcDfmSFZBYX7BN7wo4lwe/tlQTq5t3UdaNteimJFlKR6
OP/SSYLhku62QtXKEKm49vkoEIyBESvrTY6XZ5dHtXUyew8u0wt7dIsIlu4X9QAhs4aHsJm41SiI
nwvb/wJJADQ3XreMbhaNnnprlggMm2zYnjGvq86VZrrZq5XGvyGq2cj2+ZvHnNAFKqjKs8XK6Az4
hd6bpPCMq1M2P5tOI7+4RqE6QU/ozLbYpLmPOIbqbCGPZTE8KytIN3ol3lhKbKIOr6PByx0XSb1y
qHXYK4b2IpvCS0/6Li3sI0PKQ9W658DwsJvmgEvinA/CO6b2hlLkniHt3yinJYvkj0jWpuz2y2OZ
uXDPVCc2drAsTPHrefjGW71iUq5bt7b67hNI231Nz4Fccp8rTz2RJYJXwEoSaikzeQi/JB7nXVGL
Jzjxi0kv0iWlDpcSH7dpM6sz0YIsa08/1Sh5MtaIkMIhZPEvgc4plrzLLmmebBQIUWU4TIR7gqgX
tXsxZe6yQ8m3GOHfHROl2NOF0Wby25ZWubsgjmWzbbLDaX0Cm7GIriA4P6hhhu16aoBJWCIn6IC0
NHCzmJXE/DeKNEWAdAoTKki+0d1K840foDek6A1IHI3vlqgtHEQK5nxEsqLtIkKdbZB6A05EJyyF
DWyEwWOJVLRm0AEsvO5J2Ayl/mpFA9rvGY+mjD2RzYdk9sxkVr7lUef9K7HLk4wSbfPYuskyQHzv
414wkBMzvwVuBf+lYWXbE++wJTkMtXkpad2sn9iPnp2mUiw1m9VAbyBdbB8IKLE75qBhFUXRpOyD
NNOvofaDh6AN9qaf1iRNVPeGEKHHMWuvTqbvY4M56qQxDWgNDtyodsslG93tZIMP60g7Dpp2XOfC
vdkKolsQEkDQjg3DbCCRpumHF+7++Y7JgZiDfqRd6ZjE10g5nXwVmEyljcpZi952dyzbcW50zGYr
q3rVjHJ6MsYKuCjA08Uw2fzeZLwkUZpsk9SMHiLHyxbsuEHa1M1vgj8XUeJU3KvsLes1cWJAYct9
lUBIHSbszEopjGL2eNBbD3zhqPQVw54aziQPrtOOGMQb8hqS6FSY9OCYMDTuuaWsKZlwmmSmFTOD
RTKWpvXeaO2jRx247szx3FRYpwsfjTyW/z2Ssmql1Q52CZFs5kuPmTsCYnwJK2MafnqLcVTgBER2
md6yGEe8z+lbUoOHyz3jPez0Ly9659HEBC5gCJnVHDHgTZK0eYaSvnOxQnGfgBsjbWyjndINBJqR
OFpV+owtj0pkspiRqwZoNtqcPhXU5f53NAH/HBVyqzR/4Gz7QCWJ2Mv/CeEmBjJn5stgfGE7brAo
aQqxQWqwmVx4ckW3nhrjxS4ptqbag3bHsWKwmLE8CPxxwigIg/8SHLwpmYPrQyMuKA3uNQa3qEtg
RsVwtrskfYp77LwsFHPWMp6HHygZyeZ10IVnSIk07TkpDInqB72NR+z5iDZu6UV9tibFKibNNfTc
ZmEK6tDBWbL/x5w5NMUiaPNND9iJSTLqsIGEPD7HcumTdLUyXK3Hr1kT9Gso8yGKhhc3ZDniKDAq
yOLxrISowQwXF7FIr32tpQfdH+Uai+S0yMLhHZqqzpYzWRUVY2dEYvqmreJny66/gkyfm+z6Ua/D
z2x8cBQSp6n7bFwAbwYrnWXAQUUxBWknRzhN4pLBjA9ZsrOAzwZC3dWeS3zPfSMQxIXnQCF/bCcL
kzXVHtaS5tvr8PNUyiOgzeiXrnpOZXbNguKNBoLeA/uIkOLsjBE9MA4ozcQDWME7UtxmaejwMvLB
rfy0u2mIREiLFTzdfrztwFlxyDmgHhNxU4P2nNYun2uPgbkeTLnqDXzDSIJShdbK1TWOHdsTi9YE
6kvWiqEhTMbgCJFSLl8SbwKpVYRyX8+nvpVu4tzVQEVgXulRI7G0XBDngrWhM/buflDVLQpk+Zw4
+uPA4+b52ZmwuSWwOxpoapKEtW8md81YYyWrqDm1E36E7eAa5zy1vqtIYluJGQbnZnA37ccs6HLs
yUW4Urp2s/zh4Okmh7KNaNhJ7viadkge9r3mPydswxcqzz6IJ8G93eFoMxgqRNZGQwm/cPcutGWy
f5pZxdg9FKlAJl3YR9fwlglje3zNirwl9OZluIdD54Pnq/awVB9w5NUAIbJbi8hy6XviWNkmTxiK
PMqTZhMW1X6w3wXfVV/OlJMo+whQHC6MGDiU7w18jxs0hnENTNRUEMYnlP2t0HDLgjiCQuR3v/XY
fhPw9PeMNaJk/Xl3jEeSQfhNJrSlprGIyqAIlRofHHfjgqk3yFJ9XHuG9mwxH14NBeKFGJeX6Mej
ADJIujc7GnYfVj8/sfHOaAD7Z63JS30yI8CTXVeN+3AKdrZXfjvUTZ3tzxZ67PuNW93gOiMA9a/c
icO2x47n9e63Zxg3K8Coner1rSXeHVHBeMXAc3Is6zMKi21Q0bcKrf5AuLzWPfVjjz2IHacut4X9
z8RJZMats8+z8cXSvXdOYfSF/orwoWXN6jSsqotZJe0X7XGESQS6CurKKCXIIWAOSwe4U5Arw5SO
1msvncbOHrJgzl/TvhBAzne+GR+Vzp4mbsZLEfnED2PKdu38dwRgtQ4qAnMCHU1MonODTkwSafaG
NPsYm/6lpvlZsKpzlkzZeSyQo+ktCpmWteT4aqesOnXlvzqj+wmk4p/rAvbgz1NDttdU/AMrRCw6
1MqkyL1iciUXTn8UujMswSEaGR7VnKxGFxQ+nsHnKvE/A9/x15l6TdHVr8gF+Exi0JRkU+zt0PxG
PQtIwj/5YyOXJP9NyEBY+tGFDH351jBnYkLhPXvdi+125Dx19alhTaAFDMeIpHeWiUUlYZUFHgGB
WEP5oLQ6elRsD6wkIUe08Y5L2aAxZ3nj68SgFXi3uvrmCPyNaHOLWZK0mUIcfBwMKyiSVJ4+cmHX
2CKQyR/c2n2Ny0NvG9di0C08CvWRivoCHg5LfegB8hFkI/rwHj0KXS+kMiSAjuW0jY+npmYpPn1P
24uBPZcB5WxLHrmO9dKlwxLhJgrHn5oBxmTzMhUcQajnTjle1rLEZR76t0zXrrIeLq3bGGsrJAaj
rVG2OLX1GzbJSYXdJYWHqDnpMZHBr10diDusmGHnP21ElQ6cqmBQQYf3U4ckSBY9HJo6OPRJr1ZY
TFcgyzGi604KmZ/xNhXw1ncHlBdadpbY6uY7VbT5TuBinybqhA5qQ2DGx9m4m/bciqPGihc75kce
1i+jnT9GwjmnKvtKsRZEs7qLHWXIIaYPNSbL2VjbI/cFuYBBhCpB+QH5WT33gB0R+YJZA1HwuPRM
I1ta9s8YDzY9c+0v6mYha7awglSWQuN6pzA4i6x6V1dttNnccrOiM622kGGfSpPxzmgSsz6kDyyY
yQBq6n4NePnWuyB1ZPSP7FGJjRDGjWksvIGKLsQlME0sQFG3YGSVFYpG4CHJCyBMLOFsMhZtmLzr
oM1biaSWeC0Ilcljydxt0Vn5V3PvzbUbUXFMLQkDepDu7H7gHgl4x0vFcFZFN8IrhwXim5fMVycv
be+69Au0Ke6nY6VvkEBo32LjOysBWpmFuOQDB3xHXKGI3xCDI65MMKWMRnfjxb9meX1XRJpgsKUr
mZPzxhYzgujIHhDZbDLXEJaV74OmQZRNCrBH5OeYFNWIhmCHJWSe4Fz6bFuWs0F7EXWBHwi4NVXy
JodRxVwVFb0g7baAmuiB2drqQ/WSuPGcgod5HbP6XuUSOErebEbPuNodpeDQ53sGqYBr7NxbTN4e
vtUHaHttkqyctJq0iiz9Kj1zVTRusHJS1v+OeZooN2mWQIe4OSinHD9WVCHt9xIOsiGW6yx8bZvu
hBflJqxZZRA4H/Ok0GO0vUB7jALVb7qFvUHfm+TfuqE9BZ0GoybsfRguq5T4HiD8PUZ9pAN1Vx78
LPuQUEEwyGJ2Htki5kCyD1px6lVjoN8fL2OVv+mQXte1Pq1njS3xNCvmbcdQON8yq1atFVy9mmuq
boeO2Rc8jAnWZDcS6YTaFi1f+a9CgNN38D5i34g2QkvhVJRvjrRQaVi04JJo0sYtdrWW7FPTe7XZ
ATlMbJM2fUyb9iUZw6fU0M8T8SHzZdkp9dai7iQk7DJUnKxuIrcRU6wqEBcDz83Rd7UKytVZT+lr
uLc2oS265UCyhpr+MX1gBhwMLFNhAlQNqbayddo1bsu7nOWClaHY2efFPVf2tdF5uUYuXU5nuYlx
w7JN3QcTKuXCfqwbkTA7x43vwV4Z6VlgfL6OPlVDpQhlC7WoWzNHPyCKN3GGjJ+t8cVMqOJtBqoU
m8F2irM3kgskE1LvXJCHUSNEOpVt8lFS+olMnF1y69Zmn1AcaxY4cNVzqifdIRQgzItgJbzGOhhp
voOrUC8TTOnkGcJNgsWUCw3sU/yGbuutL8XWG/W9Mt3vRAT7pKuufD9O6OYeZelOyxjkGgbXVzPO
Z108FVSC/ykY/dWoNSfGQmQptOMxth0fQopFSJ/3249EX5QCHkdzHDqudUq+eyvN79JGa1EGqPhD
G5Utm8VQe9YtXhTFC1oY/FOiyp6ZPHujb6O7cTwqoBB+vQ4xIESBi/eA8x4Uz6i6WwCzBvb72aJQ
8uNWf9AEjz2iN0wHbMPBQeWrXPHfj+LplkYdsnfnwLPwg94d+wG+UlgQjAW5/3Jj7DnJn/oUjXM8
sFQfAx/+rgJ41s/z6Um8oG9iM2W2nI9oUzpDu6B9YeQXuA/z32MYCJcF3thKKBHlxC2LyccCXoMV
i5S/FFgavlOE8PN7ETKGi9yPMIj/aWNiry1uoDwrwWl1suHRI7uqpCLoixh3F4eTTbeiCSC5DukD
pCuFcU7ZigsbV8Zp6RLuBH0khC+dVs9ZSsw6NdR3PDXntmDhTV+1qMwSaixegSkcYc1TXQS2z9SE
J4O1OALddBepf3bUd5xBM1TJn9S68Aa+cSuMuWCbLYxEo08lAjUHBAYW6caTj5PREBRgY1Ez8Gdg
HK8swgMU2rxBPlLkzn5gIpesa89pyEDJP9Q2qGBfp+wq8/abOmUicM4iOBwtidqWifOmlePRk/Wm
CIn/0dmWMhpPCE3P7BAWsYxZVfnqMpWnquy+iefYVLPcw8urbuuTL5lM6a7EJgwhDsEL94oT6W+M
JU5OWd1829nD0GOSSZQUCuvZ4rsWpQHIoq/gBob2exWPRF3pFz+x+MwM2lHgMm2T34M04FVjaLsQ
xcEX0WNlap9NhUccapdZuffsJ6tgjUsLXQ1Q8h1GpGLlZTmOy6p/9fKXzmvfRtNwt95gXtvIkRtM
MCm2xbuWgDvwrGudEFmLtJEsPezlvfEazoGsmd0e9aKEpY8G2cqGkCVS9SQbjyi2+Mku3nK/+Iwb
J94kWnYiERisFQLYpdXmdP6MuRnQeN/4BZdmolULpem/BCfwjR31lwHtXQA9cplr9Z2Z/0efRE+E
45AnV1zCkdhUsnpJKuO+0mNCW6Xx8fd3lvpz0XVn2nQcRwPjJe3BnZg+i5n5Y4nsZ+JZPvjkcKOo
cq4Z9vExYKAifekw128+/CLK13AyJKFzFxTOLzh/8Hciza+77lgB7ccanO/w2QOS8Ksn4bdLHDzE
cnE9mjV4GkqjiAQD0E/xW65wEfc8c1yDLX9m6gja8AqHqepOyo9eYSa85Q10rrhy/40wmViY+o5x
rkkg67SUaHnPPHVwdhl7IX3Md1JLv/SJ5bcld6bG+C91UsRxeJEXmHHvVRs9sp4kuo0DwfgtZfGh
pPoJdZBuLq2jZPQJ+eGMvF0t2lr89jkSlkJR+UwN4HkxPqLcIwA7Q3GN0kyXALmGvntiSoOtBtbh
mLYbIBZPKTS6FOc7Bf4Vb2a/ccAhmThCDFQW9kVP8MPALMx3jJbxEOksAsfsZcyuQmhvpjkwwrGN
M2iXgbk123h2FExNHshMWRIn267CLHryK+9EUw6WMjDORCXfbE/fEDCwgsCg7WYJaYptZJU0zNhC
L71gnPaoDad5RbLpg2HpesOiQguw0s3urebXvaD5YhZ17PEh7ANXu0tP388vrnTuhYFOm6Qs2jnq
HEFAsM+7viAWHh16p7105BgvPJfVlVsXV2Lef2ACrAsbHpZdgBWn4ZkzocuseETz8u3k7SHX4dio
kuFzmoQbEaYrr9MgD/dIA7vwBSrOs5uFP6UBYDCc5sK7oNj3u9tYTbQmyVM+ILZEh7QI9WHPNecu
Cr65PueQ0ZlvmJ9OuTy5OYkcehYthfR5bTxvi8rN3I44VWuHYqoYzzM/b+FY9Je+FV+DEvoEpWVQ
5beA6SZlarABnnLOQmdrQvqqveYCserFyOIfHZvhZE7fOTFJS8up7+zHXjTbeGFHdewc8u4bWgMf
jy/Vx8qlyqMo9m6mnf8MFh5pj+XNMId5JHF70ygIR9t9URlHktkrcLudnW4nlsbMxXYdsrMtCSX6
JiRMgknfUuun7gMK7QKv9CqvDXvto8klNnG81E751Xgv8K7eHVRlwJQY0GlZfYg4DMnjvnbj1tfT
WbHIpWQhXEDyTYjJVO/jLsBoGh8Mxh6rSIDrJ05hXTb88ui8ZUXxSOYqvyiusozu0UiH3Yt6PwcQ
+yhPBQn3PpnteP/SzlprjAm4/Lkshol5mJSkGUCbFyvO6cfU1da6QYiBFzK2JPf6OIAMKotvUqpU
4rygMdtYTaRAj0dHp2lvAR5GLx0e6gRcYutPp7zUHu2t5RHSJ7NRY1ZETmvdoVLMqk9Pa16IDtIf
4Rkc09J1HtygY+QjrZfsh7Uhf+fqgaOIcHLDfKnD6jGZQJG6F0xdSHTdYl91EShwgqHwyQCp0voV
Iayo+AgGFKXcW0WzFwhFg/Fi+cSrhA6fdN5BQHJY13ot6xvY7uUcPz2NQ7oCQsGAHqR7T63LExNP
qHGwlHVJcY/9XmCvLnZaC7+45BTXsflg20Uk19XZqwFALx0AHQ0p92nmjCRj4XXuqmED7mJWX3S3
hk5j2xhjtks5ULkioGcn/tWk4N2kknCi9rWi1lQTm2DZio2VatpylM0Z1SZh0Wx3uLZv0oVT4zrI
sKZ2P6c6gwLZ5cP/kHdmu7Fj2Xb9lUQ+m3nJTXKTNG7VQwSjj5BCffNC6Khh3272f+Nv8Y95MCtd
1wUbhu1Xo4ACTupIRwoxyLXnmnNMpqo0lveOgW5XykeZck+ruacREVna+LLXMF7KGl2yvEzBPu5b
7NLizKHmbDpVc1j2AxqERL80UfnIWDAAZBw1qixYzwkdVn1Iz0QlUKty9jykMfuJtz4kY8iF42XU
kld2386+L9MHVZWG37sNp/hNIOcIK/c7yR4EuhEjUUdxCzB9OjEztdNgxehWdQzzHZY4rO36T9Nf
6rl4r4e82iZDCTjHNKgMSzlACReQxlCPJHGGC1wUmJ9k+VmU0vnASqYx+Ns5yYl+SC+mM6sbi5el
abD4ez2NOBXiY2dW27xaulX07y6EoUFW4nXfmDVvPMk724lukj78GrD5XDpdHfvPsAX2mhobEro0
sdjzZziG7Q5p/jVEsovC/K3PSGw5JX5MVYsTlYH1FnT0g57nAphD8Z0NXr34RWO/4Ug0NRToYvLv
yqV/ufp0RMSplO8ITW9fDuwEgRHBB2JxyuE8TuovvbGzQ6xejI7hNQKU5DP5H3sBrIwRxwtCGA3a
EUTV01Qnapfab1JjSELKxAwhWuDJ2vfkEf5g2k7WCMG2HfnFPN96UFA5dsNk7NuHNi7I31MSv+EB
4nfA1djnfHn0u6wYCPHPklKcSvvoFosjVzzbeKS4oFC7VPnZqQ5Ei2QaX1q23co8Q52E3G/PD1j/
n6mV/xamuRsy5xm3/DPPveV3ZlNci9WCFY1HFHJgwOhDuL/FAbZbdBNU3DFhbBiJwcwO6acp3Q/9
CXLR+0C1FHY9dgZBijs2o4yUhNLKw2m0Su/sbmZx6+Q/OMu6FbFA7vTBVxnUhh+klBJF4VcSoxdD
baDKLwO/tTRVDW3DIzrLj2b0I9Iew6MGS9NifxZWwljnMJtLHI6NWdVrvShJyOHUdx3MOTjok9b1
9qGJPNoV2BiBIw7QKrNfXWgSmY54c+VW8mA26ivVjL2D5xmWdccCVd6ZKW44kB/GaJes3Q8st3k7
8vZZZSp5wvM0dSitHkVfPKCTG0y7bKdyDiJGGph4Ozo/UN5LPqqHsW14GFqIvl7S3hcmsWT0HeWn
VYsJy6sf0btuRF7zs9BpEQ7fiyRQLADOhPOmS/LXjplMcpqL1pmC8FjTujYUdMcg/68He37kTGCt
ftA772cCF6t2HBGzJJZ22WxSBeBnAiZRzgIDDP3lSTtc8UUDQWcYaQNwg3X4U6feidXhSfFTwjbI
rmlY3yFPLnPKHHJIb7L5MToB5YeZN9t3vVvn+7mkh87bNm2JS2RC2UsIi/FmAsJhX4pAwBAjK9J2
WzrWNMISzXecvIQTuRuIQz4Oh2fq1cnXY1pw54eZUCRmrkdZcxOl0RA81wISf51U8gzzECpQMqGi
lM3B7JkFWSHGiHPxFwUq20ZD33HBNoBcxMnS+hagc8zoRYwaZTBwrisiSgxjuOoKVdP+md8VNGbG
Lis8o4K5P+ejvvEg14tCvfIm2qexMTGD0tNm6s/dgnNTxY8c0MdrOd9Y80X0M3JETQlGlCyqOvGs
o1H80gsCGzHb/nbsvxc7+ppc+oa+1YCbdUnV6IyZsHOQZTVtfEWezFYKyp+vtRWbRwjfDJgSgL2i
cjFE9Bl6ZmI0b47/FfhOjZoTS1b2RhN0/Uzow2jEFCjl4CWi+asxvD9X/asIrLmJhCZqdn21wRfy
NI7sxi70Om9dmNUxUveV0nMWE/KuomklonKKlk129jyZqRRvFeEi/CJ8VzCc8pfRRcLunFdKuHFV
pdWGkQY/WVZfR9xi/EgOuzhTbfvRvB0r0mvAUu7cFoUaUPCbHqfaPuvtRzfO3+E1ATabr5XdQ+aL
cayI8XOAkRxhmFx3HqvrinYltiT9Ia5sEHSUtcD/huaki4klHytBV378+R+CqgCmDPK85yTnhPCI
oDnzrNSju3RRPmbj7EVkwUH6sOZXdAcX0t7nACgg0DG48UOl3lsw2Q0smrVX8LsdZutoQsgN5vlO
woHdwHN4MuVWZD1VqoFds7TwWLcXqFvuIW7Hd7SOiW1p9i7G6TSirfex+coF5iFa2WAXwqVOg+w8
+LwnN5fUXnvJPRXgYIVq94IxdeT0ixkrZJugZLJno/EqO21tpWjDdgaFNhtuuW/6nTHfUQC0ElaO
Hxk8FuNBUtPvanq+M92N5NFzgfGrQsZVdXBX6+h0oAHeRmafOgJMIszxZh5rE6xmkZLFx+9rSLz+
Fmu5YkiqZ9A3co0ErJ0MD64PUPBTLRzvTXrymCfIBixTIHtp8/DqZpxvzfg9att2aYBJdjo1Pe8d
mOS4La5yNEgx1WbFk0MbNyYTyDO3vm3QzQctcssnl8LBYxSwu63GqHw3RPY4mXQOa5ZdnSbyFOcw
hVOlC2Z2drWvXl5xOs57sQPFKS5zxelXFDAPOHfbRFuz5qaIKnVAt2LgGoMPmwHnfaCZzseAa560
Pq8f2SsRppXZe+ZVR91x6nXP0+OQyZ6iikd4qfpRGkPrNzHOXq8PSE/89EvuOu/AzRKLPSt8OmtF
HZ+qSI3HZHnTrjqasW371tRGt2LmMZ1m7Hld4dw3hZNfqqaGDRjnGjtCjD6c0MtbnhQbd2JMw3WF
uWR5IVHG+MpN0Z2notQflheRBr/wWpo2xcKt3sAbIdkvuvipsesl90bKYCrpPo1x27JNoUQV2VwO
2CzjgXQ8ywPPCJ7yuUHp8B6HUEbHrDV/eSbnN2wr9yTGOG3NmF2hxDhEMDtQ1zrMmaF97wMeqgX+
BnqNAdPK6MeO4S/hZKDdj7BbbhBG9h7D2tmlFZv/pDhoRV6flz3l4A7Atd303SBTtYG0G6ygBRKr
lKDlVbKEA9Id/PEv4BftpkWXFPV2DvRo69S8QKWKfWxzzMZ9vIHmupwtkWZM75K4ueU7Ob53F1Eu
ioJnzdHfIGgAJyqyfgPq0HYPFZs5P7ZprYjn8pc541nHSIFsswR6TPsrli0YVVNcc818q3WTK2K4
SBqx92bclatkgknKSmSc5CPln8Z1YMAcinNlhfFdr0lJTeY2or58VTpYFzGPCDpNEb/ZJE/7Aqa2
LHHqaiPtP8Uxq8qnxgCpnB05uLrrSjPn7ZQYhBvTNtoOGIFdG3SyB7FUnwT99Fazhp/HzntIa9Id
OTADKpLyW7JI5g6TREPf4HyKTNvYBjErSI9gAtVE1RZPeIHQiy4f2zM09khDXcjqjWnqe45pfUyF
cdyPQHFszNKaQ3XRmzESjx08hQG5/2m7oufNwgGXnhHMgYjSEVjdvXQbZn6NbYuWZK8a3ejHEAB6
O/chAZZwXeRT5tsKX7FD2eXGSL5KGFQHI0ieaseL17//9m9///d/+xz/c/hdXmk7CstC/f3f+fNn
WU0QmfCZ/+sf//4SY8z5/oo//vy0f/61f3yVf/6Rz/rrq/of7ce//GFTkNKb7rrvZrr/Vl3W/vkP
8O8vf/P/9IO/ff/5VR6n6vtvv3985TGvHx0l8Wf7+18fOnz97XdDN6CgmPqfP+U/fsjlH/nrb9x8
5HwyrtWPz//6X/7Xn/b9odq//c4t9A/PFpZhW1JiKLA96/ffhu9/fMj6Q9quresSFqLL/3m//1aU
TRv97XfnDx1EneM5y0cNHbXp999U2S0f4pMkaWJ4wzbxQO499u///VX4l9/Cf/xWfiu6/EphT6v4
sYTFl6r+8etafk6MFbrj2lLoLpQEm/8tH//8uI/ZBfP3/5N0szoKRmIwrCmpH+36Jz3RmN4FxV9W
ezUig0dhqr4wLlz0kRnHzDS/yBFCOLDukBxpJ2cxgqV2PI8hXU9eFN02eeTgJYp3Tu+SckjTDaHR
CBoWcmsDQhaCfTlxIh24cSzUJd4wl7ybomMUR+ekUBqJcVP3O1F+4AEz/IkqqW3aqaNoE5AyVrxL
0OZ9cueMyoZcOYYm9gJ05WQ4P1S4bbQgm9cCAslG5Ej1VWaUuzBKw5NV0p5o6WTvSp5KioEL7+fg
AxXBoVSnfmFywWhwtFcmMeG2QlvvG9RFMgo0woxMhrrNMtp270Rd/cx2fPGqhkZqcsJr64M3VrSy
pTbd1Tw27bmgPyr3lZuAWooNKim5YYQGhdEWxQZKd09OnnV7va9/8trg3jRwqKfP6rh4rK4VDgpI
yIeiIOtkkZdJlAGeOmhv28p6TvixSoxRm9JsWLu33lfq2DhLlfZAjupziilGQl7ctXEDzvdG1m76
RDMR7RAxKwLtpuq7V8fNv2wxPDldmVwFgb3r0JIC6SetYOy1y+0En/w8ZxA7o9EdfULB0A467VXv
p+nW1sutF3vWHn2TbpvJGV8ttr+O89XR6f7SJKG5deMEgTBGnqileaA3ZitiZ/iiPuwtwhDF+FEm
pDkrdgI8UmmoU9csoI7NtnTpk8Y4Gl1q4e6oqtfARg0Tdvbcytm6aDSWQeTBE03HQfLYDB45IxqF
HNwzOwvd8cH9qXIXXd3SgMZ5Q0s1idsBTUFr95RrX2JZvNViLI8T46xLBuFS1BUFFEjT637E+DUo
fkm0OaCITtqx74XcpC4nf6xp8QFQBRIsHbQO23mnm1mXuK3YaFr8zK+XeWRcOWFu+lKvzj1IyHVm
OctBwMGoisJmV27wLGbm6Mo0qbdIWVGk5TBt3bILjlWZnutpjJ4mmTcIaZ1xKJc/xlGFBAgcYUdf
N2xflWDfrTp7O+ljs6nlSGVWzLlnhuQSD4WBpIJF0CrvnSKI37Pgscxj69FIjXNTJu1xcObXwTMP
AiNEG5OSs73UeaDgugz0dc1d490N9NdiasNDzlDiO2zzICtY2g5Q5cOcO/HZgRbnztO5xEmdBm17
XxVFfYfrc8tYqPmRXlEuY0zawzg3twwh72ExALVth3tKwaob5U1bvPKCTiWR3VnKxf9i//SuwzzV
EbSVtrPDWClOf/5fW4PiMLMlSZzU0UZvlAlY2bmpxyJ9DnuowpVNZdDcUHoS1dkTJsZxM+vjMU8D
D8+XhMkqvOGDaQ/xFzS0bpXWLpeW9yA75xHz8uxLYUtiIlN7ZxCbgC+i1Efh4RXlzjjBfwAcaScw
mTwFgpASSi6H0nmaeze7N/SQRzkF4jfRVPGIb0OxLwzp3rTiqk+aRgA37vAm8CImvPQnEGjzAal0
27hcy5B/1n2CcwBBivV/gU0k08CD5/ou9TCJmy30lUlezAAkW7IYijOZXCqUqttscve6LuAucape
PH4xnsO+y/06yeRuDOaEmIbzSZCJBVRpvViF5tyOINd9HBd3uddAvuEM///WeNHWu0y1056nWEyZ
JcSPrJvik84cE04VVQ5mSoc8xXleG6SXMO9uuKl86oEHaSuhi49LIPV7/DSAUXS2ZhNrni1mnnzT
FiEQhflctURPiwrruV733I3RKOaeZS/u9Il9cUUkpd+aM31/bTVEu258GJPovYlCjCshu3f4TBuX
Ml/q5/f15O5iLQbJXM3faRg/IMrDZ+p/9VVwrzXiuU0MoAvinvEDbXFZ/MhRbLru1aXo6y62k/DW
a6oD8Ywx5HCQOPLglni4IszRdzJn66amcrV8t7gGLsIpmlORZvZdCdkgAgbEe6spabBW3rmcA9ab
Es9TEjT5MXLKDwfc0SFy5l8q8+BdLhmzSOMby0cDEVCkLyH26N2g35idYZzrUYCkx3GpPA8Uac6N
p8vC/DbLrOTYo6yvKrL04H5TDLCBe7Uyg04CO4eeXOfz2tLCB9s01CmxTPOiz19krjGBVVWwzeiH
va2kXLphGOMbx4eqvqQyG4o3bX42PQaC0oaGs1cdhcihvmtCijJlVG5dL3xoC+c99QjkUCnVleKF
6Z1TTiSvLaWBGFCvTl3cxhZ3VORCWDuCVPeYGb8c1MuzTQsgiL6KRZSofMQepoFQib1h3KuAGqUa
+lM1ZBd4FWOCSr0SBScAYio/VChBNM8QdzzgrKti4kw96utEjNcqZE9IQ+xi5LOOTRGlq02pU3g1
okZ52bADArKaWsxGo8shdVKl5SvS/eekTm77zgsOdXFHZEW7eEtPc6vp8H6VRqU6KvDJom0VVYSg
ezeauAOU/mjI8AVIO47DasbVy24n14uYfvEXr0+sd4zErBDqsXvou2re94ockppIVYO/wllHkEV1
jffYUV+7mTkJAb7gSRlYhrvrPb29JCHkXc5zFHsDQJyy5mo7Vf/Dw5PJvkg/p6kWKM8TrAUuXLoc
EwIQHi3Rg5SKvUWkVlgKl2x73nf+DErEd0XWbVWw4Bl6ktuhO6Odmm744CVDR5Nj6rOCulLPHhzK
aDjEpMowtJfwSSa9vWksYWzKrqPuq3LlbczOlTNfs5LTpAE8HA0/FZqJZy8kVTy3O2AVGT0gk/YG
cNkX4MJkZYldGwRnAzj+CaQAU1bvnk1lwbyPMcWC54lpsKlGWgdMjrVui55fp/Y20cnUJNnwEMbo
23HPadA1OfAMSDSiVS+SPvGxpCUbl9GZSQuma9ttRDYMVFsUkK+nh9iUQCrmhHJOe2rODjVbsXMZ
rDE5VMl4ca1HrOSs8KR3w6Hqw2yT9GyOVKXnur1x544Jq9W4FHNbv9dL7zVuIQDHf0IeGrrScNBu
YY10u9nhYO2OGsZcC2l+xDXTcfc3C+5Ws+6N60E3oQ/OgW9MUfuQ2V1749CGqlnB/SjA6YvJgbNS
vFliCM70EBADG6+UVFyR+Dq4Bbwvw0E4W6mzhlEFHWyOzpPRwGYCTSlSftVTXauZ6ZM5YPIvPqah
y3e1SazQQKnmYRNKYHXofCNFOBszmD3M7HZ7CxuxvV03pO+RjfV2Wzg0WaI/TOeesAkckPJe4j9F
eQym+5Kg0eJyLhv3biAztdMmNiiOyMsbXaE2dDwqsVDQtg1YqAhC85zqtXkuu1kDQpR+4fKy1Gqw
Y51QTqn7ge4g1pIE8QeLIRML8LbTRPhLLHiGNgKNSvPJA2TMmAO+7twkjkOLggU3Ll/M90Pnpt95
dY7TcMAhyFaQA3F+Y4S0ZIQloR+9HaxDFCSHucjCC1FdQgTyCDlcHkfnrm1KiRd8eYlkfT/FlD1W
eAdWKjD7Q2Pv9W64G3TMzDI2fsDFctKZA/z9bNRG0wp92VbnLqWfmLml2AZa+uwIWpSt6KUMRsS/
k6FwH4d6OW+h/687yUwJbN3Z83hfyFfWQZal5uuFu8/rcddHxHy8sNiOs7oT5KbYS8Rko0EvNeZG
JMy7M2A3QB1ntxy/dc/7jiQnHbSuRy88V2XVomWto0VjMj38HXQ6fmO8ezPoaEEtny4mTYwoglbH
rT/cTgVGfjoofXZAWwvBGglr+BQpSR+9DS4lqaxr2HrmMUnK+1DLHsn22VvLpHObtXDod8P42PGW
pHRvFQam9GtDvQnuITsZ96+OzKFewygZM+xj2GfWTVFQLuuAEY+Dx8Sy8TaAl0qKnAcnKIGQeMSO
2xCmXeziW8v5lbop9xhNvzRKJLcGW9C4swZiA/S6udxnu8Iqd3PhXQvewzW/BGyWwRuOm+sUNL9q
0AuqhPcjIaGvayaRFRI8Awo2RkHeEn21fdOK7Aez8OIGo6xYxyYOJSLgzL+agCNtxPTFGBxtAG2V
+1KizokMjFLk9HdhiL0yjjn6hG7yqI15uNPkcO403Db4YOG/ty1TS6V+XI+pp+obl8AEBkJTADJP
MuLB7N036YLyZWzcy5RPpLQyWuVzSiePRDmu8ucxZk3Zxph869m9Gp42rO3kSjMnt2CgM8e6p16O
cDMvlYuixga1TJ1r6CnPp/xzT1CdDL2wcEGHrsH+IrcOSLMcaiPx6YUVZCWaGHbJaL0YjYWO11MQ
VFQ54T8bnlSC+q5MQalFg8s+ooE7qfvEt/vqrLN3YcWjgXdAn9V7/HhN9AEdixiY3fMb0F5N85rX
w75obDBVIdvbYDvBpFpTvrD0xu4LjVu2WT9HrX3m4XfCZBy32jarMUKOAvuEBwVayIthVeS5ci6f
bmhuh/xiF+AwQbu/iYirtiRnbJXQx5fRP3N3MzsiSSaSBqq3ycgD3kTCp86QWMPcEz8yc6LI2Q44
w2WAI0GY0zhaqSSUioGOBCcvGHuK1NYsmsO8S8S4va6U3Fsh4yerXuF6hBFV71NPf8xzl7ttkSTH
BOObCbt4i0mNlYnd8y7hJbf4GKcuE4NKKCAEBPDUAxKX7OoCgxKBiHTh5FrBLgomYowR/5bV5n6G
wLwzvKclU6x1o3EqcvOulljbKgsKLmhGojbM1pZ66ZgXdllq4NpwQY/liMUpl93YhhjqqcrxY7pf
to7OCIEiwHkOn01VI1SLNrwZsozxDLkwt4N5Y4H3G5Re+EaZvsS6VKde9w4wH410fhRZ89VVprgU
4/Rkwl0wpv69HNB6ZxbI3BCFP4VhdRGFcREuTjw9L+sLXU9P3GIhxE3qWzlA5SZqMrilrUseNech
UfuysCLSeZq16UODUWsmDDIs6i+5a3+WxaVKcsZfS5WPkfnQTtwEJVrYY851EpKPO5ZVWhI2CfRz
ixDHfSEmkBsV2brr0uCV/TdeRgGaTRbcGkMjyV+gxGOaCLXXmpPgIbMpyAJmD6F7qoMtAl67tzSL
eioZxA84yzdpYlcHVTT03tD4iASltPs6Kz8Nq0PtaXDZg2/hGVRsuP1777aZWNg4mtfc4mGbOTE0
pKWxC1hcviP5rJG7592KfdXT2eSkY+Mew0QiZQv7LMYPLwu1h8Tg9jAY/GSFk120vsguCqVfkFjb
h8wxxxTkRtkofW9SlsyxgkBODKmNQ5cw7jISuaSZm/4jGbNdooeo+6pvdpk96ncVqE/PLOWpkTG0
dbp/ee4YD11WbHgI4YQPY3cTDC1AnzZv9mWSek9NLi52BI6RYPpZAiHbtQMwTsXlXPLQ6VecVNpd
m02s3V1rFLzbUv0mDbZxQNUbQDwUa96g3USdTFUO+7gGvkzmTNxmrtWe26x/10d5KistPOF1MthM
SrwfPS1qcqiyJyfTH2bV+GPWpDwF6+egoq5JcwtW1x15P6hNFiRwnmm9U7KsNzmZeTpGgForP1Iy
qKugJB6nMNkhF4nnZk7yq5WG30raEwXE9XeWi/ZKhIK+1IYYXE1EKfWwTLUkM3gpKTXqIzISVuZu
mZ8Oyk1tn/yagN9GVGnEWdBagp5Yh57oAac8yB4+L2ExXQY0U40sjDzmoianx9C2OKUHIanMmeOO
fdZoGCY2OL23FQRibybQ3y9lXEWMJ8MeE32jh+y5sQHdpSVdcjI+x0ml9o3m/OSGS80mvINlhW7s
yUbS7CXAFrhsmEdnFwCN4oWago0ZE6VSKjynjbxtOt1dK6aJ/x92AsL53+0EnuPP6OPr43/eCSyf
9tdOQDp/cBYyKD4ie2dJDKP/sRMw/tAd0/QAzthMXohN/9wJyD9M3fA8XTeFQY2nZbEu+GsnIP5w
LEMCzjGlFIbume7/1U7Akaw5/nUnwB5KOrple3wMNZzv4n/cCbCng8zaprFPaGXbTjyEVQvOFlNK
YhjeKc6Y/DzVHc3F/cDqO/VFjr0ajZtbpxcPG33GvMkZH7U5BxBYx+5p6OZvJy0OvU3nY5BBFwDJ
PdMPGuyFaZe+p4yJvGJ0MkcbesQckandYflxT0RYGLcHGvhC8aYlPIKSzL5XPf9sYNLh5zXD0tzB
AVNj5HLH8o35WZE8zmxomVR54wWPipGilLmKT5XIbi3aptFTnOFX1F8qIDZj4l28vDlYZvgObACD
nnjomirfUsuEFr2g7zmoUVKxzYMeOvqU4qmcChyIBrjHJDvqbsvty8huIxLomyrC2WK3KbMYCAOZ
AK8jwinWpOGCsk7PgEnvZs5++0pM7+QJKGGaoL/jcx4cpJtYjjxdOcD5QVk9t515nVOHBEQ9UhQl
OjrkOyvwC02w1TRCb4/PhMhJwwM8FeXVDYyfUWTbHtRLMo4PGsjGTSo5wHWoNROH5FRAZZE7MTqc
PaJAHti6bIhGtTSs1We2K4QedAyitjX5ZByjuF25Iv8MqVDFhXsEc/fTahgP25d0Mb2ReDqktdtf
yzx6taIl36bTpUUJpeBxzPfBvLIgHVkrapewwjio2fNWZdkehQGQhVtYvqkxpsesKBDdifLoHdGg
bjyXRTgwkSNbxLH8boo5IouyjFaJ+BmtEgVbwGurSUUOLcH3sdk5g8d2JnAOMywyUg4ZVVgCZ0pL
mY4iVoE9Zpfq3FfDcdKgTJakZRV2KdIRW215CcKAowh7kh6YGFQTS5yMojg5fbF2hmjPaneTB+22
xGw6yYxr1w5fhnBW6y5pCXRqTzQxZ8w5iBejsnYgom9mk/R1Cg1jCzcAzzOHN1lygVoi3OqaylYN
oKt97g03lqoucQsWflL1eTK45DndwWfiyY9Gh0WQS/kWL6+zCXKIxDT6HTDx8k08K+R85BA0rzl/
LpaO5NLlph4G4jIQXl81jzBGAQ2ju6K+aL4jXUylRnUsHFIn2nJ4dCwqhIjc39tcPHFT9Ycux+XE
rCNtMpNdD3JNiPA44p/ZIOhCUbD1SzGIfTNQ+Q1HnqlGAteYiCVOh475f6OwRa1LSVBAD4JDb0oK
0+ywo0wYtaUgKKXXdBbqM53vYA3HY1Lna6wPBl6dFAOa2zxO+IM8wvtQ43g8tn6XzGo38N46Rp79
PM9dt448r/KFcH5UVtAmhofZsQNm7YzuKpYQFKZ2+bPCI7zpXbpCg4o7BglcfAE8YJ+NmqoBlj5H
iayZGZokxDvAG+zNI6FowhhCo9RLn5gvHf3Gy6yCWQvRWToQcoErYn1MdLG2jHLyg6KwWJYGjW81
D7oLtSysFDELFi5WYqgrOVlFMmZsWdmbWKfWQHb8mdoq32W3GcsQczuiIlCQufTT6c7WBIN/O2AO
cMq3WV8kPdz6yfQwg/bbR0Z2nKmHyRVFV2SVy1Z4mBPC99IGz5LnPZfNLD1ckfSbesmzLmuNiI6z
jkd2m/EwkSyyJ2tb0kmJ8Q37tJ0/dkO4x8xc5QMtBtgyOVr0k/cUMl1MizFGWTNggEbRQqxR/RPR
0g6MuWSx0Gy0oaaRNbIo/cOmxTFOrMYwuBEdd4sxiPPlGuNHDMPXJiqvkRWdcNiMa3vEQ1bAmQsS
futxqWO2t+LbUmvonUxmWnTAgeia94UTb9zOir2M7ZjF1tTS9GLj2TA49cLiol4Jr73s460geb4G
n04rM9aJLuP+Oxnx1YUdHCQqod55WRrjn4HKQtGKneuLzt7QIF+PK51MYoLzaDVD1FzVlvskmdhI
sZ6BCyBehvhURXqomzQDDLgUjEBR3cSi411oci2lS2qG211f5hvVq23VutlaVPa3NeU84pyEItaY
/GCIpmq/8UBfdOXNwFtuMy6cUi150+TscXGhhwCponBwG+UN3aGIYDdpUQPMA1BG40e8yZN6PdWU
ZaU1kWLotG+OQ3EjYNF1mwRUC4TztBV6fILIgxJfvQSM6OuMMCGV22jWXUNtiJI6P7S6SNihkUku
yTbeKAHnPW1x2DUUpu4h5lufyMTnwGBKEV07SJ+rwaCEUVHBhpVkUum0VonR7aSVbqwY1igLMF6O
8pceW+FGLfNtaIzc4ddBq3/mYN3YasaPZk9Co/JUBNTmSG7OO2VQIdHSsdBm1P9o9mLGy8LPGu/X
KqvFSzFY32M8kEobi3MKx2YFYS7BQZmgIbERhqLyZM/6KbR5SXmKf+ihMC7cTcB/7bXgaQFkkhrj
bokLxNkgYyYEXIqJN9+Sg55IhKjlRhSTb6DsYC0NObJ7SsmgmM1pAEKwbt3B2Hh2c+uq4RXEEndE
+nXW7RSdKe4dL0Vris0E25mUNf1n4wQ8ifKQYs194EOYKQb7OgaIObQ0fUH3MpnMM9ep95QSz+sA
TtI0UM2n0eiecMjWtGvSp/bGMdSXAzdq5Tn520TVy7oWijSPRXmmoYM3o+XXSSPEVDVsA1VR1gll
K6q5Ds3wubfth8qLLw6g1JECqSRnV8C6d7AySoLx4f25LzrxrtoH2C2PYpjBV2bhtjZ0Fw/nDP1n
vAtn+2jrVek3zjQdgwCVwcoxWthZQHQVYvRu0sKnITE7v7ObeRdAmKSWwIOthReC8yJeAS78tRmL
+VjxeLEhcfutiwQSOS5pgezetdk29+O88/LgOsLy5blkFCeZbmqbMAfdj4vyyEM3mcotL446ARVY
DMvsrRsc8aKodpUG2wC2xCYyGmBCbX+zWNAgiVD4OIU18Y70O1M68hSxIwtSfF3ld6ZXU2xmsmZ2
KnfNkgAmQkllGeikVaWPF5MOA0QGcietRYyY4MOKPXe84YB5kZp7r+YB3BXrCpO0nFPQiED0myYs
oNjDkqOpGfEUBsE1KTDCqAVpOxHeJY2W76aan5liMxKYbBQm8RbHyadkKN1MVn1fuNoeLwBshRr5
JnMZVMy0QAGFfsiTwr2hQhXmC0dx/mNSpQQpVLCLY4wuUcwS3Wg3eWXMvoqYeoyE79vAyLouUi5C
bz628X5QPk2w/dmkmCtyTbTGXPul5925NZh9TVzS24SOG46S4R0L0ocAg/SGM/0D+wvSxIZh3mR9
c2oj+VTozbDtI7m3MYKes2LCA/jfqDuT5biRNUu/Sr8A0gA44AA2vYh5ZASDMzcwUiQxD44ZePr6
oKybN+tal1lVr6rSTDJJKYYYAxz/cM53ZHRM9LPPcnHttloN+1LfOcQXM86cMGroLNCMYNKWbuk4
RDQR3xhxswFWbq9q4Nw4N9/83glvdt/sDcgmiH2IJeRl5sL0LlVM+d9RxcaS1yjBYIYtojnmjv2Q
uu8wFolN6IBndBQp1RBWd4DKl9OYJsAhZkJ7ZdCfWAuLiA7MGeA6ID9yoKTllvrr1lhQh4aOu7AW
flmAV8Oauzop7aCofNffu0H3UEByOxHg9MvHbZ1pfQ18WeK4C66N8rHHBDofOQeIZGWxOg4LLMMt
WYPsQLBVhJFz9PX+x1fLoekvdsNK3Pd5DDzJet3utSHSZ0PZjSEAPkPvWBrgGEtok8v+XBeCrbmv
dStnvowbjsPSsZBjTDiz++fSCdlN5J9mOu6SOKJJozxDkEaUo3qLjZGQOF8y7KQ7oFt5TlUruDX0
Yq+53rUcyjfUyyDLTMrPxo3OlgJZGE31tYf3tCwnrlovMD9d86D3ibcj4xoK4NSrvTSqd6yzzaFy
h4OVwZuwFYjfiIRzDSrt0gYFunLlJo5S5qhRxqelTR9AuHhnB1//Kq5tyV9CC9WXc5vC/V7nEbiR
T+WS9fRDn5nBrmREfHLTAnxdgJ5Jy98LH+21o1XnEhc1QfHBSUsZcQtC7X2+qp6Kb1jA8TbVDRbb
9qBh1ToEoDQwoiOqh0ParjzsdOii60VqVlcndqp1i8VtNAFb1B1jPzN/sVgjLtIkv/kjGwszOvgG
+Q61BVJCZw0MWwLZm+tiNjTVqqLcwvedXpq6PZkln06UI4hVUwruvO9PzIepouLeo1cd99y1xD5o
/W/4SRv2v+Oqj1mlmKq+p4iN0JTkUIK0wtzQwd/yxn5JC7dcJY2DaN7IX2pRfldK94Btui8+weow
fBC2Sx/5HKMFQqrBecmKNiNPnE1hli/SDfQDVUozk34fswLeYOesYE+nBwzEagXL39wXesDY1h3u
fYtqPeTfKOwKxQfihzqn3FImdRu30cd8wkugVXVwjbP2TKu6yUxJviAxNzuSDLZFmzRr5onO0rEQ
DOeM8broaTJCZ1kpMt8DAsg1zoNZLAVXoYHlHzaYoCqcG41mHgIbARTKy73ZpEfENKqObIxoYYPp
8SoEn/+2LG9djazeIQMA2eDaBOyzy3XYfSn388pDmysjf4+tOmTmlrybWZsgHur3yi1/SqfV1+fC
ZNHJIlos80m7T9nteJKG3kx6atloAKgTM9gM020FCXolLEm9OGeg9i0KEejpGiG41JZqcngl/WkD
/SleE5ACeMPtUVHMUX4WvyXu6YVC9Ivx9H6s8oc4ZXnCfvWZA5bty5Q+ZqZvnQPgpU6etijHCDiL
sX2kIXIeWKFxyoyiS317ZU7pzULAbMH2CmbofmRfJ1QZiZ6rg83TWHbetg5bPDNMxelhs3dWvKs6
VqfS0e7x0FerrkkeKhPQVFyoYNv5Jgq4fatV/RoxCjc2t7omWHukboDAylqungIsXV9Hn5Xw3pKu
eSHZw1zKIXIX9osWu+JsteG5zhCGquQdbaS9kaU4s/GDqO35iJzc9RCr2W8RvlROttVKuJ12Hezy
8qA0MNqmRUvitvZNpmCgGCncWTblBAGaK7K3J7h7NmJAJA5jt7IZ2XO4IpsZIcokVgD4dm2ZnMmu
xwFvewYtvLNBf9hsw87+Fc1JChYXyQ6n1M4vBKXdaJmorcYdmtM5QQ5J6xx6wfxa4cxgneI0jGOL
iFS0iH1WVF8YsYZWc+Veuu7RSZLtycLeclS4JRD6l9eCHI368BcDm5+khNzUumxX0+GS2Zk3yz3R
fPpIVZxc+yjNUl81yc4WqCM6Si46fS6wtkZa6MkeDy+SqUQDJNJUv8x0IMVY+u/kJa2RZC6DysVP
TcbKxqz1Q6uhTnXNZ3rQixvH9GKosKayO0bqHXA5Agq1YgTEMKjk3cFhgvcrhnjcoRVZxjOyuW+i
jUEKI9OXGKabM6dqligk9ODcOE23h2nNpnB+oUNmg5ahgCmEJSYkcKkrzamjhV4171UQf3WedZ9j
8wIDcMmMSR2x//ZhzUe5DE9GK8PNiNhmOeZcFWq6umgADtbU+/eyJyK6660LXZ6ukQtj05eW+Pw8
gW8wKfTF5GACowzWefHhuzUFrpAIfhspkHcS4/iBG+ZLXDf9yXTUJi1tg2nUjFPvor1HRNUsfdSW
onAemw4MbeoMl8DLUOX5PQ1av8WD6sFzPzRwlWCZg5K2suoMVqbbBFH/SNnHU58/35aBcCmxxMFL
0h+rR4spJ6o2KXHuGe9pjQDJ9LVfbtp/dTk8Vky/QGvYwujTNajDcq/8H9OgFnZ7yPqZ5qx0OdEl
z2C/AXOC4Qsk2cTXFGTJLVzsdCtHb4DzfKCwJE9kQP83jny5JqCeeTmt/nwLM8Bm9bEkdZ6+2SeZ
cyHL4ZGOvM7IvcN4zyQwI44wY/wXDleFSHjbTTH2vjLeKo0xU+EtmE0yLNDau5huiSHo8EXcQbhN
wjZaB4PzUImKtW9vbGRrnaXR3Vqu96Y84+prWOW0D7BMn8M0ejQIVV2jUsSekodL26jhUkhqdqIs
dDwYvoFSXCzLHiMIEI1DqXIbrSZJXTlFH+PgYEscgr4AhMBLkLvZpomH2XXYrBEwwImgltrhgXzP
uZmFYqDeiRrjoGT83uo4eKZiW/cac7lcDyg42iXWAHQ/1RStG+vd1nmts46ZcRjbDzWzK0IXaf04
GlhDH8mJj+80mFfYatez2FhWFj6XWv5IJ402vu5TQjbYFhMyHzWeuO9DysT/NUb3nDw3qyR+x8Tn
13B2lMRYLSr5ykaOcUYSw4TtmqfBRw0YpOdgqLK9J+pDodx0H8jsaQrbR3T4i8KN7YXV4wbS2ZKZ
LWshNLwXs4+shwEDbyischWnHpICeLTrwasJhGTku6nKHnC30/prEyPy6fdPjCfLP3+VJ5q9LhpO
JzpC8u3KYVp7VLcHbC0u3wUbJrMjCQxHLgIHgz2skrVaS5eEmSgPTw4Zvycp2F9RjgspslNFU8iu
VTFaieO52fRIkhVDvfKC6odp3mtWoQwsY2Qs2LRMFnegOMxTqOAkG32tXaZufLJ74V8sYC8F6gUr
0ATu4Hw6WJ792HOlbwIfeqDN+I6Zn1pDetOQdnjtW5Pj/U/j98oad3FDq2AgXziGg94fczXJTQC1
52aT60J+WIDr2faLVcbQ5eI1SDRV85NbMlraOFSPNGfLejZ2MhkudtEUQSCikO1njxJepVNv0zfj
pt81CLw2GeKxwIZmo0E1WTlmv6FBtE4AENqDFZNFFuTDLoj1ArxGjQRTOOcGqC1u34qZ+RA+SGXh
CfSTcVdE5DT3fSYvPoGckE6ibk+cYU+x2atp3l4yRCVpNCUupp7hKVGwHxB1QP925TIPgLpbNQTp
KtO/i1rUz5Kq9EjdRw4EkU4dsWNbv0Is0KJiyKcUwPck5Rk99gkR4Ebn0sVYIdwz1/5nNDFSlVqE
5J/0TZxYY3AoB3stTAxa/piZW3twWdc/wy2V8HWrB9Hi+ujb7iB9wFK9mSOnde7tjOma7tKQofiw
AI0xusO6f5306dOe7NeOPlLl+bNVtCPaDrFz5bi34LtT0K6q1BhX1Z1lTD9BN4qbL8Z3WUXZVgSi
W3NbbMCr1M2DZ8SklDfZN5P5fldoHwVIRrwGSP81Y4J0o4fONuDTjhrG3haEdu9njJ6ll6C4jFkI
aOQ0Sox1gxi1bFTtXGJG1qbEVdDUt9DwqkPppMQYePkerA/CX7fY6FOnr7CI4pqNv4ws8A/S/o5k
IU/WHFpgYhgNkZZiIWBJ5kWrxHe+3BaCKOpYkjdoiAmaolhn7LlmGtKvIYBpxXnsJN7nAHg44DpO
m+wNjen3VAAi8JAAFvrw0U/8sItuKRt3Zw3B12+N08B0OI/pQ/D4LYpg/JZgdaiVmk9mvMvR06vD
MPJMxiJRQBjnX4ZgFcuvuEEjuJiEn4rXaf7jP/8AwLZmrH//AXhd4tnCnFXPXw9jwDZtYJrOX2Dm
WX1QviHFw+/fF0LyiL//LsaFsvz62x/8/rsUGPUAGIWv/fN/UX6b+5JNFaXhCWEkyFwG4RsRDM8t
Fge9wUwORgfw6VDMn9KdHDjTGLwz2gbC6iKGi0m2Zjyfer7xUGbt2tc/rNQ7quCRwZ55pzNIAe8X
bfBxElgY+aeM66BxA0iPSf5GD/3dTY23jiCkCGeXI+UyEoB2eozaKHQ+m76Y1dxFvEDZ8ivSMIvs
PkhmIP+xmYlMMSXzkH2GmYqBEoSzKNz6RnhLWFMGWzOmbSq/sgHyw+9VVKdNalkRnZiIsUZGlQWQ
S9AIws3hRCC102d0GkdXiACXpmB+S/5Xd8BX6JfnstOtE/GSDPkiLENIkyV7PiZpbBH7+6iHPAgD
NFuYLCASyzownwj2Ux3tRW88yiwGjz11yF8oF+q2+yxqDGWIGM05HdNIuE/hXntpAHNbLcy1yv29
3B28tVY1V9xlt7xAtIGZ4mrRQ/ICdSHzkvpCckW/pGziTowcQtcaC+g6+wJZrNlNECUAdAftThDu
rPHHFRiOC+MSedWnFEt2QvLke9BZiqshs7ciLL7GeApYNlFBVlTJ+eATJBvU3B1RviV1kT914aoE
KzvW4iXoiXQcLCymxoXUwXZrp0d/IEzVl0R5FANE+f++mmG3vq1/uxf/cjP+Vy2Qf/dN/t/zw+bx
Xx9m9kT+9aj/MzySoENdy0AbgBH0P7FInj+Cr4/0O/8Pgoi/vu4fHknxBzZEmwBVk2JYN2z5Tz2E
9YdncRhinJSGZ2D6+ksPYRh/CGQS0nOEY1oC98Nfegj3D3DClu5ZJn5tGCr/PYuk8S9iCMlzxLpp
ShyX4MMchBx/F0NUcaM3Jii29Rgkz2XX/SIghAH9keiQp9Cpr3nYPnlaCFh6uuHoefrb6/Xvjs3/
4NBkc/Uv34DDc3N4cbx/PtG/fwNBTvBOm6Nws9yRBrc2bgS32GV/A5bngGED0dQSp9ATob3oUCnP
y3uYbWH25kHWYDiDE8f/6VPxwOjpYA0hs2ymi7AVLJb39fjE4OtZQEvbZBM6BNPjDuOPA2p4cec5
yT01+oI0r3sdsAtbKgc3JTSXakDJ7I1k7mJUCkxtoSLzWNpk72JN+PEm7y1l4JGRscJRJAmEcgI0
ohTvkNp6oJTyYpHnTC1avJF9eO+L4FAHSJTg2rNdWzcJDIDCgY5akj0VJu6SNxtZrzw5RtOuEra1
TGolXJoJNoVW1w9oVOfZkUauieYhRSOclOGEv9HLhkyuiUynZlAvGGyiWYzhYLU2WPPKmggSOLap
8w7hWH2WQdtQpjYFwsoyxyjRayQvwGMunHHWbyNwr90Kx01do1s0aem6srpX7J2uU5UsCRDdQEUY
35BlJqsiRXnAOGNYFT7gytpt14NDlEZRO8+MzzmHvLlJGZZWk7pLabWXyun3polUnuRL0m7qHeO/
4VD11JNYoRgqeB9WZfKidOibEXlvCwpyRJo0HX6t4XYlIWZl0FRapcU7GBpPIplRtkNrbg0r+x5T
8Dk600AAcrS79taVA7uJhi1ghu/RMxyUp021NHR759k+PAVRg9sX6U741Szo+Ck86D1JSYBdl76M
WvtqCuehm1jsCCr0tkjuejPblJlfXrSIdXQm2yPJbOzMuXVq4urRcmzHb6cv3RVJafbCzcB4oPY+
8I6zLYPg5YRtvga7RDhCi2nJ8rZ9SZYeEo8B2KJS+F2LIbgZVqdWRRgg4xD8YiSFFWfuYEx4gBrI
6R4vij7LCSsq6YUaUF2W9nuXe4JvRLJYVJWxIOP1PonHF+k/40+KTv2IKcmOacOMaIPnZp70IMHo
9VFfqUhXm7JON0JQaIj23TZGue8k9JQIg/78wvgDW25lOVeExwJdb6KhwZkTy7VyT1yBgXIlOACT
xsYpBmsXdlcyxpJ1WdliN1R84AC6/+I2v0n6+R/Mok/DJAoCJgtSrHuBEHTTmRkrHPinPospzCrb
0qHcwAG2LET+K8BztAz19tBr3auYQ+9nLQShXg7DzO8617R9PtaXSk17gT7BHfEtS2WjZ0jLpxnO
p7SW68yaIjA49FxdjV7CctW70ONh1eTtWTPsXYN2a2ul8jupviCebJLJkb8iEnVQo2oFiIfJqJ6G
hvAtn46dPCpaXIxfDJTeWPSTcj70l77SHRQtjEgEu5ltF5Svho9+W/sdmRMbOqmifrpqGXzSJBLg
wYDLY1KBhqf5ZWT1R5daR9rfCqVHfKvKBBeWcNeqnpsfz1lVrfYDQc3CuhY+2gbu2zq1D1VRM1GE
YlJ71GUETARb02EBG0QVS1EwWabWfNpRTnrHaHEYtu1L6xZnkjjQGxjBOSo59xyzw6hDguNqigYg
yv2pCHoDpJK5acMZowGgHcRDGC9MpFqrIC8+CxcqkKmz7g205qlxy7NhJL+kA1c2Sy7DiMTHLIkC
U9PorFPPe8ZijwsOz7VlzYZcAcReEqvJQ+Cwn+AEOS5Rj1Zi7/3xrU4rb6+c7oTT2F1bkxxupHnL
CXxW7vcHfp+fpqJ+7KqQFXpX+ZeJRubUc5auOJ3GLM9uhCKPm2ggKUEJi5yvztplQdEfVDD0m8A2
NLqLceU4XfJiqKhatkNDyk2ZwD9mzInPHKdHM8bJxW18RBR+9cYs/L0OOaOVWxxYbMckf4F/NZDJ
AgTFZBXXuJbLpuHYpsj0WCMvxlT6G2lVxyLT65WOoRORH/RHbFVuQmIleNpvYUUvE3nwjImiF40F
mkfHu8AdNssNxGYI030d+wLo2AokA3Y63JVxD/2rnH6NDWiuIMrIDJHDSev8YOknRGSn2jOjhPcy
GeB6Jd6Da+Lu7n71Snd3uGkEfINw9m8jWcwIOitxRRE7PWf4sKZPy2ETRepHeSLbGpEiPaF7RVd4
TImIh86+0fM5SCNpvBWeSYhp0YIjhu46DLZpPEHCsYEgMMs7ow78qWdacZv7uLbjtWOxf9FlFKxD
1qxNTiPZB3NB3g+rUvYEf3hyKw23WUl2NsSQGLvRbmBkmbmOD/EQm4V7qKPx1IyU3yk0TTg7mXbH
QpYAGRgKdcQowbS7+wbM0iYW2NNiDw37WI7vaYJGIkExtcYaCrFasTLKS6iZtbFnK2Huo0T/mWqJ
+jsvXWp+2NstQCnSetDDWD1zrdzDueKiw2HEkUusSpoTwgqo7sYucI+eNJcqY6qPCFvjp6T6891G
mA5YlRsL8Jxdb9p7pkKYI9q6gPyKeEIFtcE6Go20knq+NDwm1oKUwAxbGSyvOahiuuWhfxMmsc+t
xzeXTdaxVO5TErp7GgM+lO2wy3rvLjJKEzVX9FxHDnc4ecIeXjFhA1bTBcEVXSUr8gZCvOd3Cuqd
PMOvg3IF/nku/WqZP4f1tHUrjXEuO11if8ABelF5rWztFao2FKkYNeuoQBqQ0AaMq/OehiDlF/au
4pyLjBrnLmG9y4wVJap8e0NN+FWODdgfcgkw68GSh4DXjNRDWcIneBj9D9Gnr6ES+9bWiH/qM2KD
5YZLGc0CDD9bfLg4Wbx8TmGa+qNn2z7H7ZghwceRDS32s8Uo25oWKQycFCuYF+jteVgwxx6dOIAr
BoZxgTuAyxAUgftY9MmvqZk+gDjLVarct855HRXygNKZPS0DmyCpO4SOZjl5PdbFNPNrGOb4FkxI
mJgb0DVgEAdrXG5qyHZG01/LyRaLqi6xuZbDTTMJwKqYc6CGIsYuPGOnF4ucAFfbxqqh2SOw3zFC
oFm9gWbYt1f2R8do0p8tfMghLb3IeHeS3LkPMaHRmutrE1v9zfI+QoKQNvnUn2IXXRfaU8gwekIo
SqJ+xjrMtk7Q3xV6hb50qEZK0y89nFO6FHdFOnr994JjM8umFLumfcuUfUhngmc6mxkL832wApbk
o8FcPNsmA2skZU0Ef9XUXkH8OHEKUEhwe0I9gCqFNy0vDXhg5qvv6MwS20XvRJc68Rila8FnYSkU
Z8bGRT5a5z6hp8Rvpf5zSdkMdn6X2uGtDdyTwkhOVRTSzcOiMvPXskSH3Zynpvh2lX918mbrWZSQ
8xdU4pFAWlBkonvV/OKYFnhgLRYXQ1BufffHcAi/m7T+murBS5g4ICP8Q9QCHB3VmQcsgpIgdCIi
IL/yUW6qatNpCmioNJ91DspVsely3KuujlsyqtU9xtNvzcHGCLp2TVA82ro+OvMReGIrzFJtkEQH
eI9lP0/p88c+jZ5zNT6VlXFP+uA9kbYYRCHRLxMR3xTTZsUKOGXuTlj5svGY8BM8ceiIQVmEOVvO
/CHLtD32h/4O786qSIqWjEK1yQaOZSO+aYF6anX9MqVkXUKhgqo14BVTrgEPP39MnHFaGbzcUIoP
RpFRUHjlTx+VsA4NIBs1rjTmx17WXcRs3XKC4dURxofNkb/I7fw1K2AhuMXWIi930dFnpDHEGdui
uPZTRIcZW90hYNbh2BtdVrsR6YQgbrUA1OxV9ROi/JCl6KuZI31gEg8I/DHQiNbUtONEVlxbut9O
yWqt8YLXaAyfBicFG43sDWVmvYbUeHKS9IQgnYNchTergrnT1/kdTpBj0ghUe7jOPBncBuRbTgKF
BMFN03/7Tv5qBrj38kDhkUt/mJHfQtPdNBYKlwMxgjd9/gTnGjvmkmCrOqjEqR7nMgFhVp+upnh4
bXQPhUoAANt5M0v2l9n4HXjyUpvZTdnp01CInRIlkDU9WwxZgNsVXVvL0q2ofjzWq1CFf7PgrY2f
uI+T8gCJgcVv5wxcMmMnddP0YZcS0stdk+MwyufXYjhKJtGsmOPHGDu5m7KO8oS549RCFS+m79Cg
thuEh4duIiYojoNVOisEKvZp7OoWtmKzmzbjCMm6fUVOdpj0TK3iCRWzjZF4G6vy1c2TTwSlH6CS
bHZy6gyC49Xvmk9j0DEVMAqksH2ym4obIwdqUH23efw6v9Z9HnEme/quiiC5u3iv4jp9Vbo1587q
Z4ZkmyJxH1JKyKWMo1dwHvGq0tnDiwkeWQ2zRlMvLYv/leYOHxBFpCmJpCc8jdzFQBkPjc7DkRkc
Doe25vHnFzy2yFBIcKcmBngn+dxPKN2NfORvZnPCQvWq6cVs7Wm2MGM45FjBhjq3sFCb1dbsJ3UK
yWaexs+LtJQWow2eOkP7gDXEGN0mBJZJwTHIjKfIdcMd5qilDeDwwvj6SbdijNUapn9tCvNrwmyb
TCPSDp3hnr0hmYoubyTklHtn6Pbmm84NGWDjciCdwsm5eri13/DRb8uwfiUL4Cwt80N3zA+vZEza
oEsswBbSLcxT2JWlJ6/Sww2OaHejuuQ7Vv6ydfHgqeoqCCrJPf+iS2rE2oqRjvaCLPfpypVenUjr
2cw/UqP8LBvMKJS7K9tx1nEE57G4yytJEE0ldvr89mpmhq14K1S2HiMidMsCxS1MK68NX2Kt9teO
PaDHnvlLzI0WfclkGIbwg89eTwbq1UDPF7oukZL6R5zyPOu040ztiROP6qfWKT4VfcsSkY/ydFQW
VTYLSG+9qYs7pkTcbMF/NxjnIKMeQ+mf0XgExAC0P5pMXjRlvZUjai2vzs595RCXlLEOrggE27pa
tFOhfkh8dd9NNpJN2kktABjcvBAZ44K1HWzAo0BaUxKAdyOfm7aP7mxVn0REh9SY5Jgrq0XDFezi
lHa4NR3WjSZxLtLsXio6hKKuw2Vr+PApEMYMWHDX/YCh3QCovZTMYmH4Ts89OjOUBqQ88u84sUrB
3KptOZovIucfqjCGE13lIn/bFl3BOTM1+7amWquNYgUjydot9XBUR5GXiCPtbuel19RBGyKQhxEM
VTMFk/dWwGo68VCJ6GTyVT1KAS8tO65dQSiQuIiCe3H1WFaOsbE7FF054/F9zLIFXm+6Ul1GshUi
acQ+0+NIfArrXJwskTa9tUwtKeyYsddcS7ofjXt2ZW8iJri0tRM2+8P35JSoGJrXcHSWQ10j1Ch+
JuiPOS6il9Yo8o2M0e1Q3jcL2zw7ecAub2rewtLbuo6MHvQGXuNE+a1zvBLzRmMrEBtJlt8EBpK+
4bsnh6ovcacUhB8JvB4fsRJfkf2NAfe5nioJLiZZBmMdkZB9wqUwLurI/YockJdRE30AQXw2DRuJ
XK+9SBMvQjIAil6W6UufttoC7mK116b4zcn0E8Inet6gPAdNQC3MEc4muMVUXYc7kIXSWRYdOQcl
IWVLEYKHCArM9cIkdDguHlspQKbPbKQmwDiOXhsWcwKJYEjLzzinMBoynYz1mBwC0yWJhX32LhEX
l8uXCO7guYI9sNGVeunSW53R0CFLZxs4hJsZdjOKSN1UkWxRTmKajZXNpBEQdt8Oq07W1anVu5Ve
K0p6hUNlzOqj1IJ1OZ6BEGt7s+XpN8w4TO2dcLebOYmLpzvhUXPn7wyDB/JdVoKGJeB8RLwrAf1A
JjhAh9h4dYYP6uUOtrzfAKyn7WBAXOw6H3wYaWexbx2VHg4bqLwCLhAhKxkFDdDir8wnSbX0wjXi
jmQ12RP9fi5YYKbZvVYkKZkVhF7Vya/GAyLOCMamGXiFejYLROjnfQvCG9oXRicGHhaXnBwvOfRu
mK+kWX2OGi+4nIwH0HfU3lZlcbsloR2D/pKcLq4YFxlVBdVq2fXNJU6b22hD86wqt+RTGyIPAcyQ
k4yXsZU80ZG8V7V6JfYWGJiBfNxiYWrYtMFOKB6VVaV7fKREXCXbscZ4a1XVl5mwWiI+mU6Xbr9w
Bpt3n3SyIRgTFKAIp0Q5PAW28wV+g8CgHjxPTj+PADO0Npo+nZHskVlCLlo45W9aMDzZghfDzfhc
+OySLQvzb8cbUwT5AwQATLGT9lZPDvvh/IQL83HCPCdab5t3CEwH/Uc4eBewR1wCch1o9mZOFCi7
jBQPI2PxHhPwnsbWDRPxrS2mp3ZInzvhP1t4PZCrXruYrFvlQrGqUCKJec5oN/5ySHAzMDlFvmZ0
6R4FBbCn8R6QxCrOaU8Mh02gn5n9omiBLQwTKlonpXII8vDJiIbn/ti5ITt80l0XcHKG+ea5aywM
wkaLpQ4CEPaR/lgOyHhFIveNphD+/WJJQVYbnuzViA96SsxmD+iJjWoFRDCyb9h5XAfVPXITZ92l
OqcW4cqu6t5a4T74+bEVpPcFqbwpHC80Li2JmXG5Bmt+CiXIBqfY5D6Rnb40NnqI4V9p9i83UV+M
HQ6ax5CePSMcucEks6Ngwjy/NzVy7xBqSZi/mXX3oPz8DfDlRU/bZOn25ZvQeKpZl6s1O7voloZf
9KZoFouNlk8fgQa2V6NsGzAjk0Cytp3qbHA6L8JDNJmXvrn6CO9Fumz0HJ0SFhU5hncSdeQy0IP3
rulXSYgdh5RLVHOtBXPQvQ4lL5L4PSpOWPpXQl+nUfTFwdWgBXWvBDXBUM4PxDBUG2SU8Z0TwE3J
k8cqyB6apjpXEHIaDTJfaiQ3MPjRkslN6SLR07mhOQHhZDFJM+bw1HXiGKP11jILZXx5AiuQox4V
L216kkO9VXkd7MMYtf3sjIn44BIZkmw64ICB3QisObCrGz97Szg+fDblm8p2d2YHM8D4YAHsr9Is
uamJpWoNRlCN+ncNDe/I5X7pQFIg6HrKw30aic1UDU9xZNPA+JS+U/4sunSFFkMRQo8OawBGIvWt
WRLJ4QnU8M1rzwRyrOvt6AdflZ08NnE+ZyqhnCOnweJi8XL52BNkEuhphCZmNqkxf9dhZ8L/bxdC
tWsJj5yPAXddhQezQHUZCPltiVTtWvwARKvuJ6RRizTtHvraOLlK/X/sZf/3kWdNloD/+Vr1T2Jt
U/yf5UcZNR/p/8Nuztf/Y71q/aEbhul5hgAaDO2VBec/EbSWPbu8LVpUy7IF/+vfEbTWHxBmcZvr
tutYUgjnn3Zz8Qej5fk/xopsRk0Wlv9YAP8XELTsUf9lv4mVi+bMlKaB8Z1t7byA/RuBNiGET6RT
hcE5r+pNOpoQjMdGXwdpQAfdhPnO6W3ko9fWh4jDc9VXLEz9Yx+0MHvmWamYmnNrSOgVwEC3nk8a
oyfGK2mVxbMr81UVa8VeUzR1UZw35+LB8kf3ZchNcgfhyx4kF95a9PljZXfxyYzQS+k1fhdjsjZS
sm4idsA9N7ZOLHqKEV43yjNSDXUOSwM1adUx2yrMbcuruO1siI4RgjSz4nC0RgBCdhNt9TKnZ5sE
yWHCI5ppDXYkueqpll1zSgc2uHeMtdVWeM14y6p+S8bhcGxaqM8jW9454CcNgMiZWN0uFSm5QUcX
kHhDtRmdPHl12VS5hWWTyqLGXQ2QfRX6QXPquqq/4/W9pbq7B9FRknw7mActLodtUPrigFUMxWqh
MyszCSxRXQvnNmufWQxRJBEzeiy02cATBNs8YcAAkeRHDJZ38JW/TjzWWZ7ritPvn2RitisVAijr
Zs+lLZrtoCVXVdUkDI9rk5EXTMhdJwHxSN16r4DoLDLde/JRUlsa0etdNtwlSfwj9PFYse729ate
CrRGvn3WO5uxBsxCTz4OzXSnu/2jaM0nPvYwjqr0MA4mTrrJ+1XWA8WZ+dVOPMnBuYgmWA/q37g7
j+XIkSyL/sr8AMrcoRzYhtZkBDU3MDJJQmuNr5+D7K6e7lFmtZzZ0EpkkowIAP7EvecG0a6fdJaA
jdoxLMYyiuhxwzqSMmMEUe7b19r6JVJ9bxKqiHNVvrIUW/LgDMjBzYEyBehCQfLknEBFbaJuttmb
RkG6c3/SHOpxCJ8MtR1SScHqu9B3YGqOrWKGEdHukifKSi+qHkHlfOeO3AvH+e5I8iCCfHCrjTUY
e5tsT5IyrdMUNe4iTuvPgAGdRbA0OEWmx8xHEkfeXN+F6DOHITN7oZpG3qJlK8PNrq4/3IXW8D7G
T57M77xA2w/DO2yy59SGGGk5+nKqgd62QNg8BPOp1WvvRPv9uArSjFV4kogBu7l6HQ42iF2wGhj9
n8qAvWaGwnWHy69a6TjLNrCj5I2SKruCtn0pMYEeB1Nz702U5v0w3QSOKQMS5IEY18cxTdTDUBJD
padOvElSTN4jidlbO0oLAo3hVAL6oy/0noQPAAeyVnscjcQ+EkhBsKMfoF5ouq867e4BvJz64Ibs
FFIdXJV7sKcjctFPQNorSwsT4Maw0he5iXTeyehNYqbw97+/FImbbeI8JUp1JIahcPVLU7MCx+rX
7fLCz+8T5xh1/sal5zk6M6RWS5ko/X5c/yUc+jn8xbIx/2n+D0h9pJDCJnbwfzuUTh//tm0JCK8+
/utxNP/NP48j+Qfsk98cE9dyXMf8JyK6AdxcF6YDAcWZceT/OI2k/ofJvIUzR0qTMdl8PP4dfiLF
H6YwoKXYlrJcXf2100jK/0Zuw+rUpqdT6JswCPwnvc8IPXXUwBXM3b9+yGAbrTJnDz3N3hklSQcI
SLLTGDNU1oCq1fU51ak3syEAOQLcyEw6LdqUSVhioMrEAeOB4M+RTW83n8HU7lKIBlUS0oHp8+qq
Bv6RW8zfNePdQOCKEb0Nl+xph0UoB8mIYVhzLj7mQ2nOUMBnsFHtOm6sD1WExiGFwL50+2wL+IE6
tEUnOTTDHRIP5o3eR+Sro96ivNZjUOGsxNmksesZm+QRWS4dRoTsx59Ho2BbqNLacwrEZcN/XbmF
a22riUd3of+IhCz6tHCXnFrQoogHnV24X0aT5otgHmfGxLWgh+FpJKLG2FLlE5WCTaM3p2oLRxG6
5dQ8aP64ZplULsRokERcG+eh0jDkoqxf5fPBDhOHUZhPPiayl6DKPgSB7msnse6x491SVdJctFG0
lux2oG6QLkh2Z+bVJHR6TJsaNtGLmiU48dmoC4Y4lexUYCiUon9r+4/au1TtaN2xgISfjBZxSaog
BD7ZkBtuUXkDtk4gCvIoNd59do57ZMhPkph0W9OmlVvy55TNPigdboaf3A0CDxbAh+wChnU5+sZ5
0rqZheG/yqZjpTXi+BRTv3F781T76THLumsSBTs9bPrHRko89TTObHvuSIMWOz+DftJIIAmm9ACs
eNtCQrGAhlxyYObDweuo8uOuOiHcDPhlRr1mzuZXcEsC3lazE0iQR4roPiOjt2jEMjBJAAkTMvtS
QxjE/mJg0TMCqhGUME6fsNfo071bRS+x3t9jHoo2gBPWzsByG40x1scBc7fBMJzLO4uQPXgno8zs
a5DoiKv0CPu/n6KrBJPIkYBmQtkO4MIOC6/tA6ZwfHfZZf1NtyEUdEbIBMe/JjYgbeZkOC2mB03m
tEpg+m6SiR/Dh3Vr2vuchfStdcf2wOtAT9sxXfKdNDw0klzLZsI7CeSXa9rpwWm6oDbxIHV+TJnj
Z/XL5Cf7LIWpXSXRfWXn5saZ+IDH+pevVP8UKqe+jnZ90a3MPkdVdiH9YteF+U/Uy88ky+XeMUOg
MWZ9L+/KJowuqXx0YVOXw6QdHFIJqWTlyY59wEL2qJ8a8Cl6wVlfiJwEOBXQk4W2uy2c0FwOMrHX
qlXaanC4QKhaNzjakb/r7V3W9l+aZbUHVyOcedJtFllEZvqt3e+CQffvGF3ww7r2HrQotl10dlGY
n5LU6Y85g6i7glk4o7PZfehOD5k4DvpsWnGaEy6UctMVEAik2ev3WfYGAbGdvHt7/sLkDDhKJfB3
sV6jbV5OOZ/TvEhhOixm380ll8AlGsvHhFncd2wvNrky4lXSH7Ci/nAyYtHc2LH7QpIk4WUzc0Q1
9SrUYbCa3IyFWRKaO0Hb/WmK+A1E02rAUOb2A4vTLPC5btEjEiv+bWWwO+I5xSlJb7EH6d5lec3l
YL1WZuyuZFvcDY7FnmvEPKYJ11oUcqN5lEQTuX+G/2Gk6ho2fM/UrF59KoUt0qe8/PLZuTFbgatL
JtHCcO+aBl04UEV9a/IQi8d6Xqw+6HYQryqzevn9A1RgDdR+5VnqrFJTHktd4txqKwVPzIR5iBnZ
ACEvE9vYBsEICoTB3NIdH4wuDDesRBlKejG7D4GdsYuTL0cyR2Wvv2sYfnRkHK0iZcCGjfrrtEAf
4j2Tw/lldhRlAzfuyk6S4NzFLg434NVLX/Up4oeEEYuQe7cJ82sYAdpodJZuVlVyiuTg9WCbdqUR
7CBFgOKR2qnQwD2MjVdiueeWCdAZdfVuzHwU4FD7l8rwrh06nCK7IgMsd4RtZ+gs9QTVTvw6BlO5
bUv+LQqjN6djlIjxb368xvsMWe5e9SUEJYbaG4HjBa6Ut3SC+qBg5OIOH6d9bjFXZPKFQoGgQxMq
R2s6oL2rm29oZ0Y0VNpEMezNhiUX6IVd5WoD8yePHDYByK7DrMfOV9unyopPuf5gqFG7hYmx9YW2
VmDKlqIR6XLsaB+8vCeA0qh+olh965PTrmRvAtqbpTG+Ze3HyPjSnd9I2iYjNhCfJi0UGs0xvNAk
14wabYRWSYNRPZ2RgHXzK1YtSSSK4TvIBPxXFuBR/u1UhoRQ8pJZmslNbmELkqAyvTE7ymXnxZeE
wZLJrCX24l0Z56+Og4MtccV9LfqXrIpZsXbmJdKxcEgXfZs9qQXSOewDJoIITz8ZY4UrPFZo/0kb
WpTgkkJ2FJz0IsSdM8wBrLLZsOkEN8GeSjbbbGQWq+rum53FN7lb8PG1X75GsN+kR/p2qMRZR5O0
Nma38sQoKZAO+WBJvSSulBRTcSLOtscxOWwCw2BdMa4D32IGDz9hlBt2HiussxEAGdgtqXbfaEBd
pobXIrVm1afuxYLm0ND9Fggd0e0tPeHfoxxl48xoaRck45Ne9ExImRJdKvzJRdO+JGbl7LkgYXVA
ovHoRA7BALirk/kXdsNZUxLsxzC6pVDSl7XmM2APPKQLi6KzmAjHrbeySTst63XHlbJw1MYYeWK4
TTsnxE8EJ+DnmS/gLtyZkgDXaf7k0Vq568YP35Jm2GchPhhuhyQ1f8JBUhgM7bRMWV8tquLCvilF
ZSReA6yli/mJoHkAHF10qbio5KoJkd1qrnmvey2Uca7a31c8CzISqO0tSGVjy643W5CxsutKWHm2
huaHXJlRS5751PiggUECHijehsw4RUDCWBeHX5WAGBLnp0wS5CR1+zVKhp/O1R9dD0zBYGHyZiG9
sHHZNSkiEln4KVna7KiaWL6hKMZgx0v4/YfMmMmwlWM/G8JNrxH4y/bRw2tHDIGBppi95NkLPAyq
jAVbdUrxJC2aMoBfy4BkkZXIgUirLbaDiMXWCvVuxQy/3wkyzZJBg/CECNEdyO8u0DBc2M0gWG70
HkFVu00t6zR/hLpkp2VWRMO6ATbr2pTrhOVyjf9vWffqO+t9wcWK9awrxcFwx2YFYuzNzQibIUoX
PUSSRLPH6U6NKZNSVY0vvk4f7zu/sqRPn0ghd1kO7xIR2YdyEPrzkK19ShfoUI23y5glZ4GWHq04
sNGe9beu/RxlE+6HZJ/2pfFAwDq27oAYO+WmZHhl/tmex7RGSTC45dKOw9Q6RJ1C6GjDY582QVTk
8EWSW2nyeK0CsEFxKV/mc6wP2SBbU7TuY4n+IZ4WUeDb64pKEVHLyaiscAtsHfonc4D+Tg/yetFE
FFF1nDKmHSFmBeZ8h7ECrtil+Ar9H90CyJEIqA28+LRvgpWOE5kfEzbreiovTnhqQhfcWSj4tZ12
r4/ZTcbpa0Rs0xqU+GsY6NRK8/FbZXrGTgXmSOnsWzPYC1Tla7dtvvJxCi71nE/URURuKI/q32ws
gl9H8zW38ExTH5/4vOWmrhKB9RYS3ACGzIkdAvPmF5EGMlz1MZoMap10slqU9QjcfF3kq9H1BQQ5
eRTzvVgFsgaT0SPbLvoXbvG3YZQ2TAybbNGyfaGGjtdt725+Xz8TaqfVjKxlr1doC+UQU8joi4uo
QdLLipzPF6/igEzHm5aapxocjZtYcb8Bkkqg3wHLbXt1F+eEHxhpw1SCNHDkYNEljJE0hQZh04Xh
6cdA7G26nFVb0t9pYNRPk+HvW9u55fQZJOOl/aFJDqri3oLjM6xr3fhmZFisIwOS+fwp6oJgORn9
hKX+DftsR+O7tobBge4YgdXO7iH6/RQB0X7a9JPbKPSiaC80cjfCmZhbWtW3GfC+Rw3l7O//7wLx
gSrmrCILCJJT82CJhmiLUD3aVjQUq5AM2VLU5r7XNp4VfAwW7WhvVe5uMOH7ELVxlX6Ys9lzKtJu
2EHTlBD7wcAyRhTG+OoM06zhnAhzpiHuOhP6iwuSZCjsbxkmxFXpr2b8Jkr7lxf1HI38t/lljFwb
ZeG+xg1nl8E9BDz7aS78dJCdVZ7fzBAOmunsKn/6zCwaWQjI3JDBBEwc/WaxxtIOsSLBItdbaBXN
CplvTkM3/2+QMWxDucdGQ3vV5lMld65CsQAqEhhJk/+c4Y6bf747n6aEzcIxC9Z97py7oiWG1Mbc
N1Y83vSgrFdlNnyQasdi3RL3gN0/2bkvh6D4rLPgMw3Teh0NzbMK8TF3cyJ6r1xWnmM5nmPvo2yb
vV2W+t6KG0zTPrzIWYpq+XjgZQkdq+3Y3XlKf6BVLUqVXyqw9IJXKFzS1pxQ3Iwa1XMUJya9bNz8
xDSl8EX8aCG9OkZ3YAJc1JCMdbo6mjUVw/ynHOB+1GDWXZhpd79f5hjDZSo1FzUtL/r3d6HnWIei
MC9BiqSg4QMSiautGGmVIAwionW8m0hig8Y4/pnYXuFwRKLPcQqZ3Ns0ho04+WeY+wP07mgDBvAR
9bSxGhf6lDceDb97FQid0SGDrsqzH9BzG7rMBqgEN5KcIO7p7c6Y9dKBj3K6mTXUSEOcnUBWrfSN
7tkP+ay29qLpvUN+nZrWLurwgPSzMDuYFdoN4ph8+hXO2m2FiLsegP731QoarbF0J+6SWocvGujI
TCpnEdnWEkEmfDiCcKfGf2kQi6tZNW6KmzuryKdZT57NynILifkwa82dWXWukVoG/IzdtD1r0rF8
nMSsUm9mvXowK9cLJOzVrGW3ELVPiNsdEJ/+EJcLw7CeUrBHC6No3vWM9nSyIWJ4JECUzTdqDHUY
TQwZVQskz06uvnKRKOAbm0fiIvu9syaygQU8wpIKzDyRfWT1Gu8dzD7gozyJDIXGNpwaMk4DlI+T
9h260a+mZNEHe9WPg0fN0R0cke5z5PS3KAfoLlpnLXVt3RKCtULogTVyRMNfMYjyh2RDkM41btS9
R5LbEmDF0hlLwmq0iISu4EerMMmm3ouTkQOSIEHGlAyHM5uIiY6tX+WmzBpzGTq/FMKaeYRLbG/7
GdbbLEJW0gcUnjqpVQD8KYu7giBrLCbeSxu1W1zF9d1Iq7tEQKv2tuuQ+Vv4xaZtRLWzib6B4K91
2NM9VD+G2a5GKGCzQFxuYtvcVmXMycsm4lya4Xs0ES5FnXuFbmBvjXF8ilX6nOoWdCyej6gJTnWz
wxlGiT+ES9AwC9NwyJodF5WAzjcVnIitzQO+CUgdcop8icQW8WeF8oe5D1O7MVprZX/wIoP+uSAi
kbRAhbsgLbgRDWvcVBjLeYPCr9is7mozgGLKmQrm4yl2w/cJ0PySSdYqGQB6hbF21qyC6LoaHQCz
OBDDAoJe7iCaisv4lcbx4hnZMg71dS86GDDYxP768Pn/0kaUG8hhSPw/r0Mf8yRM/2Xq/Pe/8ufI
2fzDpMwWBK4wHv7bYPnPDaj9B4MCHVunrcTfp9F/34BafxjSEJbrCC46Q/GP/5g5G/NGFRg3E3F8
QzPA+y8sQB13nigDWCIx9c8ITktyf9LyMHCm0WLV+s8L0LGveS4lA0FKnRWuIq/IjxNupT6Mj2Xo
10dhkzOFCKJdpiDF2VqY+DsxiSVXMVr6pmyVWKCj7nZe65qHkeDqQ50ftXZcSjsfvzobjFw2FrR9
mK13pa/xk4Bb3llKpjStFWKZDqxQ3+n2g23Z3T5WWN5aCo/DpNHMF0hyN33UvKXFs+vL9tZRk4Kw
aeFIpesp1MOdGquvwlyWhRndRYK5b+Z1SFxsovXq/AsWV7W0SHHBfAIq6Ow60aWMnGkdllO2NunT
kF+OeEYye9qkbUjubcfUws0G+9xOU7Q0u+JlxH1idUN7lob9K6uw0bSt89YztzqUhXWg0t/Wifh2
0TljFrSPdZm4hLFDxgl5wRibQI1JsGJFAZu2dNRJH8jxVUO4J4gPz79MUyZOQbQy6jvMPivL5xOR
k2SD5/g8L50nYQDVcjtESGXX7CKiFUAkoSscDINw9uzFy+gNAEwCojRqvDqUyTW5Pm6FzASaIYJp
+MesmcEGQsDkGdSvDEXsSkHiDBkvxnbqMT7EDRAjvXqWVTvQysWkTvGHSbBZke0kiN8oYTzxhFma
jqPLhRO225EHqVHYxRWK9nCsw+bIpNDYTxoSk4yTaOGFmcOKEI6y3fBxT6p8yDReaodykxFWeibi
FG1WvopSuE85sJ2ZVpDDJB9SRijByMI4ytetjs/ZJMbPg10NqKt9yMdmF1s1Im1LXlnM/gp0sphQ
2MD2Si9lEaEuxllRWe4zMKO5KyUFBOuwv/ZUMa2MQocqMsz+/dImF8hlgjZBAtfNoV3iSNbXkern
vjBdAze71HYuNp7PxKOrkMyjaeQvMn9FrZISH3Yb59aoardhU2qPJZTOCJkqmh91HBt2xBIttz8Q
hhWxofElBUuDcyHE9b3F+u1v6dFw4TKdKFKb3iPUtC2+byybVrprSFxIHDrVkFZ8HTQHrctfp9qB
6yc+gqrJzy6TGjKcuneGvmLNxICrz3KvquCtL3PSxJmjl2RBTwcJRlKT9BQWiJZElRcy37eN9uRw
AWFJYLE8zB4mOtQdBXa7J8vna8wql3le9cmYP+aExMpiC0azQpWSHtBiCzyZYt+pFm5+WLwCY8TZ
AD5zyS150+JT2vc/bu/YT4W7U1XJrHUe+JphBrk0fWZcgsy+5jdclHaa79tOMbGIKn2lleETwtf2
VU+irwj9PZeyxpK46KqdLil7R3dM9wzEDoXd+Odq/hJbIjnliInB8DIxTOY5RS0wcyZmTDyLbm66
Wl37jnPThQK2aGy6QgeR66qyzKdAxnd+XXyTIBzj8o4Tf47ySpFcIEZkPCRTBKPdc53E4bocPIR1
CVrMYqxPE7k5DTj4lTXlzR3Jn7O//V0aPSWq1cNS7Iqt2ZpHIzKJE8YCgNHztYpeBNmbhhJyZVpi
WpRli7kEKZp2JHXg3nUwZDQBwA04WJk+PVNcrwDuMHWpSYmlHmwYIoILNRv/qzUzui8SAWVOlpBe
sJbwWnKVkyygwyCTmFwXsSxq7H6Mud4IUID25p2LQp18SU85VIcsuKp23IHoGxapzXzLoER0M2+4
SGHsg6Q5wddol46h79t8PFBTx/id3zxX3OKWJV7Zc7eO2cZtAJ5WcEPTn9iy7/25SYgSMsiTpyAw
7sQUvMcN4UJ22V2cvv6Mt2HgvpJHtktHdW847Aulj0FaMCv3mYJw63QwSxIGNfkAW78dvId8aNGI
Oelb4MPVbchV8qiolrp6ocaOUYZi3FX1+MoyiZmf7a0jHrk9ANyZo0g6Q4W5OOCRTybEQbF2UI5x
B8sSr6CmNuU4K1wnRM0i2rdpdCLh6i0OrYPZeWfMXxhvGd4zfI3r4ui73peDt3LpDHJtqvaxhH5J
SL1ztFEzjoW2MRv7XBdQ4qPxKXTVo/BLkg7FQ2Tk095J1KmsCHwQRXGfqnjjT+OTbxxHL7/F/vjL
Dkp7HfbRM/66dqlGUMSTymzwnZTPGMfJF8pxPXg5NaKPcIP9FXJ/BHxasCsHfHa2oN5rscWvC1Nn
sJqvWI5RQ0IydgDLre0edYmXVgzljPKIPs/HLOXf11WOR9u68QzjXtFCYLGAA3DDTtsmi+9EiDd3
0L09YKvvNiwPJvyaWd13qGT8NYp414J8LxUAGINlopZYWzEW5gIDFBJ3r9sJFya1h5BHQVvhPXf1
4CtX/WosnY2tV8OGY22c8rdS8oTxPO1YpnF9NfPvPgFe0J3HxHwhHemLzCV/OQXd21iAV7ez8Gvo
vJkwsaVDJBLSxghBIsCudmk/TPnjRN4O39VTUtBHpBPvgh6VB2+aTsyMYkYSIGRaVP3mWJ6gTCJa
annWeyQFYdxTFw96TNrn7BKAjus1KZ1euY+CSxknlAVpw2fFtwOaseZ293G+Fwe67nIblsbLYH91
WHPzqGqPPFU+yqo/Ya3Ll6nVPeiNQ9zdeOzhTVVnP+6vzCkZIsvga9DlfUBsKcnJAXptbpoOto7n
LGRaZveR6385TXFvGqXHQV0fVWs2u8EDo4scN0pAQgPhdApyoQFoH0vLevcR9bIId/yFqSErBums
ABAvI88nQ5C3ycULk2vW65jz9vhV9ZrS8nIYeuc27qyVLboLyy9jUeI8XSD95NdMuu/UDF4JNr13
Omi2LYCoUM/XPSSi2Td8C0F5rvwaeyY2JoLpbpaa0jUVSrFStT5szFp+MtJ7b/WajXjg50vixXYT
T7xG8AHMSX5N4z+bdnadMIcEWv8KEBrhcGgm2yLRfmE7zhdpCAF2KuiJG5NMZb3QYSH03TFNGCMY
In4hOewlblFVeOMBJyqqeTPiEy0SbzvAb+zykRENvkpMCQOB1Mz0Y/K5m4hnJ4YfloKSUR46/Ofc
8V7UlDkPpf7cdfGLmNPA8trlEUT9aXVsl5jd/kQVtmgf4K+HLcUwUrGhXF60Zlcve0bmC56XzqrB
neBO7UtVwjeSgjwwOrt1oIllwq/Aw6qZNoUAo1QrM96apfpE1Y0OYtTJwyJtOZDRVzb6j1WyLjOO
YWrH4q7zzV3uDOiPbXxtt5KJOVujnlgdE0YVKKx8V7Wl2FTMIZa+PTnMWDnBc+O5CIvuvmIGDXXB
RC/o6fFZaNW6iZr2KFE88dAajqkGhDfV8GYoYazrLIYhYqt241h5vKTC3cP1S5cIJ0H1puGXm6YF
OfL9Ng2RJecuJyQmVATVjmZf+i6AzZZTrzBnY3vuOc4eRdcxTWPG5HwbgumQVgahu016Xd2DENjY
xIyvzaDz4JFrxBJH4n6IWQjEAtwsHCcgwQfmfwuabrJ87ReNVfLVH2V6bZ4K6Qd7jaCBFQEO4hJF
bDKMXkMwXGbFpY/prWsrCFdFxDC798m9VmWnqP9ZOE3gt5i96+7eHwztTg7pK2kdjxiJ8wujn/Gx
k9SCZRw8wLHrEZ8khB3OWrFOto8OzjpsoyPvajhm11Bo5j4snQ/SmoNzI1u4qP6gk844kcBCmOEB
f717MKx6fqmCRGrSYpYoprNU48QEC3gYbQV3ZULlT1ZzhmQyfUoMzXrI6wbroIoOmbgL4zvQzlzT
jjeSjuw89lO3ajS73fWyL86dy/NuDO23mCP0aooRpqLXQScNg23uOv7F01W8cgN+tOfmwTqwouzK
inpwymdyB/oVfW2PgY50USPLf01ubxwNjdRUM8wPJeqLcxiF+7qWasnmRD0E/cREzlWgwetsq+ib
wOUY6Z2mSNodNfPXvPYsuvzy+4vfWuGG9k7HjR6YJ92MhtOASyK99wJOC1E8jG2UPo3lcBShk5/8
zqEijusbUpvPCljTc2/HSzNjV4JMiHeeJSbVWZfDzgWrfkqH9sTYKNzlg9YfIy0taXt8JCiNrUhS
bcmBJ+tiYcK3wADXWjd3xji6uh8dgbKxWIv6bDf2pmKpxm4DTcV0yOlcbhX6/17rh6NRjc+pX2U3
AgVmgcMQfPlVtJrYKVKomDAoiyRcovev177q2rMS1jui/uHqVM6FSik4KKcFYMAoHGm7/mgQCbor
esu4WXH53jqN/9F7jO86j5C6/+cTG1PN8WT/88Tm+SNJvv/t6ztBwd7++tfRzd/+7p+jGwtJoCkl
UnSLrYyaZyN/jm7UH/h2iD0zTKlcfLz/IRe0/kC3biBep16Xhoko8B+jG/0PV6GExz/r2lSTpqn+
yuxGAhn7T6MbHHFS50ehMnZ0k9/hn0c3XZtqMg4iAqxClqUE8T36jL9HTFuxzJ7VUBxqLtgZZZ9L
FNrdbG0Lk9d/eu/+O0YYAsX/8nuYDgQEBy4Tky5AYf/6e/RVQnPjWfCqa6M8aKjXL+AYQQvG2rum
I6anqrY2GPRmOpQKyUXyEWEUGL1La/QvibhkrHY/p7IbVvWH1hT1KxX1svMViawkJ4E5wRZv53el
GN/Qu9fGeFQ5znQ/JZMetUQ2Xp0ynjac1a9Wv7ch+tBEf3OE0kJUPfMrWWwTlkJWlW+A8p1a0zwG
1GFeYb2imdT5Ft65JsRi6Qevv9embY0ovCdrXmCCwZjFiNb4Ynpur8LOPGEdYwjGUqeW4lrbHXSM
TG01FAsqhdqQmsVj01nAMxIi5bBjWQ3RpyCKw08D7DHKwLf2o8/lTiDd0RIiQOkQcWVb6tqJ9jp5
6rUV7prY2JtCaoaHkkFzXG8hR5546tyNmY4hx9iFlftqh/Y2mW13ee1sCmLvp7SCqm2Wj4GSbO9d
0jj6iz0xS8nK8l6U2SfY6+3QOrfB/tZH69oxXbAqHVkgtZUOnx34U6sP77ondx6o2oWvvIvTtJ9T
e+w0ApZw0kBoGK9ZMv2I/sOdGRFIn9glO0+oQo62pz3FOTm5Jkj41vkyP1o3f+u68n7OnN+EU/BA
v3vXaynBm8Edndvcvq76yt2aIkGIo6/slLGOTII3A9rdMiPNVzThzSPNJcx4puJedY9RK35yJklg
gcLoqS7qS4yH8qhTARSLscMEWdPBbApFDojTfpVZn8Gd7kjzjQL9atfTc6plISKikFF8HAdoOoBo
5QgGdt5UUkiKVDv0jWZcNEQhWNSmS9OzEag1iw/VJdU0Q7Kl8CvLinbZM/Tshqz2uU8wT2SQZiCi
BzeVWtNBb3nOA4fCL6njwogFrekAoWDeAtmbxLKtG3lBMF1alI7OfOAU89HjzoeQlhMX4hv5cHRh
qqMhaOlFObSS+fgS80FWm3OJVk+cbmDugO+G3nOctp+F19U3MlzPXGbFaWRzVs4iBYYk5YNHUkl6
P1IbzYepz6L/VM0HLID+ENEeJ+/fvogVQG+LnZm9nJuRO6MFjaILEBPsGT+bzDB4q3v1IKDNMZCM
9iHitHPAG38g/++QwY06Kqf8Bc4reWbv2pMCSLkw/i4cVjLpsqs3sSYNHDVT9tiP+3EWXCyfa1TD
KL/MK3GqPRFdy5GB61ymIJApzu1cugzUMAm1jDsXNfZc3kCAImuuOHqltcklMrNCqngxpmy9yEB4
74jZQqvoPAStfm2Gojsh5hgYv1jRts+j4djn5bsXmcWtsGd3Nnd5JW25CEvQokr32KYpxToYAyCb
wsmmdh9Ym5ajvbNNY5fRZpsIH26usoJD7xU23Y188IMieUDuuer7mBlIK7/iOJ79NW54IFMcwy6F
AWXMg2I2wt1mD+h19OiQ8BI1Kx5Y2vDFgOxiym0Qjj4lq9edf38ZXSSbhNTQ82kN4dKZdzCgDW1K
oi4ftOy1NeDgDbWkNEBAdlF6ccQ2Dp/COvRu2j8mdk9m1XQrs8ha9z1JVh1Mp9Ek6c0iVWozEJpA
4JT9Cmw4lyCKGFPYslm2oa7dMbSaKvQCRl5kiy7vq50i3W0Ra995SS80EpdCRoGzKmr2XEb24NXu
uRnzH2F4T8TKbMnp5UNO/UOPRKr0m2bR1tIG+5asTTMvkKtYS8epDzaRNrtyKu7DkZi0QRQnRW7i
Qq8wefPwtmC955UrSPvZWVaXgLUSAUAVq7+3XDDBiTqw2EbOl4nmIuv+SJwOZqewS/BY0OZiAHnn
qYJ7RktfAFF9sz0Z36kiG2zg+E5fCM1eK13En5lUz1nHA5dd9gcK+puCZvDY22SVyBDJQh8j9WiC
QZKopF2dyW2uLqapbWdq7wmkJSSzALfqgd4Eh6dHeExKKHrtgqjXEmRNc+dDzipSvQoCYM5dT6iV
7D99KCue6cBwJuRv5/lmdwmqSyuD4hxoTnDp6q8gUOpkLXk0KK4s3zvGkeEeJ3jsXF7jgx2filir
0dQjULOJ24IihoCMkAdun9nEr1k6KeBDuQ1E9NW6pIERLehfshBgCfd2sU0LX61ljiIQjCr7SbCX
mwas+znNrWlvFf2V5Cf3UVX1PY+Od82wiqvKcvJPUsnO4yV1K+OTRluE2mfS2fqrHmT7NG2np0ml
wPMz0znHjSQUxk31Cxlg4UJ3PehbNaS+fyfvzJbjVrbt+kVwoG9eq2c1ZJEsti8IUaTQA4kmkQB+
636Cf8wjdc7xvdcOO8LhN/tFW7Ellkg0mSvXmnPMzogf0rjaLUmTXlJ8wdeuRksCUSDdZCQRIWkM
zsCdE04VHtFes10eTVsspzBkiEwAa0q3tkvusSIm936X/jZsqKBLQxKCv6D2zIK8ui/nMGQm02Y7
FqLLvEjzIErT2wuLUyM2HWV39d2UNN1RWqo7AhaEm4ZJfiOGmKREKJIY+tZeO3A6651lL8tIPRAf
GB3GJSHBUCZPdWfWNAEFQoh6eMvoTpU2Jg9IBrhXfVOqTTJ692mIyrXwYefQq+PwHnOCDxbvGWZB
vbMW8cUkDnXc4pPlxQftagvEHOMAf0nBatfEyrjhcyW68ppP3xPSXCTRpMnW2J3JVYeMRHs+ZfaN
/Mna1gvwGeyY7VoTChcHjwdN/iLhVL348ykLDzQt0cdl0Hn8bmzu5iqXdwt0Nhzsv0L1lodALXKd
+zx32U9AMOCC9h0J+TzuTG8pNp4JEQQuG33B6Bpk4bTPQ3M9e8G+qlqisBrZ0nhoUcAQBLQw5V7+
1AR40oSB2ay6K8IzokstelyLi2skC4AYzbQZfyNoJA4ifqMexyUQSd4lu9Ca1/DBCfONrVJCKW5J
RVweSUdXRuSkbDrjiXlShmlGsUUYDGSO0ONXbRx8Dn5xU+P4ZTQJKnFgazOQl9EjJsLfuA4DyV5+
4QPCCO/TcaTOJxiIm41S7Kpomd81/mffuyMDvjBbqyCTm3yWclPZy4mo242rxmsw8+W215i6Ongx
zNZE2y57qFY4oYkhzBfO26QfdiGIEnBOkCoCOORL2GzrK17wetNMajjSi6CgL4ubMzZnWnQfo1z+
tH1sb7sK3p0TYE4xkmxrlNTRA1qxqqGhVwDZm0dW2Nypn4oKFyIN7huIIACr7h5xETyyNtFKlfai
QOMYkXfXeRRdquLUOnnWt46wr4e0W/Fmv9cmxw7JaLOtWm5wOH0NboJuueg0yXJy0JjT6Q2cDyx+
au2i8lxMHw13TyfNScWpqzJMJIhph2z5jg2jOogYMzmJgQZTHppj9aUBrOMs/bGYrbeeHPEufUe6
eHU5S2ODyd+FtfeVvRdOcwkKrmzdT9dmGY5NLq+GFlBigOcexfvKiJ9zmd7YV/hx7PHLbYoHhzvr
BrTg4CFdugLprJL1xebdXiqahiODaF7v27BYX7VPCo9jTW9Ix5LK/HJiIodbeaV9BqmGg77+4hiI
XcJvjCiEb2gDWCFhmGemDRYwNBVPQ0fDQJG4Q8xzsxB25nv9p6xcdmj3HV3zPgHNuCJcE5fGZDxF
N8pIrnXILUgmboG+XU7MVQ9k8+766toNCHucIH/X/8OYpi/HUB8qKaHRDnxNu3yNBZmX7HAPwznS
5yFygOyCZ4GDhbMBBvsoKu/OakZWIg/DwtIBSgLTg+jM39H64IdJabfnFqyZ9tXOKGGzJiCTBYHy
0GsiV8W3s0iStwaB4ZGCsnc+A5en14QHjOkBukfz7sTF+9g2lziB/SzJAmxLjGbpzE/bJcN1TovD
0C+kzHBhkOD3+F25+FD9n/0Doy+ETrTM//GL3xJD1ci1o4VDS0kTtEl/mc7w2VbGoUuZeyySXGOn
R/OF2SFtJbpXWz+ScVauFVLZVWUlGL1G9eU01TtteJrgv+MBCxtd3Wujn2qCCo4OELkh77Z47m6p
Xd3qriKR3kRzgNJttEaiMf2GuO6yW3cxoc5YNRki6UuW1yg7a47aQZi+UyIimw3mP3kNnGaZrokx
bhOm9n9fBtfRdiueNnSuX4lMdwmTKDcKDySMEIuEWwWkbbSnb4Y2/hH1FrfHplBKAAWqNEK6bYN8
mUAslJazYRqBoj77o//dxFbcfDtc5xE/fA2v0XWHawVHcxO2dN+6EX+fxG+XDMtXrNtSSV/eTF5K
Kl3zlYEuF5Hrkfi8LCbvW2dXSMdl+Q16NbDy/RRjyAqymxEVtybP33MrvTn+ivw6MPwZbsQlPbpG
9t4ArdksRbwvLHcvg0/99iUmR5yRR1RZ0xflIS748WzIHzWqLWPh31Km9naZkj92hPLk73PSuNwn
YlAUvXcLGk66xil+BVHDxpzlUnvQvjodDNuVEeQy0oTcga/wDPcqu3rfRRJxutVCrtaLUDJTuIiS
RkN1qUJ2AdMcTTwNTJtcigOA2gQEaLjvb5xZ+i//vY36NwHV24oTOe5/y0WdhXIeWZm5pz/9xchb
rMmY5ucKa8Kvc7gVaKmSnkvoyQcD1Imb8oYxiwDrlKERGIa7HM9Xw6JmGPWlGzgBKWNB9iwEvMbs
NqRDuu2s8LfpLGv9kOidjDWL134p3xUUK56Hs9vWiMtEAZmH/ji9X8P7NRkD72xZvgSZAY6PHOgE
m/RK+ERz9+6VaFj9KpLBtszhHwn9QxQ8h2mWIx0lyLLM0Lvalb1R0/Az+cYvChlIKbTTG8H2npnc
XVNeA9dKdvQymOspOh5S4VJt43InKa9XMbkSq/tG00RqDt9qRm+XmFBao8AG75w20GCKm4unskUw
nVdIi8aG14XzMkeUCga7ejNmxkMjz32VIIUJtDIbTBgrctjfOUZZEr3J4CIh/COmMyAViOxFXfXc
uzWXDQCLBmsUs20mKYZJUsRMYROaqI6FG9M/RzYJSJNdlTXUg6M81n8cfYsSN7s5fNDSDyHSn+FY
u3xEExTvZNNBRNUvDNsGp2Lk/7aCfS2eYz+fj3bNfZVsOYm0ibHw8bqLcLlPWoyuQTtcawHfkghl
1PZbww73atD/EKtdkhU3WGVwqwxeqirdW3bzDacS0lS3/JHMwvZSnwimll5Ct0RXMROoOCk2FAJA
LznPHSXGsslShaOEcqfNNqbytovBmzy7/TaOm0f9sBlpccveLESfTDzYX+JA7VwC780uw+nKGR7q
Mm6qEpMIGhHHjo7FNCJNsEtihYvghf9ukFnC7rYYhjStjSVtnVGd5zB7j2anN6r0F4mSzEgk3EO0
zRUJOUP4Unrj1o7El58j67XH4kgbm6hKA8Y/QrRVHaXBFrXMk+o7nC4Rz52H5JTJCeZc+uPBTC2E
jxhvXV3cYS5lHwqJve5zh5aVdoHMzkOJXB/+UfA9ZuQzDqmlMTESTrTetdjEO1Kt9kPuseT61qs/
Fs+DafwMZXofDOYfU9afCVk9ejYa78u4/qE/+FA62Laq0H4IfPu+66JpI5kRk3yjto4RuxvtA2jx
24QF+CKPTyp679J7LfaqEVCUYsNAgYdDCPFv46YsLBJndUAKENyR4EkqppgYNcjnBWNEsC2+Miqt
CAnGwIDEcplVMhLVdmMDIdXaWBqiwLHqrtJUbpQoEFXgREw1aZQuCuzXNLNefHqAFNPI/sKtkpTn
PRhShPw6LXiYt1bYEdMlJFnqUXzPpnvIARYy73LUWgSDWtslBD3DEOQxlwdi0iU6l0MxLdarIX4F
MdC8mU8IXCdapd6gTkbZ3P2/PXr4B6nApg//v54+ECb/ndW/ql/dfx49/PvX/mv6gNATlEzkufyR
5+tP/dfwAT5OGHpAk3XL3QUX8N9ZBR7kHDOwI0KHuO5MB9Cu/pNV8H9HzrEA5NDW/8/K0X+ic/TQ
xPO1TPY/jh/+HZ3TKQKZiqRp7z0jzE/GnO6wKLpt11xFVeIjts1u1bq1cw8PlJNl5xPxkDe75i8o
o3BhjJGw5uA5s1NG3c1Q3i+UDGP8tRDA9aCKMIBeI7Qr+2mEAteX07WywvE7KXJi5zg+4xPzTzMp
m6diMqHjd6/LVJqvXhTNW78axB4JjbufFmVtKrLXd1HZCBLSp+DZTpZbIFRwDFuIvn20PClKmLSL
rxmuhFPSuG8QwZpHIEDWk+TctvPyptsstBwPGU6RlSzj5Ay1xNpivk/wosAv8TXJJNZMkxq4Sa0p
JwbO2pGtwNT8k06TULCknoHuvUbGZzwlRzm3Dy2ULPApcTI9uJBNrLDZ9OBVSsAGjuatYO6D2maw
PrI7QUoPNpEe9Q966+y/Zk1tqcG3ZG0LKDj17vK86HdtZF86cDGW8SPgvij4Lx0cmLbHtldAhqni
CrEgrJgaZkyFvtBAs4Z7HJxMVeQPcG9huVS8+AQ/tKgMZ02gyUDR5JwXPBSi9WClLP+wA6Tz7mh6
TWg5d2bz7QO1IaZtE2jKTVN0xq7D3rZiVB4cGmhKQDnzQ0B548roQYbzvqm87wZ8DuXN96R5Om1Y
HZc04ETquC+9xmCC3vFB8JhJ/mxW2ARB81gCRk+VPDo+o47GPOUgfCQoH0czfSLgPjIyXiACklsD
9ieIFiwXkzhoBnYvkAE78i2KquuQjJzeunAzu6m1m0Na/R5Kx/PfX8whMO4kPPnFHKPjAqB4qQbW
8xhDbg2iiD5+epo0tcgNu9fWKeEYYWTaTCNKM3zjzlFJi5I/TCeIjOaRlxtrxVQEdxIsdMCWDQnG
6ZlTAMioVDYfQjl5+EP+tA2YX7PDFwa5l9y9wniqMlk/wKVlYiF4PZYueEoN5y7D136i7Np3WTY/
dRY9u2BR90Ez/qJcra5JGuZX8px72963eOcPRR5a14FCw3UolO3UEt+tQ0s3ZvBWCTPaO25i75dZ
ooudLBDrhiAeuxMQC+hVaCBVGoKm8v5CqjSuqtbgKpphQC0NolNrDqEHRJXdo2+TBJyOa8GZ/C3G
CnIUBMDngFgOPgqKNcoK6+a7eMDq+uq5vwN/nB4XkEqk+zj5rot7gpjTYGmwnzjzLu5NhxDf2MF3
27j/+J1gDt9uWarUM5+GVMmh7QtsKYu9/iV1q+amKIfDeUXq9vwVupO7BtEV0W4nPdGi+7ix/Ty5
KVpsazG8G43XH5YRQWJvp5+VHwMn0b/0E2lAJS8R2bht81w5c7nBbuavis6mRtN+RmbJ+yGxXVQz
rEU1HsgAVPn8rNJHWwbWwzClcktp+RIwZrnEfdlcXpMxOVCiIfZknmMTIfhNwMhm7IebGXjOxphy
TDLS33JUEaeUngVvPxn3NOXCXV167joKrVWKwfFuKOWvOKs6rGrTka4u1toUg1kxnDDlPrkcQXaT
aNuNNfB+zbjrD0WbrgMb3ErAcd51qCgAriCYg27uwrOK4a7nJkkI/kzvYRwBD87G2vTHI2kKADhj
PNehK9bSJPCzo4OHtvfORMl/yO30gRuZH/JY0sVIUK16vs+CMXJqydzY50APIHriKEujN9gi48KY
k5PN46cfFSmwiUM2iiJ3VP8VKy3u8y54ayJ/fJr5gbaIcnCzSnrZXZkwt2wlleqQU+YZQDYcGJen
2klnaiYQH1X3DYmt2iuW7n2ghvlcNuiceUp20iySNyuS+YV/FJA68lDmLsJb/507pcOIEYzGx12M
O4LIV7RL6MSSq18eFg+TE8MCd/13kzK10Gcyev9I2f+OUzs4SLhRZIQWgG97idVZ4Gb1YSTsu6LY
+mM4aJPzfuyo5FOSMUgVJMOBuRRJOIQgpIG/maTaBzi2V16WGBvYNRsfS6Ff9N+8sQxLOdQjZtyF
yq6OQTm8pEbTroYpOPfS5FHt/Ieg75Ozi1gvieZ4a4guWXc1xvDZIciaNxwt6qstTOvgovDElynj
i+PFfzKPqUtBLBGE0Pe+MXFtUkT6U85APyv8FcdbJuoV1NdUe5zqXn2iHJVQhZxzRo8gVTF/3d30
Fc0RJ2KvNNLJIE01fjKww7UUsuxlMRwS9GHSxdI+TYWAaSaOkSKXeiAfk3hsEEVuiSB0ZBjU29aH
7GEAFAs2ty5zdzRk5q0KG9qBlT1cRdT+DL4333tF8sNEtLr2uf06RBX+2QaaJip6BOyt0fzKIhNh
rBOcVNBEl0bSJUrCCHG4Ku1LoMbmIC3tBXFeB6RP4LQF8qrWfm5ru3zJDUILcgvCRxjTRhGCGHlr
8k+yHD+rEAkOekb7IW9DDi+iUQdLzlzmAt68PyLgzOOPMt4F4EbvFSsRUslyRt1ctcNe900GX1tv
pcoo8mtv3GdudCYmLbz1lX0ReRG9eMD0DgaDAxaaLNxm8wzst6y3cVJbz4IDxqn3s2PsNP4JmMWt
8ibzUfZjty/MZNgWU7nHFDP+qhbyNbDQWBwLwSiFSZOsXSCtZ9H1RDyYuOncID3KdGCVmHnX0LFe
HFDQl6Kd4eWZBVTUJX6uck7ZgwdT3d0xkQ6PKXMwglbweOaWT5wBaZjci/2IqJfHwk5v0mMNJC7t
3WLnWhOBHH6a6dZuhNoaEWbwFITfCaz/79hOjCf0x6RY1d2EU5h0mEFO2xjE+TO9HSycgTcc6F3H
O9tVyBG92GCS1/d3E9rg9wT4N9rI6g15XYZauUhXVdCb5JkW8TvxIJBV6sw5S4xyNHVi8yx0iztV
jTjWZCMHFMQ3SjOsF85z5fbNrc2rSqPcmVWRikfKULOyiTFhVmJBhzLcLSG46YrZIcpLWi5RixmH
o++mqBV66PGnsBv7GNbipcc5i5g2ZxyAId+PhID0QrsFGeCPO3YclOfxc2mYSHnmS9WnzgWZ1/fU
WbcMRUph3OUmIFy7Kd4mFK14SmnyefGyJd6WBMyy/JJ1xvNORHOYh3xbdIg5hMZrkIH5rh7jABAX
Vs1S9H+g4LXsIMGlKqAEj5UV7L3+TY2oaa2C6VAlcAl2vvcYFNYjuWRIPDzGrupFSBbTASPWJkWC
so7wFjIQife57fboJ4btLJHbIyWkRbYOXYU9AX7lyi2MbB21rrVqCP/2DO1ETmaGkEAbmjpHsFiF
9KLz8RioHjTnYGMCJ79PxR9t7x8yrAQ0faNLnzASDVuFOGZkAUoB8ecOhoTKOk4RajiSOi6+XewH
p3jMWDdWE4cnREfWpvV5opoJyThoybmyD0sZ7pnvE8VusKXRuYoIC8Ex/WFJt9xO1WVU3YNtZDCj
hor2a+ReXDymsz3sKso9jtXGroXnnfan0nbOvtOiLqGMTJyDJ6zDYkAkaUS0S6fk0HTeDqDFwXWu
S2y8m954ZR46bo35M+wzc0uGEua2gJQHe1x27mjyLSVi1KzL34M5gOEW6Mrjotlg7SHtyo++l4xE
HxATP4pVd6Mx04B2gKnz+Kg4eq05JFF8pdldFgiMb+M5oQq7r8xg48vqYwnNVaDkLXZp3UsOD05d
VlsCzDvyOOrfY4a0wJ83VefeBTV+AleQBCVr5wdhzp1IzV//6PrV1UeMNHgzlOMGp2x6iLPkopL+
pzSNe3JZLrDynyKwjhtmBVAPHZb8urVhU/MPQZxauRliDU+MhxJ5vfJos2GFXc8zpoYm4MNLeR/O
wzsN6z9TUx8smEGnoRPnglKikAamhYxOVx9aQPrXyiYXsOIbHQLtCkFs7YEKsFjxnAZnreXdatlA
8w4OSRUe3AXNjF2ZuKQhc1j3EcjHhR4IVGyMOfT1tRBqnrrvgHyrgMf77JXE8GTmQ1L1zYV+1Zu8
g58EL07r2V2tbDeI+fbj/hc4tF36V/seuU9NxHk1s4gI98Jz71O2IVqnQw3/vu9/yO2qV0Jr6iOt
rveQ2Yu+92iWhRcoXHimouadZwXx0eS8Jy0tSUM0+wzZvq/1+45W8jvGKy1dJjcMTVYCsT+V8qn3
sA76mcG6hmxpQVlT2nc1r+SBbIVTUpTxph9rhmbx70mDYTO98mAymMR4X2vXQYL9QGkbAnaEUfsS
DOBRAqPCeJkwLcSVLqSG50q7GTJLngFw/XLjVBL6PZ/K7jvF/rBoH0TJBu9oZ8SARYJ95GgbpHZn
Pl4sw74Yo7izMFUYA+4K/RxE2C1617uvfFWg0scQVGtPhoc5wx6QLyumpqX2bUQYOGI+jhQ8qvy5
cdejEC9cuQMP+5/eqvdDO0IFGAn7Cpi8x727VxhFPAwjbUVRMWMhKbSXxGzCb1aJN7eQF3R5jfed
uZxiYoGr3oSO5iPgK/xXPy0nZnxasTDi9km/5z4goslDoLyFTYdJckZKNqL4M33yt7sQk2Ue7TPA
IFR9hkbZHFqsMgWzbEd7Z2x6AwozjcJUU8hWYYApHlzsNpP23RCg4WMYZHcJMOWQFLUNMOmkcZrg
rUXyZLLU+zpTrhdMfqXDQ5JB1K4Y/+MH+xy0/8fTTiAx8Q6XmIOqFr2R2Xh3jfYN9Ul9Tfr0QWlH
kau9RcB9/Y2v/UaTdh5Rm7562ovEYv17wpxk2CfVqpfYzqnD6msWwdcLpXcGebvciebZTNET6Tct
9McXTBR/lOlewMgapD7hXQzIRMMnBeXt1o/mNjSZVKoy/A7dGvWKuZur6Zs81reGh79QzrFdyo9q
Ss9mQDciY14x58GmxjiEYgTdkmER+okOz/A5hPS7qfLERnaE5Yza85Vh/iIXZYtGnUazMb7jIiWf
WzvFrOAtQvZOuQ/kT3vJJkxlaOA1tTC5ke2VbMx2YMtptGg9wPgIcatZkeqB3hunWollLeKkmKbR
e87Zov/ysLXlA/+qmRsfCYa3BOMbiyaXi0RAN7yW9h/aL6F2yQHt2glscz1yLAL1zKdh+Ki1r27A
YBdgtMu0464MkKgXHnq2ZqYDDfSDLjRA/oZhjb8clv6xyYaj68ZPQxKd09i4YNEG2daRw4uxAuMp
7pWpXYCV5NfKGQmmIxacJx2nYIplcHDxDtJP+87/ugm1r9DTDsNIew3Jp9cihteWlrQgidMzIH1F
2BNnA1By+i0wLTravdgJ39qAqVs76o0x3rtOOrK135H3ndhaHJCT9kKamCLz/nPWHklXuyV77Ztk
L0XsiJMyw1IptLey0y5Lhd0SNGu1brUDs9ZezFy7MktHoAxlnFT9RG72MCr7pRhwW0wh3S6vihkL
LgnvSus9evHo7tIwe8DNxsDWxkkNkUit4uJFnc22K89OUiQXS/8ypgXFA65SS/tLF0QAh1xND37s
+Phkli+rs9Wp1T4BC4MhVh43Xfleh1iG8mxHr958jk26KBGFEOjutAPnVMS7/x8a4w7C8P9NYzxt
fv/Xf/uf8b36q/7VEgeYQAAA+nnHImvGi/4DvjegJ+4TchNZf1O8dbv8nyyF8L/46NItDZqPbDc0
Ud3/qycOnd5Dhq8/9G+z3PT/jwT5kU8k+P/QE7f5DtD4w3oILJjy/7kn7g9ZIQyg9hvfIXyvrBmY
9HgrTVXmH1bxMteCYF9hoQ53X5m9YaPPwYujV4oQLqHswZ+iomwbtynRxsWuYGTK5uBryVOfhnJF
EtW3lwQ9c/jhinib3MKZpQ/TdsDA0xzso4eQChQJUY0KWdXMflPb1tpp83nfIr8iI5mxLXqsRSuz
mAONWA4Z53KcohGT/WT6jF+3NC36+M2XvxyB5XbGt3+XKach5wIvX9jY5TorSP42T4VpxqDBmQOi
KXgtPIxKKMkqrSlDZbIdzMU5QVZgpdXKM1Nr0FKbebHWpE3fpdaoWVH8HOG7n8kEOxpiojEYY1aU
LIut4RLf6BDevIivXKvffGRwntbDsa0N67Dmz2hLEG3YBvdzvPD6D0zKyDVGrUZc+JpMvuGtQ3BX
aeXdhASPSZi/AsIZHQatz2MV35dVjVI1l3hitYqvQc63aF0fQBzqXI2iGLTgr/EXUJF5TzCMRD0c
eFCVbfNgIRb0tWqw0PrBVCsJPa0pdAqmdORfNTsPwaGvlYcEpyT3iVYjBlqXuGiF4oRUMcHhcByr
GPkiqjHcwBBqvMoBF6Tb4VGWplcHkMbFykBdclUeojTkG6t9qGmwlvlL9n3foOzs+iy61KpDT6mV
lY6WWGqtJXvuV+EyYEWD2b3RpJ8B2jGATlxUmgq5Ztj1VywU0c1HyBlPkMfSikOuNy1MEAaPjLo6
ycnjqoIttOZ2v3gov6c2Tu7tOe8OQ1t9q85t96YVQWBvaCCTm3SzckfsfIc+EuY8wvxENexbeV6U
A6rUajcElMYnDzrPaebbP7FqukV4DoJv7kjGJ9NrHqx7OWTqniRD92BPzPndEA9+VkxIuAKyfB0c
JYtNCinH7PJubPC8hRStz2aPgsLLSuNM8DR5vKND7k8V96e8zX5NmUEiGTmqj4RvPokOYXUC/3XH
HBUVb9+XuNjb7lY54mnK5/ZXjlgxT6Ckyrz8GhtSW5aue1M0HFbvcLhmWEDhj5w5MEfqh3w5Dmrd
AjuvaoyD74Xe1lqCg6+s+XUa4a6OaoKPstDutKLM/yxC48O1xPI0Ti4qiRhP6mCZCgqSsNbL0tIl
L4a9SWgG64S5HHs6c3TCy5cqsvvHFg3FTk1je0ikYWzCxgx3WD05PBmm99GFtDw6AcXIMZnbY+w3
L1OC2zTuEu9qNuK64Bz7C/d8b4BosWHmELWxxG0jOzRWUW6oLbZt6NhEbEezRdXBIYP0iWi4GINJ
xmRBFmc6EedLfKdz82AnMe2zgk8o2A9pp6J3oyqfe0qzxpyiHz8p33guo9fSwgIfWerRHFr16DhU
44VvXJaww2o58My+WUGovuBoob8EkUH+wnnhuHf0vLLihtr9BxT++GArWpdctJbXfmmvlpByj8SH
JijV00k4RaAz4y0iOhtj2IYDVu0pnfGhCEusueny2XNRZUczMkl8LydK3OpiNVmOnj99i5kXwZ2q
cmCMNbJrfJQxXUhH26JDrcutpPgYouiZiWBBjYJBIQDf+eRHCXJtlessIoX/fAjD92akIrTy5pcq
6HHK8Gb2lXyYBtSipYcBek778cGDocPtD9xd4HPACmp3XycL5+GEhimyeoZKfSBPKN/kTi46QDuw
fosi7n6iCj2wRB8Vc1Sb0qq6OjRaH2R2qmc6IXXSZBBVM2ujuKnPnXak408qzPlHTsJ+6AGVUxA7
Hiigcu/HqPCK6mt23B9DinjHUrxIL6HPyrajTPHgzhBDpOM9upUF50ba21goHTtNXUWrm8bwE8ns
I0zK5FnQRbmbqBax0BKe9eK0pnGmiPcI+bE5vJvLglcJLUiZHDHE4sNKFDX7tLxh/dgbKUGMQZk+
S8O7UIAjsq7hgoH0fIjNcVgnZXA3dg5mSUTgxC+uMpm/BITaF3Pz0UiaIV5/PwULE1jOkF4RoHPN
sjPei3dipr77JPqdl/I6hdZjJW4hcJrt0MZPfmJ+poxMSYhbiR7XbuoE+6iHI8bEBUWHAWgOR/ER
OO5HAnMDXWH+ktKK7RPAP2Vm7pHCjhA67cM0J68jgV0Max3rAL70JCsWah/nVDwFgN2ItMBMW+xC
kT2oWmk4EU6gavgUefpSBxr7MN7a0NwLYeEIzdiMSu4F49UDFruVMNiXGccAJlbtugmbQ9phY8eK
APSndEu8bP01Z5Ee4P9hQnKfnXmgd0awHHDd+3kGs+hzcocnUH2Ihvhe/yh9Hu/ZIaWOvox5N8MH
8sP+qSygw7s2sSgocVZL4gKF9jlieKBVDX1aZlLQOwPdD/9c06zepr0/HWgo/wxeZmyaSL+oEzFz
Dg1Jrwo4NXDkpfvMnIanAAES5Cj1WOufSPo1k2z0kpYO/TXlDIU69hOgLlDYrRzEI66KDKs3f603
fhvlzMrpGN9xsxtUZtKVLGAg5y2uc2D4RlSLXWsEKC+53MKZzgrBMq225WfMg30CjmllSODryShu
yZ+wNRmud+rWkhQypRzAFgOY1WdPovA697PuMZq5fcp6CjsPWNBk/tawFT98GRx5CC3rs2sHWGwd
187mwizDvcmVROc1vxF6uC0JPFCTTJkMndslfvd8uCmV9Vx1mTh5ZfvimiOXoIWDYNf2gwnhgCuz
nFrOhHOOELwnsKtffi1BfGdm2bOF4ycl8xUzvPvpMXeubDT6Ux+xYpT1RfQA9MFeW7TK4Ov0s3cU
at+Zhn9UjkPHFGBCHfVnBm5bqklMYGjkkoSSsU/MO8nJ9ViypMXh0N2PUJpOQUsqT1AbZ0OlNDjl
uCFhCDSEMUfnEovnKhda7Iu1jloidDZN6HWY08ruHo/AysuL9swFmihKNBcxHQAKOtmnia3Ekn5+
Q46w8RmKQ0lO65dMXttsvghzfkpKu0TLAdy8h5xe0LPinbrNAf8LgnCCmvwnJR1mP/bCukIuj450
NeDBEH74WihGzwNwJs8x2n3Y1MMuEgD+AyWMuzjox7UtcDHC5OruFoUoukHmFkwIK3wOx+usjfZT
JnG/EDSx6gwmuzTltOAez+TQU9NPQ/xYBBPdjJZkzqRsfor8NKZde4zs4LMaHcm0NHsHrOc8jXZ7
NKGEu/aJ1OItJNVHDOEbW6ls7YmCRdAl+MaiVjjuiH6ft0UMXMnyOqBDy1PvltZzL+wZfQhRvaIE
2y6MednG8zzfUt+9RwaymVOFKlc1igTGdkuW4D2eg+CeddB5ptNVDAWr0Zj+FLK4kSCd3EXMByA9
lunem4f50Kdm/2IU7ZU6mwrwa6ztYOVYtvsgBuYmmag3shA9orfZ/ujIAbeXNgGcvY8W47sm5/rR
aOfhngkE1deUAE10R0SLtdndg2o37yynILa0JBsCvhY6SOgZU2O6zzIhg3gwfXGUUvyJZnjmHKNd
jgbVHjIbMB9zIbmtCH75A4ePoNU4ul0cxF8I36uNwewhzVGjE+tTX83F3cg6vbXSJ6YkgEsL4wsl
i6kywgTiCDeDVyM+Z/4p/eKXrxQKus7mD0NCAN3azvem6AGk87I2CwEZczJug1QgtStPA8GAlFXz
S1s5bzZUu3VPTs0ubBz4aD3PJHz6c55XH5OvvopsfhljHp22Ew9zMRzibleWGXOHIlJPybLtQzi7
cUWEu8V5qdVVTclbYffOvvatYOvjH13H6fOcF8mpX27YcDC4+RTcy0giER3EDy3TrrUQ34fmixv9
dSwEG3uKPL9sHZQbMZrPVnR3/42781puXEmz7hPhRCIBJIBbelKkRHlzg1CpJHjv8fSzsqan58xv
JqJvu09HxemuUokiAeRn9l6bj4fd2FODyNOJ/XATJ/5LUzLq7ySBCMUjW8VzyWK9h6rjJPXvWIrt
lL46hXOykSZBOuUSK35Pwnxke3smMzhx2c6N0SvOiCPL23GujpXvvaAuJ/rk0o4jccH9royDQ1ky
MvWS31bPA4/X4QnxaOaMUAcLRQ6pLZF1Rq3LnhNrGTLrdPhw0ZoQnLHKfa06xaWmg17LAEhXkv35
A8J3X6Rofzsj2o4UGbOLWh00NL9Uc3TBungfGs51iTTrvSBKK7iYir9/IZcsbvDCAjf5dNFQzDEG
iGWuwDOXaGitiFGR5yCJjqa3WUt7Aq7GOTgAikBYWx5bCLKL8i7msNwgc3qxYkau8XATLG9xY0IW
4l6r+m0tS+21u+JxfAGM99EniD1CasKajTv68o958pEgjB+Yvy/Ca4kwhTqCnSDqr2bnPBZJKFZx
SLmgv5kDOJtgnFPphLdGi8AqbHbEliCgElf9HfVnoV8YE0I5efdVwuRdqseKD94a5FbN5VG/mGYc
b8aE0PDJeuwC0HhQ7sf+zsyBGEbzjTHMPHiHm9bA/E3vnbfNMbzQJp+KroGMc/Fra4APWcPNQ91N
gQoeKzAO4RaTb2GAfEY26i17adr1VryX1BOrdoSPnwW2syf21zgQsFNvu2Z4qlSb7ymCfi+Zvc1d
76uel8cgmR7KZ9Zn1taI0eUm6Yg+T12HtDxCqrnCiX/1xm5vNShcAoDuVPEtHmb94mmvKRmta983
+6XvbpKCsNllMh/HZ2n56AiNFwAuj/q3wuUUQMzR74p+543B3LoTgfdWvW8y46LfJTtzdl32xjbs
klGhglajTa33+v3Wn4co5SOH0I0bD7+NaUFfRujzYr8QV7+xkDzWfE6tHG4EF0zZtHt9CzVu9tpJ
h3Sw/3wVUFZ2RZftukZtO3VXQYkCPfMiKWFdE2Fgi5Iix2ubFzYitJtohA9ZOC+Ti2tZNsaN0wab
pkcwUxRI6c2WAQBngChH6iq5H3h4H4ic+3ALyfZ+RPBhkvNMu7sJavzWo48MbImgWA31ML4EVOcF
VlkCIRcE4uDSVpPwAMrQ5U5DiAghxhU3YgdRl8yJ77o03wcKLz053BXj8KIgtian2nXVjsaBVDjF
xgALat3+Mgya+CS2qn1RlN+euni+8YkIqD/YBudDAsxsmyzW78TkFPWD4CSJht+7yVLuRobRrYwf
SlFxE8Q/pTs8iQIF50Lhn2ZFxzsbP6S8+wVb0x2u52LXhEdnsrutaCwFdhdbhI/wLye4IoXyfsY9
MrT8sYULWAkPCjSoI1exUSeuEK9Pw2h7CRK1qtIi3rfldEvX+G6YEKJdrH6HrKfDg3qwrMchfycQ
he8t62xlUDmsmC3oVPMF4VRhlVuzoRAt/fjGncxTk/pklhsc38gxdhUSD0lfcBRSQBYjxWir+ubT
yc1+DzGdNddEYkIOgwst1duYvSd1vc2jGc0Zrg2mgISYNDHxSl7QvlVupnal/hFz04ZPafRH4WOe
sfCLpoPJi4vBJERwUcmTpuAQlv0Sp7VcBXVJDAiZqbuGejFhjVXWIPONbleTLr3KcvjWuO9/VQt8
q6HqzS3hQ+sxL7KdES+/7MpD+fDLGcGFAVOFJptW91mjv5dFzl7spGC+X1LbF1C4q0dz+RwJtj+W
ZEEzzKhw8xIg047qvmyYnZQmfI8lDJEnpnV4SE0UpcPwkUYAxXHdU6/HDZdzytjCGT7sLtkZmKi2
LJ9bqE8skvV4MuysbIdImX5Ixb8Lbyg3bkNYYktuc6zR+lL2h8j1p/209ZKCHcc8VHyeuHFF1PYr
33KAhxaPQ1tQF5gnDGMOOzB+pMTzv7AbYlG8D5upp+LmNqrm57a1/K3Zte3W6Zq31i6ewNwTI7Wo
HlpTtWd8vDUrxmKizqN1FdYPJeKSfQ+VAY+6t3ar74W7ka11mx5VkdNSFzPmZUSLhjVeE0HgrZPh
NixbYFvEKyOfTiDnzxd0ebuxK8ptE/vtzgkE1irV3GaFukFrABmG2u00PzOVcR9wwHNxK57onNlH
Nxzd+8pj8VOlCbJJ1iWN8pZDHiKNKnqyf2Ru6mDxmlAG796YmCtNmXvB9x4BBnTv8jz46aEi8OY2
9BUoHFdhkX40aQ3ydxw7bKLhJYyw4HqMxPPZbHaPblp+40P1r55q1n5DpoPr3MbM/ndFVOPaFY5/
hb5zGJsWLCLQErx15ADqiszNnM/CDObj0FHPckAc3QCLl2sNj/7EI9Aw/fnIIAmemaLTXTjjRFXc
0kF1EPQCiCKT92YsoXMSqhf3U2DsU9pCiRJq3/bmxSuYKCTUW/c0Tfej4BrJm+JSzMDLezt3UTME
u2BRr22WzDxWM4IZUv8+zd2busnNB7OAHkFqh2XqRp3hyhb6Rbd2RH81TOxqZuPdWAv2Fp21RBM+
wr4tl4cpZeuG1Y4Me//iSVud8nS4g7EVbadFogAV7rTz/FIBUp2B6lcxAabTW05yzUq6ngHpP+NQ
8o23GUXmgWxVlJ0p60QUv9aFaI4jDU+1Q2o50+bVzWbUwZVZ/hKbhoeBpiCeZa5+KFRpsAgUC6AM
7KqBcnmhNFsChkIJ6HhudVZcPulOYuPit8eN2Ax0gBHeztDVFyy6amC+gUdh0t8rGn0mloV1WEA4
zPwk+6L034Q9rETh/tjjbBwdOA4HpSO04uIHjxXILwY7u3geH5eCKzudbidEgzdg8YutaMvqwI97
nBCTknReE2tBci31fukdJu5Lbglpbic1XyKXUzPObZIQp+F36luYAdFzcidV/PGFnjQvt2Aphs1o
mulq4hNahUuGDgOBHf2z0mceuGIChOGA2TNcGjx6yj0lTocLL2V1bgP4SXLoLIa7EAbmZldrSu+C
nEsNa3K1Yc7wu4M1t01Lal03RBSpf7QRMznqAvXdyuSR90swqPV/9zX0OrsEIL3Y5RVKDh+CjaeC
vJJnJ2FRQRZYuncyLGOdk905Tmnhb7BY8mRuqW+uE6sRHOVxy4Z5Up8VeE+S87Ccw9c2T12M6YG1
U2UhvMY691aNOTJS3+8hAAH6l3vfkLSdsxvtAo9rYrSeuyXD3cWkc9t09aEtpnRTD92yKXTcUDxb
944Ov0UDv8Xmbx46Z/Pnqp/Ysa9iADIrFnpfiYmq3cxfCIunesugTRfQL4yJDG+3uQYF132aIsrv
TkMdQ2DFCeeRb78qB86AgKEvU2lUik4d72fT/5IewKNw7qbNhPp0qgK5t2QY7QjDAmRcVx+dZux3
iQ1Rzl8bHS8eDh2KvgjDWIa6SkVFtPMigx/KQ6nKlI/gJVKIOcxhnFgSh0hM0Vl3N7HrMi5ilz2K
gpDNJnnOmuIsBuS3Mmw2pqhi7mfyGQL+jdQ565fpyhAlY+TzGCqvsrfggwOBduyEeKm0/mw8wDpm
LE65++PZnTg4eXsvyiMOt+pezjxcisI5szBvSVUD7xzOzZNXBEAwobSTJjV2ly5yp3XZV8BQFjwX
bsc0lqXMQL9UHLJiis9gVu7aNC7RVRLf5bWAsEZwKW5gHuflyTbK4twT0bEtIlIBMXzwWx7pTHNe
X6H9ZjdZSiDBHEDeKYdTb9lHAJXdfeYShvGYlcMPT2B5rUtYnVMzXhSsAJuRVpnmzzHmpN2Ql/ve
wLTCieMEOT4MHJsA18B7L+oHoTkinprrh8wRH9E8Yhc6lkzws+SKO2BZXC5FVZPZZwbokqFxhO8W
Ma3bZWDTZTRzgWFH0R5bfLJ9RwqpRTowSZpQc/r+lTwiJfCm+VjfpT77+Q/TnQJnb3eN7LZaD46z
DROU0smhwnSEPBU6bWDwjWq97fB2LCOzPfio9RTAoex5lktbe2R8uZ5N8zyorOSx0MlLFLTMPOcK
u0KS7i2LEMLWC2BncE1j94y0osZsZrRGy8esWK7KoIx2TVf9CsikQVeLL9fpldpG9sQEc/z15x0I
e8L8lgiXDaPQsJnbnRhZ9dYz0vBG0AYWekLrOVO5XohWCa1410P83oSNuBCZ3a8NzzHx9j8JFTmb
BoYCWmvSnJnnETueFFsPIuFxHJddEh1TM+136WTNG25iK7ZuTQszSWveLZ18yjumrPEMRajJHA6G
Rg/dVXEOMRqgNlw4GOQuV4Nzg/Qv4rm4t1gEIpFJmvOgbxE56YSLcX5disY9tgbZmW7iMzijmPzz
U0x6rhFRr3s4yOqgJbi5VzkbhzzcKZGs5mB0BwozMiuc3EZql0z7XNX2TSKLLyc3BGCWwtuh6gUJ
FM931KwkWpkPECiu5GWWu2QUH3EEj7lkPbL3nWKD0uxbZYW7Uo1P8kFp3uUzVUY+94iiQkKjRmeO
WNyRY8r+/RiZCrmmbaxZCt8GafG69MzLA3xKJ6A+/mrO20tiNB1gd0gXeWJuwxwR4CIqMhOYRYcL
U8Q88+OdobB7eeVbHRUGyedNxSHYLvTA6jYL/YmDbI5x2/D4Vnn8bWFoaLQRIJ8V9k1p8wyM1ET6
pJc4G0cRWuMP/D2kyhMhWxN2gJHF25GU29WLc0o9s+PHdW/LhI8+Ttxmm9jKwCwKNEz0XH017d1h
+uldKlC0/XBNf+ftiJo54xmtGmJ1FpRd20iWaJcsL7virwd0bDoHa8m9zchj6WANabrOFRemWX2b
rJxRdV3tTMeIkYnOrH+09xSDPOH1I3x4qScyUbm5w02bBmD4WC4hfX0f29zfhQJuTYcGdlnS9xJK
+SqifAnaWd5nA3MFMhqZUFBVV+MOj+ulH0JEFWVPyWhXpzlBQg4zaUOqJdUWYg2YVQiNkWOBUFpY
2AXFBhMD2SdDzI2YN9wifI8uVHu/Z7cwzTdTPpz5zGxY/bzuCD79ugsfRpo8SxI8kU9oO1hG8ND+
tAeKs+koqUnW4+QzRzLCS9exIRDBqfPHqzcMjIYFAP0xnvL1mAxfU+R8JIWL/aVhNdRogh2M87Xh
ngNWi0cBpAwQXPhvrhmiWHX+V47nQ9x+Np/Z7/9B8PzHV/2XYMj5y0aN45FwYhGiYqu/ETzVX1A4
FTEqjHqkFgj9UzDk/OVYSui8b+HyL9rY+g8Prf0X5kLOLkzNgr/Yl/Jf0QshTvq/5EJKEPWt/+vb
jmOL/ykXMlt6c6QOsP8ZOIFxNNVN3hMEG5n2MzkHWSt4NBikf3k2OW5d3Z+w65FlaA0f2RsS9ouX
xheKJrQuSPdsgoLXk0rp6dSJMZgYeVr5Wqq/iJ4hVRjd2aClCWfrzK2PRDIfpXvNNFKZuhLYBT78
OX1ppu+cfFz0bG/ROPxylvzHTnr/3CwLsofM2E5UwlswPCDdC8H2dzlr+BrQofKFPGNj79Rae4By
2yoHFvBe2W9nG16HCzv5FJVxiNA7yO9tgbUcDbwxegxla8PYRo07nBtKINDbFH5O07croj+0EGjg
aEVW21vLJZCOcdv7NYmeBeb/LsheKbCyvW2rL1xCAbMShdh2+GEjEtz5FuB3e6qfVPs20gBHPtrF
JYyR49vZvPUcNsK1gWZoQW6eElgWCzva5NDpUGSocxQGd5wPpGNqC5aJdH7lhJfSAyCDj1WScFud
kIYzXmwVu0soFNHUvjTOFOyGxfhcjJCW/TaopiefFo9Q0uGpQey4rVgaFJ23tVXe77kwiEFemGwu
bfjI3O1NuQwKB8HYvq8ZX4p+byfONtZkHMMZnPUgS+dCdOrTaPgGbpyQzYVPCrhTRva+rlp1ZQBF
8Rbi4cvGS52P0TamaG6dBGWruTf7EYsfXSKfKM/EVOJUJAQG7r3I7UM+TjHuXPbyEODjGfUP8zKs
eUQFtGmLhScXeiAT3gdedp5byzulklUlTgCsCQMYJ4x4MX7nrL5xE/piu/oWOfBmaVwXwyBpzY7c
u0X2H13t6OKGwMygD+4Wwy+3qgDrU0aRcfrzixec7S5aiKkBcOCb7qaJWeY47I5pg6zvKcgAixqK
ooP/21cPAC7jF5Ey+WZuiiiMbUMzEEpN3gjAfQr3yQUSBNhTBEZ4Sy5beNtldcSAJI8OnSfwPzj4
Zt323Rz7/hwmdn9WCoiXcAQpht3CzVTYd3PofngGKofEhY0Q1A96SGy67r01m9neVBgNGXWfvWp5
bbDbzgCxz90wk9CYTASLq+gzcKaQcFJessjDr5ZJxlkZ9nRbLb/bQEUbCLNqlxAZWNNSP+KH2+Ux
y+o49fqHPEhA9aMrepnN+DWkzfgGHYd0LHlk7Y3eRpLQRzn9kbmwaixAU0+dkbqgLzXcRwwuTp2l
uzD0RcJjBBjhnKHBFmpvPK32QTJvANdGAQShh4V+EVEjSU+8WSM23pTAgT417avfESM5JoW4uHlI
MrzWGNVabTRp3RH7SzyfWotkdKiSBq1PqrRSKdOaJZJnnxutYvK0nmnRyiYHidOstU6RVj21Wv80
aCVUrzVRllZHJcikhNZL4bPkatQaqlGrqcC2zC8CgRXABGdLLLJxaLX6ivrZ+/LG707rsqBD5a85
lMdC4x5duI9SAyBHjYIUMCFxK90mfyiRqXvCfU+uigZIokNHpamhkmlxIAZHcDnigiYyAgUhM0Iw
lNEEkJJoLLiIxVVV2FG9pkHNZ6+hsZJe16RbqkT4f6LqVjbk10AjL9nF7BesnwsszMjJfvxW736y
R6DtEKY8bJ90+oXGaCbGt9JYzSSw0CJ3LQaIrkmOfJ5BGIVXLs61CZWzYDjnFcfWU2+jA7TTNjS+
0wbk2UP0HDTas9KQz3R5SBUu00HjPz3nFGscqIILCstVl1ke2eIudBNc/95uCmrwnQ1oE1GmFqkd
ofY+0WNEBCSgEEfrCaG5hQHL/7JdQhaWh0pEj7kIdkwceJAulTxl3SzxItd3/94qaMdx/3c0iC5m
2r8roP/zK/6rmKH6kIAYHWVL4eGN/5v62fmLR5VUyvWgkkOhptD4Z5Kc60nmSIrO2pYeouS/VTOe
VDZ1DoWJsj2yB/+VaobX8v+oZvir+EfS3rni/6hmwgrxvqozc+OJMLsjaGsdhOP4YHbRuWkz/+gk
CDRT2Xs8G0myiHXsg6EDICodBSGt1lobYto7qq9OJXkRhg6OAGbFQjy0mfGBejO6eNixi+zv0Atu
0fuKc++xrPGc+cZp7PkYlRIISISI0wmzS1UFM2BIvCJdLoarMTsvoUaqORCjas/GU6DjL/KKIIxo
QHw7W7Le4XpJtkrVzQM7LxpsepEDa7T6Dq0gLhnYeuRsdE3+uy+WfMNGnVUrHp/S8H95rpHuM6vA
cEFUwy6qA3gmjsl6XRHmkUTvvGrEXsb4Glk+9gZ8ofiXgCimol2zRQJd1wma2HE3m47EfMy0gQQR
zmiGIg0D9VjHiyw8FFyVv87Ja+Ev3iOs5DdERS8sRMj0NvljlcTu0ZbqUun4Eo8DRLb0Wr2ONhnJ
OCFHKcBWnKBQ/ROAMoqT5/tH4AKvSUiWnOK0zkAU5yjK0MulYmP1GK9AuGoZCE/TkrQVUOAZ20/9
RCCJZSaRxVLFfUtCS0dSC/M6CMDs6lwyXBjqYmhuwGt55LuEkf2riP2JRYWmUp08Wb2GiSwvEguP
KRZEvHF3NrJqXZf97yFiBW53M2cAXjy2Clr+oIzbGSZeoh17Fta9cPEhiXiHxK/fdb6SjcVPaq/f
hOmPPDzmIsDqipyoJFNsSIeetEuwpcXlFZEaDaCpx0gotaOQRNlDWMifNhzfZDjeFlgP0e+RgEZJ
Sy4iVnNsaZj0Uc64NKcYF1kLNitAWMgh8TSW2t0YaJ8jkqcH/ELIbSi97f6bg/8ygJ89VAnIkt6c
AbOW78TlEbK1yE/XS495qL5LZvg8y3FpFdpyCbNDOzDLsPhCttKgB2jyLYhBsoVq9TFY41MxAdKE
sS5RJEKRMG8heJ1rr97W2vNZavfnWIWvbdd6q5wk1xKDKMPuYJNiGQWIg+A3cX9TmOImwlbaa38p
Zj4GmlhOYXEPJ2fAhaqG6mxVYE26ijCPnqlUWyDgivrdGCU/ATTVnTB4e7L4XaKvNIgnTEcOParL
S6KYsdqGz/SD1CLh4XRQX6aQl6lGyeEAxrLN/r56aN1EXQNmvoCUrGI7LPddmzyW3Xs4w2WkfR52
iQN3zS5NwNiyvOWx2J4ND52Yyc/hNUD4Z6KJCKzqf/2RuqTPVVHjhjZq4Onxg6TfZhZKvTL7hPph
33GU9WUNwUSb3g83UZJu5rk5ZJLvAjU12w1UO0drGU74IncWaADikVBiZJGctzUhw9zsF/gywHqh
F9YOzcdstVt7kUevfK9qclQwmk/bws9irEXtGrUYyay9fPa6tqLMUPETjlJwoe4gGXvN5W2UMStU
iJw7v0ovKI2A4fZBf0Iq+hVFE7kzzNAzRsFneKPlCb3QfEhIV7lpC/KGdcgtLA1MDCSk7UhPq55y
XIgrAYf8Yg3INpy+Sq92nuWUPunT4MYoqJLloas9+HuOdyCiazfqtUGqT/hES/2J5SQLkM+wMccT
ndG61CgBUU5P0qYZmjtn2qgmZvxs65vYzHeoLWGBg8crZ3VtQxZHaXA7Bs374EElyRe95wLz1w8T
umaKm1W+UEnkKQq4KP7tVvUvfN9fuIRvEovoLbrjQ2cm2b6Pf9KekSBUYt6WGsf6ZDeMQBfaYE4e
hrC1He7MuvgYinbZeErE3JfidSyZQSIAkiwoWSiLAFxaYuGmZS6eT8ybGkRpYWiCDc3tbZIQ5NKg
hw/CBa4+loiVqNAAr5kzjmcjaSBJ4agw2uC7kFOzIsnlLOCp7Hgi3to8sqaSxCuf653AjFOVISBP
Fao0E7NKWZruc/TZqdp/CCSSUDNyv+2s+xFW+Cuu3WEfMcveU2JFO6uFvwM2urvHKk1Uk8XuyHRx
n2EbOkN7Go6DcMiisT+9kqLLje1HP2ByrgZ4jwQlw1UXvF70kJ4/vo6ueY4cO9+7U5/tIyz9NY0L
E9GHmEbG1R1NPdgffKs79jv0OrrriRNUiqMZDedIt0NGPbwTNVXvp876SHXf1OoOytO9FDvm8LbW
/VVKo2XRcI268yp0DxZagglzMLsvwjugT41eouGhWzqb1FlHbfwheXdRCZtwYtdanbyZpNpkKbPQ
Ed8BSo3zmNjB6c8vKuaaYzJSbnPdOSrdQ2LUWbOl/Uh1dyl0n8ni9kokH1nsBR8SOX40pBE8AdrT
VvepJQ1rojvXSfewPs2sSVML3jdEkV5MOoF7W+nOd3bgWzIcf8MUs+qdBnutHVgHNzS5KrJxWlc5
E/E8gAaD9BRsRoMJpY7eY0N91WMdbcuOxYgJ3sdlq1+zD7iavmPtA/js63Z2AVQ6i3HpjOrJnQP7
wsfqrCPd7VtU7J3u//EDX4U7IgAr+xufEcHMqCDSMwP8bSTs6TlCzkChZLAAFqDYgk948vTMwWf4
ENzOehLRM5Ko9Wxi1FOKknHFrOcWOQOMDIMT4VDyXEaohs364ozsKaocnWs8xy3ptMZd2C1Kpy/t
69mPNi2gzmJBSig41wlYRWLrNJRbIdOjTPGzhhwQs3pr86B+cpLpgK89uCvk/FMh+a+DMtgD/voy
9eyGTMrXUE9zJHyNAxFzxq0MpsukQID7kk0HVuJdFjU0jA6k01rPiEI9LYKzb2wDPUHyGSVZjJQs
PVvC6gB7Rs+bJj15QhDfswVjGjXpuRRoOgzOTKp8PbOqaeoshliBnmbljLVGPd9K9aSrZuRl6dmX
zRAsZBjW66lYFq7r6XtKX3I9MbMZnf179zU8zWFMmHgh///uzmvf9fnnXP69u/nvr/vvDscUXK5C
WbbLMlr+jXno/mVKB18luFG+jiP5nx2O+RfTWPZ+vjKFL4Tn0vz8Y15riL8cBQ6R35PCtqBzSvNf
6XHwk/IS/ubwVFQinmCcLAEwMiO2dUf3d+ohoXnOMimIJ55pPFkdo6dJc6RiVsBqnCkLtR0Fe4c1
cjY73q1dErOQG9145xpgTKxxTK8xiQxbw2ucKwYBZoENlc9MJMqG6Un64KfDvIEm5Dy0NanIvuxG
WHc9lDRM79TVQrK2n4KnYU77tZLUEUUHcrZx2v4FZQz7LwbCr64cIGHn8y24VFSb6IhFg6S6bnvk
nxX+JVJxbbtihwiiO8q7l96lVPbQe51dlfwq/PonrsqzWkpkPKOufqkCfLJSOSsHJqV991qT40fv
Vg5rYCmswjA/rRNyTqBPBcdiaB+XIX/KHUnAdGOJ1fOAiO+4TPWdkOxN4+g+HPMv8GtkseZTtanj
gvRX1BxeFKYbaRwKR5+MzquXSOsOB9M3/rZ93EeAJnIP5dIITdlCa2DOoLvjrD7PkfldgqNvlUtB
6+wkGI6VLiujali2VV2xQAUIMlro+cLKrdZ2dCoQiu6tJCY+ua8h1FWUDNOSPc9IStaQC99xRK3g
P9k8s9KudQ5zELarr9qwpq3tNwX27n7TipS40HB+7LBxrRam1zozkhppsU6qyd4RoB5Tj9Ccnj6v
pBKXXaqA2KKDKo12rXBXsPRGzFdar3NL8Z0Y6yEF0TPmKHQ81b8Jy/sdcC55kf0ADr5BroAYLUHB
BPP2uHxmjZfsghxHjEPkJlaQXyDl4m1qI/stsdut5DDNq4mdrZX5u9p1gj3V53u5kAogSJmMceHj
81yjU36DmwuNysA3Er7jcRpuc6IcKYNWdu9dsH8grAYmKwClMNI0iQcu5QrBg9i7TMPXLrSude5W
3v6bbojib8IgLPMvEE0kehTDY9JA/4E+j2J4SOoVG5JvElM+rVeR8pGgHUuQ762zmUKtcM2dWObn
bC7To5+6lyF1obRBPSncp2aW5tVb5gduxxYmRoXDLMie0aO95haYtXx4zo3wiTigcDu48ptqMAFa
lKKMz/sGUxOfKCpjFPoC6I8Y+rd6hiWEswd1AymceW7Asya7fh2W7YttpcUmieoLMkgmkPPyaRbq
xSuGbC1nk2rZeDFqtEZzvamb75KVD3q2+J76mbfk0D/ghek3hg3KRfjjRveKS6F+JZn8bgnevOCY
wqaJg3XjpFl/UoPO7UYX3Xo56rnWD6nUgbdhriI02VX3qlLImBL7DPqjXyUDAe6OQEFm9R/5LL/t
OD4tdlyvoiXcBL1NdLvBlc/nBWXNaX7UAn8xHKkrPOLj0vET7I+zd8IFPpRPkQ+YH1MDqqNVC7MF
0d0i9j5sTP6WhlsN9xvmAdSXvn1KZFs91m774EeERHmhf5gXC44YSSFhImrEpj1Z0Txk0D9ZLKDx
VpQTEdOtuiy9tmpXycYeZiyS+cR0YUaASKp3CSsUYgdTi25btfN9FVSXoCIAXqLjiRtxlWZhbb0g
e+rRHa+WxDkHqiqBFlkbFHwxt16GNWXfZuS8YKc+Ry3UcNepp/dATpgyy+kIvB6JvBLb1M+/pjYB
MwrCwR79lzYknHVO6keW5Ldqrnnicr7gs0aWu4xy57newbPjQ9xXO5lUt6UWa4qKhlpW4pbTbZNW
E1yU4oXC4WuRzrWppk2K6mctdc7ppPs7S773o7RPxtKP26zFmIWvE92WBfXEMiRWTlRaxnwxR2Gt
UfzA4MC62opMz/HXkxu/xj2GuQmzWWPjRFAD1nTbIXU+nO9j/xy28fAs7MK+Z12FdMnhLlegPZHR
84Zxaq1C+aS6vt9VComWYzFjDobppRdg4KaJgLWoMS9ccQDuARYuLpNho5i0zIpnkjNYR7g6n0U9
P9IR7FJLc7Ii4tUrhJAk/+L22La+OCC1+ChM/8Yr0SVmKQOlyUb5QRa9Yuane7/IvAPHE+J01Zb9
BL/7vPYjYLrjPIMzT+nyckdQd5u8LqKYJL6zZVxu+hq/iF/+SDivtRcy2mJCtKtrJlGcQBFbVKiP
ubHLB6I259xA1ZMlO5Mt4F623bedco4JvpDHE2fUTDpvYQIbSipKTqxPXc+UwPTZMqBhWA8MPc9S
36WFGDa9DNqXQp0K/NBbzKtQbd34xeNqSaH87sqxD9bNAnjBhbu/zhIwh2aY7GoJHquPGBGwJsr2
SdNBNElUeurd8OBGxgeCbSTxjCF5bpZixcAmP4YZvbGaYAEjP994Yeyedl2LWNDrCvwbh4id1x18
vU1oWGDOEG7HrUxPPnaKlRXZbFwANujtwSUC1rLuLdU8Lwl2V2HvK67PU2UEBL+pS0kW5rZU8rZG
j7QpwmDfYcMmiHlg8xjgb+oeEBRR6yDD1yJExpolG2UmQNzx5IKk5muOr40NqgRJL29Ke8A1MdXZ
Ni+aE08/kTBnQe2oRAaBlkNmGdWdbwjzWoXVNvNGpDL9GCLggZY2oYhdVcOIerKE2GliJRrLfRYB
Z+NsZ9lasnSaJPaWEZVhGwJV8loO9sR7JyiPRmEqXrD8aM8j6eI8VHq3xsqUv5B9nqxNLl8L89Qq
dmfvJKbuaLJxTkR1IjOcIOiInPSpukH61mI7oF9oLR8zfHHTljAYUjU8hFX+3WMT5+SYf2DD3pQz
8lU3xnxBPtceLf3WKE+tyfHX9nxwQZp85mOy9mbM/tg0V4tZE46CtAayPpeFMrrNzAgNPZxzrH2K
sUH6vywLlJnMipvMn1zydh/kLMiUInOEicTvxH2a7JYCou2YFjvOr67BhJpy5JQpFEBZOWjiMSPC
uKTj6bEiFcPBizWgE9tR3+c942C9ugvxzwr7BAEJLhYWNk8H3qUe2XFMGW32Y9uoq5/dksVgX38C
4PYOee5d7SGFEyQAhtQvKna+Q1CitF0LcUpuiC9azBuP+JR1ahQ02xVsAzt8tUFzrXKkevPEg4Zs
IBeIVlDeBXjCjqI3nkhs6DeB0GJzhQiYNx7drJdTfqHRjb2mY/sEHs5rdnHNyY0fps4X54j+l6uR
E/w/yDuP5cixNEu/ytis56YBuFB3MRvX2p10Mig2MIoIaK3xVvMM82LzIbqyOqvLus1qO10Lt8rM
IIN0Afz3P+d8x470chmM8hkoAI2VtIxg6bo7Lv5OcqvjoTX4M6GPBNCdR9HdLIfII6ULC02R1w1x
R+x7loRxFa0LSz/i9j8E8PA9V3/K4kmQwFGPRLzvaSb2eclqIqrYdLWMQkQFnY1hNN1Dofn1OoYb
sIqNEmsz8XmHwhjfbbYEfC6qIQuhZ4l+Ddr4By0UZ4foTtOccEwPG84YRzpLCHX+wpVAz7VLyLp2
amNZ+b3HtO37FOiQfJOynetPLTqmvCI/kolis4O1EMeZ6z27Tu+uDZFMG9EKQvGeZt6MNDm0eFt+
uBrdsB3IFT6Einshi+JrL4CvsNSA5j2NW0Wu/2p4n6KSzmNMtIyVFviPWDo/u452z6QfGU1ikrm/
H/LEv7MgBhQckV+PBDO4UFpGe5jxlZLjwFzqUAgZi/owVvhR9SQ3H4g580mlimsvwyA+ti2vAtu8
5kAIBbRd4OubUFWwVIycKoOka8Zj9PeH3/8YsEMfk5TbSzzS/sxuMwzys0yE86B3haS2I/7lj5Pz
kLZmfQOtuBOF/EThtpeV0er7LiLz5kKXtDpMY2z41nEItzdN4L80ThUcC+7onX0HUvcr1kd7VVP0
hV/LI/KMxaZo630C/s4BOsd9lAagJo993Brps+LG5TLpOLXaJI11Lu9Tbz50Q2tB83K/Aru9e267
xBL9NE5iE83Bv2zY+WaldlHYPCCPk3QvtP5cDf5rX2GnneFzPTuR1TRA5Wuo6qgZIJMKI9Aw4lo3
3XOfO6+8MO+NGxypxbyKjr6fwvpqnSxdAYvhRIeHv2Bdu20JE2JHx+79itDDKYh+CQiKd196j72R
WCxsOEMavv7gsctMBJbqoADcWeQvFT3tjlUdNDd+iQ27WGet9SueUkF21dlykHBJIkHNz3jCuni6
YEnZZGbRgtTg4mP0wELTH52N05IP4M8U7MvC0N2FVFO9DrzwKTfVp09NjDGT7Mj/LBothnNrgtQI
zIhwAU8NFQJ3gwCdjMOfvuwPgan4zVllpznlw8h79krv9C9yFq9pFpzD8pSE1GPAzv10BGGdsTdW
nQGeJ86UWnJPR2M7Fiy0K9qqNlppvza8cgH1uAvddS9hHtUri3wMDcLk4JPJv/UhXVT1cCXpdihb
5+zpswM1Qx0Paf8BaBODNB+858Qf/U1lteEKU0m2iNp4B1nmWCSQSQg+2hsTGKlh/3TdJjy2Gjlt
qcl7W3710dwcVsMs5mC8zyq3esxlqK97oq8rVxnRxf9Mi77d5bX9GMI9m5DpgVy2DIK83IZJ4MvQ
BO5ulxbVDHtMw8IxaYMvyReV5AWWJIgch5hyi2EidHFedAEjPvHwDRM0rVPME5wGfLD6VfWzH9hI
TwrASjJ0tNhwEKsMDY+G0vbca3HBu/mlGkLGCbca1uOEEKZ3wIybtCeHOGCpDHOcop3EWcMJiSe6
Wwmlf+es3QkR4b/Wv9qWtUKfV6jBAagP02l2CqNNpDXHUmjOusR+jV8ctIGb06/WMs3XvcNqP9UA
ywx7C/YyeTo+2jG9iGxYNyiyW97qc3MRB+siyYIt0N97WtDhAPd7M+mTWBECHAZeiKBh89/TzrC1
LYnaWaT47eV3qIIn2FrVJk7o22oJAzk9CKsMx1fE4DpURrKYKvOQGvEnzAXvwl56b+CUxTlRPjdK
m65j0nLB0/YkbShQFPQ0ogBCFak59nrzhE0Q4NCRHfeadlxntnM3q7YD6kxOvB0bEpFcpgwD6KNv
V9hbArzLQlAvRbiQbQg5/QRbs2cQbdTJw9jAm3cgQ+KF6pBySlm+iNlGo1M1SyCR7M4wmfzZaLxF
QRxto9gILoHlJlhDeAYrRuRIJ647qCl/LpPXpMdL0tNwkO7LqOE6PSne1VXlbA1zPGjA7xfaWGmr
QRDSLsmy91Y70v/a0OgWBafcYCpgVc6ZsVumcKqWk75JDOqyy3FkZxXXe1i7R9dq6VUwxjOwThgX
Kp6Wle3vOz8uVwK04A4pfeN62TvBzWhR9ROl4tPw3Usiqp7lLT3+nmU+jpvGiF+jusBm5+pvfqd9
usEbb01/S6AHokbJM6jcaaYJkGxT1k369vNkQ6bHXRDsKnaQqzGwj7KMnwbpDOT4JUHLqum3pC93
oIqWZaG+ggn9b6TXAg34wrXtfU4zbzr17cPQ99KM4CDpSo5ljrcoEkmXaCmWAwQKKGrdemr0H2ZB
DmlCmHViLiu6m60l9zJEFwhFZiOWgcHxhzAlM6pN3Zn/XHPoDLrIYCvFRNVF8WPYi4vVRkBtinfX
lSRrR9ggljcuEoBHQjxhbk/XgTQhQDfieSzYFLhBT2oeILOBfu86iLT26O0HlIgidLdq4EzlgWDr
dTCYTpHWzONYwiOgBwq27Ep3aA8zyXcuJUTEC6LkD2JNzdqqqmT2PVDc64/GEoITHvL4oa9FfNDA
Kq77vJzwcg5vrQq0e0beJi/JLg6TwPhQhk/SrD+pUwvXjqivWu1/JMDcqRXIp+4DoBO0TnLBS48L
VQb8y+ozmhbbYqlbrPkbg2mopzh4dMQTbsQffYPzyffPsK4U4secwAlQJ3y7+XI7yfhYuYCl9X7p
VE9xmjwkXv6aaGm2sAZgual9JgEABEkAlDBwgpS1OlbczWLf4sPIC7diV3sXprwDGkLSAN237QQf
oDC3sKlE9r0axFNcO7yuvUZP82CkCGkoSwlrN+RGzHiCy47poipBgW9xNeqiXldTe80k174fkUvn
hZX76b6er/ogAcPMEbi0OEX31g7IEz+rwPNfdvre2Q9Veacmt3iKLO068HZzVXI2WuoJRBGtzejs
RPUJLXLXECbRs/KsTHFKR1L3jg7kSn4h3YU7P8T4zyL5GcpH4nXZ2pGzVquJu1TDwdUMLsqmPA9W
9DwXN3ZayvionqLIIamQJe9ZQUhu6taUylCAEkiSCgYLuv2MyuLs1vibRnaXnIJbBlDz6Oi/Owqx
4JdsSaGkrgp/Hxp8R+gX+7BKLx4X+pMukntbgGGlbx6qPUX1Lg3ejCfNxs/L/WC+2TyrKo1pDguS
d48ZC78uaA3lDjzHmBUpvuVIbMDhXUxTsW1toZZ0AnjY31T3E531K/Pef7/HGhvcR/Zs6WBFA/4Q
/B3yQ+SMaKyhSpQXjnvjwqYahG3AuP7vIP/I/1L+uX9kzUf2/bP6Z/1n/sI/9R/jD2lLRBxLR+qx
Hf0vdn3zDwzyFjON4r0FRBLz2d8cbu4fusW/wLapNBif2r/jPa0/2DrzX2y+m8QAp9S/Iv7wd/2D
9oMZz7EVPwLRJV230C1mA9zXx2OY+fX//p/6/wqJ3oc+KXZMXyQkndzMH520XmmVdpriajaWGXaz
keDKlpu+s5prk8XtNRottWpgVa97wi9Lt6DJqmABuK3mhtGpbzmzfbHMxiAv5lNDPW6kx7e1OHIz
Ec+29LHgE861bkHNOWhFQgML8IYEvPDiYtxAUGpf4Op4J0N/87BKb5TfDSvH9e8SYYbIfXMJZNPc
C+acfOCD0VE2y/13LvIjSLdAIh7xb14crLvXkUqHBXNfi8BP6rNqQHaa9sRg5Cf7idQuTAbtkZ7x
DrdNHKMOmOupguXtCCs6eU34EXeduuQZ0nZNM+hw7swh2udx6JzlWsuL6jTlsLBDGwlgSu+hbhrv
CEA9x9SMVohY26imFyepvP5k9fvOaOoX1hWObLVDKMtxayZTfRTFvHj0raUdwdMvhZ7s3cwJ8YSN
w0Gw/FzNrAEi9KZYmW7nzozfhZbiRqg97wRUxthSf7qkkHY1RoH/DqA+WXduu1XKJ+RlCNZBsEJW
1jiKFWsthO4wRpDJnCuvo416Rr5YjNiGUz8fVpHGRbMI+j33dG/vOONNCqqvQbfdBpkHdzOZ7z4N
oydvsNlFDb5PcGjHjYC7oobzx2qFoDatrj4LDgutx3Ra8uBDpTZ2CyuRCCTth8yXX5YFCUxa3a8y
bm6tJZM3U1jM6km3mVx2CUaq3G1n9tGhU+V4bquoWde0iDxpwYg6l9S8CUVKNi6YtlEOqwT9oL0D
AwkWhTOY7zaAqqkPjyENJ8e6HKZ9AWHfSqIXvdaeukEOlJ+gYyw5My9rC3x0Wws4QUKTK08J91J3
NsyU7KFvFUpgmlyZpopT6GLqaJAXIK2T1JoCqKLtgIoBzA1T4a9zlyHOjOZgHopi2DQlqOnQGG4V
YPs5EoePEQkjwRanJRqiZR79or6UzQu2sGZN3iHJs3MRO+sKZW2p6Y+jXxs7rcC5hqILAlb2xdak
ucUOe//UJ/qnZpBr7OhvWgToe2sbbiJDVp124bbHoxHY7Dab3HghbvGrrrzX2VPPQus+psWG/Wi0
SEt9q5liW3ius6P9kXwJvCFuCpwt60S6a+h5VLowCKWwMywkmSs++Y00EbQX+vRNv7NJbgAqKSWo
d4Ni3mVuD8nNd8lSS8+7UagTnZOKHrvJwoE5GD7LYrtMr11BjwCU+XRdxdqRJB0NoLHA8yMuJrbx
rR3FyUuEls2RPrjLmmLQWk+LU9IZnzQ/RjRB5B9QI1NIgqz3KPClN8/UsToErJoV2Bls4C7Wq956
8Ly+OjbNmfdisU0mYPw9tTOb2hNs5amQuvx+YO9iHjLNOHZKMy5SUsfcWBhDCxVeChoGfobsezw2
GHqlqZtj3NgkPUc1CHQ4StDcMxmxjh+3TRX8iMc53jpoOVykyofbfcvpD78CKONtoHEKy/Ni2rhm
hQ3EmcytXo79U23JeEe3Hf4+O+mfQAN2Z65XbzEk8yfzbmeo3UbXXcaARYQTjXyi/aFh6/WociiL
zljfDbr29r5OfpEDQn6zZ7ueQWZkWafRVQR5cgtCHvyyIqvg1yCEyv5qt3Ccgkk5u4Ls4k6bIM1y
ohp25UA4M/OobXDaql3XBEmOmYigKXmnSPnrDAsE1DUeqs8ywjcVGOyq7IvfcNYdFRNLFGveBRTx
iR4V4/77wZ2SVeu413wYxAwOtg6jPubM1bwegfMcB9WGbrr+1Lh8J+sypNAvCGLSId3r7s1Byui9
Bhhba8oXlVr+BnPWVeSpWDOf0VM71lSGdQXUzdK2VlEdUTzaZM4aysTRUNRY6yJ6EwnF2ZQdLzLB
MRfLU/aCeIDDFtG4HrSRPgObbjtQQSsrz788E7eVr2XJqeaPbXQj/lm6bntyxPijKp10K3w3WHSm
dUMWSR6MCgDm6HN8Ef64ih1j7xvkVhHPPzEArs2enRpqHhHNDyfmHipE8qskIaMrKhNa20CcNN6H
2DwLhBeSHe5WA4XWaYWN09eMNgZYGvicETe/8CAcOz7CoEYiUWOzzl0+MfOxXQT8SDm1S1Rx68Sh
+28Pi8Yi79+0MUzPcDXOzpz7NXXKVxYV5LUDbCXKHef/l4zVtEEySjZ1KY6Z1fvryvow411fNW+6
5aa4epkmOdNRUlO267iHc0TlAsqDHtFnVRPFce+81WbwTlMt2qJ8SqX+EBklfDkaO26yJFpiErBt
6wFEoZPiqnetn6xwiHa40wruOCD6ZtP2xS89sVatgKeC8/LJrZOH2OSz0KvpwamHaEFJWre2oFGN
5sVWtOtiYeyWDNd8zGMArPUNtBE7ZU17KKYRvbuO9U2co9bG+KyvTsaKKA6ydEcBp76dMmtaGLRE
Lv0GH4dfNfoi14Mre5Uri//YZPvgtONdNbu+Q7qNwQEK05iTxvBaxu+iGMWzpMwqsP1VBIfLG6EV
A+J5CnV9Nfo2MOkKDlhk7qpUYv5UCJGNgCijmrutWm/V1fT5mnb21EF3XTSTezAa4lMQxdd1n+Ez
q5yXOqgfGwXR3LLecN9vtDwI192ovnsFUUf7LGTYH7w+veDFhhRQjDG573kVlCZHPLN7G7geN8u0
3HK51OgTItxdjGV98LlxiyzK90OmPkoO1Ws7NLIDNVRgDjllC6tdB5nLB2vkSOoGCINmaNzCBLbN
2CCD4n1b0aXcESQkjr10RfpTC+Rwk2zUbkoWP/0CEEkedMMGx8ncaG9sXdkme3sCTZc4r2K0H8dY
jJ9ZHrw3eTgsYVRBrG665lLZmCtTli1cCfNzakT2JevcI0IrK7eUnMTYGMPWRv5GRXGOtUHdnOe1
FzSCbzrffzDmEk0PM5N7teAW17uEM9oesy8gUqaxHOdqQjABdmI0l31pXfhhpg2iwFgTVHPlcYxp
WinHaO7oqbAv4BUcMbG62mXE/7wwaSHB2Yu8UOEXncXtki2JBVvamH2wpaRAOUH96k1IGyqEPFo4
ZbysCu19MpJqrby2eca2u8znpZgxa72cjxkb3MS8aRY2jra50q7rb0TpinVv/nTQOU4iLGhwaFqu
+1Ohb007CRhsqmzrGGl+ceCr2V73RluM94xzbd3ZwHbb+ORbKWKxE5ztL2eqkCEhKjwYjhYuqrqv
7l3bv8fVlOyiqOeeOuB/ECPOJWYgurFrdI0A//y5c4pHS3TZWzuaE6sBxrDYpxRoHJs7nxyiXQF1
YEWdwCQS6FzCeUuACQMHc/wN5XTGFT91iWd7id/Y2pG9bBwmZY/wmT/oGaozCc8aCpg2dAazsJev
bIIL+Wh0F2xRqLhbqsFPvTJrugHYB2HiBYIY1CxhEjrjYuF/4SHBjMV60f43blwMJT6bSG+OoKOk
cOITx54vtI+15YeMNu1848wpOlAEAZzOPkHBQYqqt/EwutvYiLgmZxivW4UFw+/3mshemxkiwKEQ
b13Z0VTApJZ6IKrK0X3XPboX+etNkcoTnuLHwMRSHzIGQGLsaPT1Gwd9iIU6FaL47b2GKplsH/bQ
xG07/QXk9FXHAM4Crn4TStorx8Pf3DBuEFZRoeFjciC/X1edtfGt6Akb62M/avLQq7a6xbAn2ykY
sbs1X9yiMbaa9mbKvNWQgcdC7dwEjYlS29ScAoAOae5QLro0fGuC8KehNEx0E0QjjZxQXvAO9E9Y
nJ98G0rlpNRPMKs/S0gkzYRJSo+Yb8ZKQgPhR0Te1dkJk014GBJsMdIcNynynKapHfdWQbOcudfN
rFvaXuTuDDslxcdpgJLwaaMRcFj0x8wbtEVpBi+EumCchz+kRneJJwTXv6Y49dL0V9BFM4YV95gL
dtFWqP/qwEPsMKc8lNauIqOyzz12T0PoZAvNLh8hpMByhK616Z3ZdwBHOJH2YeoPY5ZA+vIizkK9
uRcZ22TkUG3lRW16qbTW3uDuwPNSnDpq7X8m814oQ2VeA9phKuKIf/FVBurHi7p7HZCsFZyOGmH4
nya3+M4007UVTjYM+7g/RLz1V2QhNLp5JhMisx9/86KgqGmlpCF41v8bMo6CTFQKLE+DqLTqqLgn
7wncokPK2CKtPKShRptEtjVTb3z877DSMQjw/eeO3l0bJv+AXvg3O+/8RX+uc+adDYFFljJSN01L
Ej38s8LcxphrUbqis5RB2ZtttH9b58g/FMsV8AtSUfLiGBb7ob/ZefU/LIO1C/9T0rSx+sp/ZZ/j
SDzDf/Hysk1iyURg0dIcgyWja837nr/sc/LebErdk+ShitjeyMHIzv/+kA6SwAtHceFZ+4xI7+33
g0At37TI5FBM13NI+yMwYOuU7adM+gYdKEbCCLTn3rBAzcPz/qn726grKNJyCz71RoxgTbHIkQXK
dMeiB6o5UO+hH0HC0Vz7lCljegCaQy6pUOMLUcm1J+h6CokYP9pxNeC86OjNrkb/XmosFVjQjM8q
cj4HRsJC+v2HAoa48tF0zqXmwSrLuLmpztMIvzG7ywjOW0WBd5XCj/Rlk99NcEGLQOPuI3O3uLit
/t7Xza0QkfVIV1R76BL50VJockynD5Rmeyfs7EjUMD+lhp+fJorwYG8G/VrpsSTtSdFCGiBetBLb
qI8P5ZQDuQsEd8akSIc7ch/rWt9Aze6DbemZ0TWtBjKhNR3uncnRdiyj8q20+DyPRtu+NoAFkYiF
9mjkzY20+3syr42EbzHe9Aq6r4GjIscKtPFZCDKPN9W2AI22EG0TQH4DVpwkxmeNIPZsC+9RlkG7
tgTFH6bbjtc4fhjxqzzIGoxuhCK8XAIWFVeypYlhaWeKUwPuXaz9SrgM51fITv29QXkCbIzt0+uN
2xAFOzxM9p6EpLu3c6ugu27qd1lUqhPbr3zbRbl2IaCKgFW1T2YtkWlNnNlqotNV5I679jzfw3cT
P6Yq8B7MCv9DMFCLFtIyeGlJul2siGnLr6otVKRvjE4cD3VPuzjBCvh+ei27HiKqr78Y+jnQYmCM
ttlfo07mUAlmXqbtemsd/xK9XKyw2Sl4m9yLLArubfwkImm20lMlTrjhZ2AbxacbDw8Re76nykLc
MlDWc5hVt05MW3Pwm/NEZ6Qw4+mVDUS70S38UqrGsCZ4Lx/iqgXIRhXnWmP/Y8e59ljO5kzZhO5j
3suSZalVgpVl8vQ9VfyoW/ctSyJ1LjAcYD19bEnXcAuMog1MUDhfMsoXYQi12TDNVYCgf4nmB48T
68r2aHzzbLuYzSBrpm2oW4VhtofQtt49k0JKv7qFZhmcK83bWrNNp87C7qH9Heox6RXi4xcmnvs8
mg13wIgYXQwtVStwD7hVvc6lD37QGLolQKd27TkwtqaQHrw2mE5jk7HBaeFYFvQCAj9OfpnTFL2P
/oDBcJvz0+zosPY2kUspGKBcspYaRWGNbmp31NNmg6HCo3+SROJQlNkmlPlwLOamsa43Pp25gCym
iaxs6FiT9tzg1vnfXTg1r1XkP2vzMpeTjNyWhpftqxTz7xArr1xY6Q8zVuXZlviuRRCLdQOUd+rs
59Zofk0Ov1HwOHoZdDhhARfQ09fIg/xYFL22TzsWNm6WUnUqUpwyAPkBJwHcU0HxCf1bUf7cftfR
SPM4gZqkh9URl7Pbx4NHN4zPMThNEqSXtO8xd1O/ZojgOxmnQxI5BS7AFCuhK5wt6Y2HxjP5frbS
1mLq3ocUVFzSRvkZ7/pHxxLGCdNXIj1221FR4OE/Hur+Pe+HdAf0eFFMUmwRI23kHBDGMbKSSW3M
NnCl2rJLL5Y94VGBpSzPIWkVXbi2I6Qc3Rydo9TEdowoGzWV95RlHIFQBa3isWvJzrpRci0z1m9O
gtHLU+S7tWhmhVrRhRUiVakkC3O7ogGlbOhJlJDLR+jJUHvs1VjzhVGOkJj2fB4z0g3rIBGc+YFK
s2d3fmhWTFyP8sEpSi6lC+m1cdVZZeYXyMeHxKrno2Wz88sWrRHzK/7FM+2hc62PytaWaQ6H0KxT
7mImkijNSYASEUcdHKOGay2qJD33EYeTnGKTleaUd/ZQUFiHpj61PWn8SZKD69iSbc2CWbIJwWGz
BTyahV08TK2zVyGMGtc1MLiVRrY04kSswpBLPpXxrGfCBX5lugSrdiBXXfwo+0JbaH1HASm2dNXQ
8OEwlLojnSF1hfExrZi8fZtkKTq4V7kh9SrMqW1mvjrVROiNczvw4G6j+8kL72ugXg68RIfjgR3V
u0Fg+nTdDqpj5j53nOWMSaeT2B9Yw/vByqyvnuJX5ZVBuKXLARtWuOfOjl/AdU5l0Y2bCm8zpu4C
/KBJchX/yLEpQW5CIjtacgo3bj1grNK3pZRoz0N0MDzKlNiOISGbX02ftWeIPfgsict3bPgs4OJw
mU0OnaFXLcd+mjZS0RXZl1lLe3mTrW0fawZ2yAt+W9Dz8FZ5ZoKxWsbWFxgAdcf+DaB5KsiX6WxL
dAAgbv49hka40/N0jWm0xZZBIp9dxmPqPvda+ZZQarnpSrxYrU6EL/b5lUL6XPZYwu37FLZA0NiS
L5KwTwEmSP8KWuC3XOHvyIzQRKZoNcCUNnxXOqXdgifbaGDWYwcN7bHDb0F2h3SrsTEZXh4i0+nZ
bzOMUIcL4tUNSS/a0MePdW9FR0FmnR7xo9eTurWtD5BrkMETWm1Yc5Lk1M2ToL+eXLcFXFJhD5Mj
2YCubz/plmuW9Q2I0qfVwIwsU2s1KFLbQc6GZ2Lhh9sTrVZULZ7eSmGRMMC5tJF1VcMT7RT9tqVE
WhtdcECyJQUpp0eziJF45nZUcgW+o8dbdmsnpkvWyzKtyLW361JaWNUq2ps8r7r1pfEQs6woTPet
jjEqWsr96ss5XFpUJIgU+osfwZ7vHxxVf46m7h1Fye/mGrTX53ruUUwc31Q8DOtipvpWI1eWkI+n
OWpLeqWrBc3tLxIaHGR2SfbBfW5H95Hl4y5ym2bReBNEct3apqbB57khaWyis3ReBqqC1Nl6wluy
6XT1Mol07XhzcYt4kyr+bDwC/H1pJuB9xwNDzKtO0uA2xCAem4luAoOFPWRaDnBjy20mbZT97LVc
AxVAoHM1dtkPh8vH+FqPU/XsTtP0PMSHVFRY2lQyw7k7/QDf8Z6pAVRj01dsVgIq88aK27KcQUKV
VED/G/c+5OA+I41uqzH7yKy4PtY4DU469qBtUJqfWi2zs+KK/vutX6ZE4S3pEMiNalxrbRFhjQ81
a08YxNiOeCFpavlIuqo7o5C1N1Q0HAOUJJPpAnEqcuFd2tC0t4E29wpFzbcWaPbRNMT4xHvwZuZd
dYiS4MHSEBk9GNnbFsoA0qcjLxiwP5MxKenIa+6Ac8UBK23FZzqfzq7XXUlQVWtq3Xjuy65+CrL6
XKAQAgyka0N6UXyLhMXDePUH+Dzk9LJdgC3jZmSRdk30EA64yWe4B0wZOuM1SHlvGCqnm2sCeJLj
ZvF05wyjCKj78BTzo9zdUSbUnfSPteFEtExn+TPr1t8152KFMTYDpsusTfuP2nBD/gVtmD1xCSaf
qK57ibSUJDvbbDxsVKWuMalucmlWPyKrinaBxgYkNJ+rsqyOeVzZjy2XjLY05U5TiNQckT/SBhih
6bfDhmx4/1Ln6iByWszMPnmOdY46XkhJTlX9luxytZRFUR3xEfuL/78Pz4q7uiP/y7Pz5aMK/+//
+Ycw7N+/6s/Ds415ATeDRi+QI5l+OCH/eXhW1KASQTVNl7/HtF33L4dnDQ+EwSIV5qFmmZxo/3Z2
1v6QTAIz1dCANehapmP+K4dn+c+wH2lamo3ngiys7sj/eHZGjJFaY0m27f1LW+TfkdadUqd5GSsG
/MRtfAj1VIOR6qRFBawoog+pIe/b9pwfQVYRk62Kz8zHr09+F5s8X66E0FZ5wPRYTs0v0XsnMnLV
sk1YNAYlTJRKh6rsSmvpG5zs7Mx6hhMS19aW49E3Py8SawzM+i9rjRvNPH6e/Q+Amrc8zJrZyEFp
8z8tCixamaUO2UiDpaTxhP91UTDJgXoqxJqVpYeIT1WNk0oviZX2c8i0YxqZR+J8JCKJarQtgTFv
2kT7Qu+2gluYkZp1K+oSGpUwK+EOcG4Po+edVQU3S3AEMY1J7dpp3Iloep/YXSlc4QJ3eIhLfK5C
cXKeAw3/eHVP8ZKLxN24ybAjVMK1Ln2m1tXflrP9HF8f+0Ec6fpsTdfwqAvReDu67ffJbF+X+Nh7
+97ExqWwNZT7pOF1wVe7SyilJ3jdr8Rsh+/xxdcGBnlMKqgSpfyc8M63Q9TAdcVcPw3Zr6Ac5WGy
SvdBF2V+ji0KYWZ3fji16bGRgJuN8dj9/eH3P1aM/Sxp236EUM7xtsox+o+z5b+bzf/mHANQcyDA
nqMBxhwSmOa4gGNlzUFqMfGN+VwQW+aX7xEviOegARbcfu3M4YOCFIKYMwm/H9I5otD/DiuQWlBd
7azJsmSLqYzcR6P5AuSqX8vUGbfCRr20sI76Ux1eOytBixoQ3uKhclmnJsaPVKaHMfGJ8vXofZ5e
T5s4RuEfjUI8ZyQFOB106TaduxrHzmtX0TDCV5hCqlyRlRlfNTJhDiEO3mvQ/ceh3nCEMToGDzYW
R9OZ+0flSdZc3pPyzMykDrzxfhWZNXf7dWQ4ibWeY3ecdRUW1mnETdVJm/qYpda5tpLHBq/4sSpd
9WLFpyaffllJIjZDnWiEpureXNt59GHiM2ZiUD4h0tjC0NjQu1olwScmOAqjOqf5igv65qukCB6z
llxob2X9PukI9xYZYmlAuw7m42fe+ONjwBK4s6I7+w21j1Fft36iKNJ10RG0etAvdBJDMGQDAoJm
zSmjfymM8FgWT8Wg0kfbGtJHN+bs2inae5k41gRVMUbaRXoip10+Y3oP2IxpI2iYGTfHUw3z3oRu
GTtylUkwVbggo3Vr9WKF2Iie6XRn4YIZigCF9rX7ZfQcmsgvLGymKtqtTuNoRehxZbnPfN7r5RB8
+Sqv1oJgpRojG3W18h6tCpZjkOMk4hxCUU0ZHFKOOPZgA8d2dnmDAho6AXbjQmwlLhkc9s7S1UwA
SU14qCg93xtazdJFF6u0sj2yX9cq69SindVxabANK5oD2pALp55/7YzBJ4qZt1EwtxaYv3g5F5ml
PXkzo0T8P+7OLDlyLM3OW2nTO1LAxdwmtZncHT67k845+AKLIJm4mC/mYU9ahTamD6ysqs5Wl5nq
tV/CMgZ6kj7c4fznfGdB/BsMtfPm1WhxuLj1D6IRO0pHjgT+GCtVBqmIorkXcyZWZifABRJ94SxV
3oqcRCkFal8mUa+5d70tlWRyC5ukovZ9KcnovICsN0urBQ255mBaGdYxZZTvuTiBJF0BrXm2HYQq
UsF1aF0JCsOjfoTumG1dD4T2lIykQ/oRDzLmKY4q/YI0LppjWkHgbyb9RrAQkE/lEzPsvXvHcce9
zqRNs4fqwBZ49AfrnCZe8qDVbrVLh/IduFD8GAmx50dK7pSNg6FI0DXBwh2wOnS8UezmwUucaOfO
+D914aTbenGHtrk23vfLL94knBO9p0c8ofKsTWkM64P/+vsvbuU9UbczHIeiVDvPY8DY5EN1y71e
blj7mbeO0wWSEnQBARGlVY2413Dnr/OOmHGLfBxUME/YbfilwyBSwwHr/bTA00OYZBagSnIKkFZo
DROdFRjMmPSUa+kn7cYtKy55MznxyA6fWlP6u54Gk03jJ/bOStW85kAX3k00627UBAQt1+MfBVL5
cbQHdaMMhKt2z+U1a+Ni3WSW2hGXYstJYhRI8oXcw/esIpKRWPJkRcHYtgRvXM7Odgh6t/VPceW/
Rcz0ctvhpyNg/5d/I7hCagVakG02N3KTNYpOfJKqSsFb9Te/a66Ie/NSEkwwqWGrN8L+USlyJX3L
pj5k/osc6yzounQHQaBaDUCywbrhdqinvMERvRrdnAyrKjTkErTQaNG/rKm+DnwI1iy6UOS68OQ0
8kul1asvKiJJaomJoaI1YZptMZnJdSUAb8wJTm1BLYqX8/SDAQLPhxYRNK2JFa8tLk5uyXXYhs9d
1STbkTJNpW0aOw3wb8m1EfLlyFCyoj5DVk0aeI7WrQjW1WaNGzAj7jBgTPv+q9yrWoQK53eXmGqc
RsWm2BlYgtZGneLODH2xtWk+BBD/4sYh3jRG9zsR8V1qIw/m1AawhTp5EXll0SBBDsOikP0vP4FR
3zw3A96AQKOw5g8jP7QX8bjSw608pu2ptItP2h4Iafr5W1jC80TD35swhSKFPCUkIeh0si7l0P8w
e24pTOxA6fk/YNz+pAaJAhMESD58VE0u4UBPukQNXGygzUwqK5pgW2HB2Q+y0QMVQw7Jwx9GFDIl
pWUqs/ubk2TZ1iw0bowVcb/44BCzprGDZyKR/Sv0UEboeWLi0kowD60aAuD0RRF87wUdxAUy6Jp9
jltMCTqpqV6Epy7lyFtPWBRiddgfSHNRtEdh9Gou+aZKH+1D93xj+fYusclrKSfr7MV5QsK4ybbf
/yCaeNmdbNqF+fiA0fz1+09tCw6Z+khF+6Nz/btJRlRCjWWA5qqeBKhKp+Qo1ngppN8aWygWQJJx
KSDXsPUOJWIX0QZeMt4ER32mCq0dlL/LqHl3jLDFXGEBAoL5X2tIWj79zG7OGjQtT0LbmRCVK2RL
64Bxv+VJ4DX9fqWBOz5RQn+EJJ1v6Lu4kwN33/jZJ5CEQ4sv/n5jQon5HMaBMRPCrs4Xfz+CmUF0
GDOaYEmJ2WvT5i+KgrjMPElUR94AannCXF//0oX7K8YVvyrA3OJN619per0p316nnX8Vkr067aAd
f/8fnTZZIWg/hGn1+f3ieH5OP95wqtUiO9TbzkrvqAT9pDhgZdjZlyDTFThD8ykWb2a4sAutjWaC
bPSV+gQ/Ri3g2SmKn8kIkjApWRimcHrX8qWJhXNgYxuHNCFJ7bqKdWnuztAm8csQh+XovMaKaKxK
i0OL7vOLHIp23aXE3cvwhzuzFIXNNO0jbDpjQc9fmqeHOCsfaL387CgTW6eewmPaHGrFg06tK0mK
NZ9gUwJTlTQyJyYzdFMfDp3WsQf7KLPAZqi2pPsTXCW6bV9/aiFfDM+m5XzA9+97PR9B8004rHmN
pRdMun5HJODp1vRip7sPhY68jQ2WUlZO3alFy4mtzB/ff0J02QRpWVzHHpDp8lUhWVv2LibYYoWW
lG9V4pLeIHYDbe61hlnOB4Iyk6T/Rc/w45Di9/EhT9vAhbGgcz2K20/sb85OeMe4tOwA5D2vtOrJ
OqiQRa9uP4vlOVzaOUgOuRu9BfoAT/E2WjZFf1Z7a0jubvSet4kBiuMArPlV1/BmjOM6R+7daWUI
ZmipXNcM/Z2cccWuim9o+ZS6Jm+1Ec23nCxADKn1aI7YlstP11pCnii/rvdOT4VH3I2DArQ0QY05
vlxtq+buFitt2+IfomYPRXJZ6dqWb3ZYvrXvN245c67jnFJSJbH5/hM/rSj0DuF6Ucxrd+2L4oJC
hJH6Pi+MH753hdTndDcDdiMfFO3anA/wyKK8bmcf35Eh9v44vAoONviONGI747lucY7oPYHV0d/N
jgdIQ/KxGgg0LZ8Q10Pa740e547G6/v92gnBmgXx+xLGtBEq+6kuuKGquufcKIx60yw/CZvoR7cE
7ViPGhYuAU0OYLd+1NvsndPTznLbctOyZfN2o7RviMXPdvLyjaF8Uv2Um5n85htfRI5941bR7y3A
ETYM+dS35lbFvEXIDqUMqfQ9yYIXCUiGUHF7zp2IeGlu3qURr+9UsH5TJngdx7CDhNseocpDCFA8
eShd3y+NGo2WlfFTHwEkTN2dBUd8XQ2gOtuU2QW3eQ3TEBl+sEJdf56heIpwflbaUK/zyts3JotP
vNzxw8F5EcrnKIsBtHTNQ8GTiHK3zcf82Rp04mbg1Za5yhbVSg9awBwIiXBLCLWfdd4Eq9m1ea18
vEycErdmThWJTslL2lMyxvZFw4hXc2Aym6tIG5xTIl0a5vijAavn8ljTSlIXN4OH2Xl1WG1nul+t
2d8O/kCVMZkSTvJBLS19Tx4S92pDw5/X44iOwQRwwf1+MORFXrSw3Y/2dUg9er141wpdfS6r1Pc6
u/zH90paJ/6hZqzNwWJu91zLVqaZPDsOy9bMJmz0oAt9Zw+L3diQXgJDi8dmRVxBUbOZ6EZ1ldYj
wE7k8WGTkw1d9vrvj0NUax/snefvXRL3znUYreuivxBPQITvHADCilKzsf0ESXJevr3W5jgVF4zv
+IPKcNh8mxtYwBQrZA2Eh8Izkd+Wv4y6/LMQ3WsXOti6OO95OMJFa/4sQmoJDXvgQ8pByyr56+XR
Mf6yPQ31p99QQtaRkAQ/3LAGPFAT+Om7fIbRVPiC/qXU2c561dzNZA4dHb1E+m5xMCOwHL7GelNi
NLKa8LOBPciiRU9azD6pJQdLSkjy9q1vQzoEOTxNBF63VtmdM00/GeP0hQPoPCacWqWuXonhqfXM
WrcG8iPZajoUIhkWu5F8RQA99V04M63hEvmy0aPfyZqeUyuUW3+aLHrNkK+RUKKCji3WLvomm+oY
akYDpYLalt6kElkhlNTDrc+uqZtqNxtWm09k8ByK/EG2eKfTwRF7Tse4pUqMWROBb8fo2LOtRwby
JDTKAtQr582g6pYm+6bBuNvMIDeANhaMCDAtEtDgSUfMUhvlwV/KRXyHkZvin8x9xW+Mb2AkQOuk
aP/uE0MS3BdNfk7qIQngHWWWBcfRs9KNUzRbyZgroO0LhNRyi44VAcycrGck8349zO4FjDGruIxx
LebtrouGeNfaHRNS0+BQJhYGt9xiRdMv5I7X2ax7QVvY73DKwk3Os8CZLO5WegnnOuI2TLXkvBfu
rZ4Lys21fD/i5l/NaX/1ZdZfAYneajyfB6ujEzy0XHdducYbpwRMYLnDCVyPEiADNK0OmoDfmusX
fWFBUd47b8nfLOTHeTPZWYBm/hCNjvkJbCTzqFwfuJ/JwX4AYuOwCS+dy0XXgNyCDsC5Y9cNwI+F
awJvIEgwynDbDgsgCD0oEM04HcBJcoIp6ru0h5mTe4XJuxSSSp+7PioVZal1ZUD4qgwJ6onm41Ya
J8MMn3C7XAAktYe8e8nZPE71toGlcKaNrjwbenEZS3s66FV1xEmHAziPPp0MiEFR6CkaVvkLH8Qp
jN19O3Pn1xg+9mbnrXRX3wJ6ufRoMfjljI/IxODSFHfDPOm7AixBynsA2cNb8uDWPk+52BvczCg4
Bd6ZkjRhEjzZVH6Uccb7PCG7sDTI8c/JuJL/7IlBR+7LaC6Dew3asW2oECEEACbxrIaz5GUau73d
omNKDpzKG85L/NrqSpeGXX0/uUagQ/lh6sGRKqoAb4vZDcTiRgI37PvNRqOQiRZWzwm4CSnspWG7
q8Zw7yfR01AtRmq7Y2fS+buytRo6UMNjA25HG2Wxy8E8rXpkmK1FLX0wGl9FEb+OUdUeyR8YibT3
8cJ16PK+X7tINJPmbTBes1eUhEi8KvqFmLrOcp30ATzFcIa/MvQ4ALKJGzgU4FtnRDpYtAmlK8c1
nDZzsu3IGzJ5THYMWwF+4W1aDTNaV8QVZtvFYXE3PjdVSdMpAzUcLC3iHRk1nkd6OimohJhGtyZs
OaoqfB3PcwabeKXq5slNn0dp9KtZDDiyXNrXoZvCFatyCh3s4YousKFdPNq6QjtwM3wfGCk6yvF4
ciW8wQmXiD7RraD1unNJ5+Hxv/a85Q/fIVnRf2xW/F/1z+7jP3Mr8lV/DFwc/zeL1mGhw/xkhIIf
8O8DF3KpWBiRkrAy8pFbjIx/uBXd3xjQ2JZPP73nCrLPf0+fOr/ppr3kUnWP6ChThX8qfWoQXP0P
UwjXp66FcgeQps4yy1mmFP/OrohKaUWjMGkvVrI4V+V9ZerhA/cNB9Z7fI4R4vEeN1VQGGz67Njl
3uipPi6qBKxhaXhHLw29Y6dGipxAi9IjMtIag3C1NGOqs101IPCX//r+Jc2MEF4pd5sI2wc8hQkd
x6dWUUvSeGdAMt5kPrk71vHHyLXv6PnDvV6gokbVFYw3PSKslevJnOJfcT0dyReKFwKT3oYU68XV
sYBbAIUOxIIo3oy9+zESNQRmv9xUbNeYFcEaxfALM0UPhGd02TlL7WaTqCWWEToNUhdiuqijF2qN
WI7RGsq0ercZzW7MIjaeZaMRG5fYDiyjebDmGqaW7WtXvQi/SjoxtjGhj7RIXKKWGAKkC1kH1/sU
1CZ6zHvKPerO92ygZZ4A7MI+aId4KEBIxLb2CmqPbJ/Mz5E5dZu4wvATIYdgefN3nkbrIrdZSD8A
IvtZ/4jpdJkJ051toyw3kC6eRk7ZK7OT8an2Z8TjpYFca7jeCCY8R7pdVvXAFc2Y9Pw2pMAwlGZe
umFgvg54I+mk2OptjJ3GiYElU2ZEw+xPfOcfMC7lIyvZFTN6sx2GH2yM8KD7ObnEObU0yr8x0F2h
3qfX0lfeqmdh5cof3TIAUGeqteBugAztatDXcoYg14qZ2l1TXHM7u2Pf+2WUMAfhY5n2zW9Znhqk
oVVmTc0diO6a7/KC4wFwpkD0glBarIHmHkgRsifF+qkxa0KY05aPAOcRc7zksqEsxPB/tx/0KrPW
8aigr7vTa6ojyBSDY63LTARt7lGnxKZWx9fYS76vrzgqRhCwpvbiyX5b2wP6xDBuRYqroc+LxxoL
Jkgp1zta+biPx/pMYGfXteW7lg3eppvv+6YCcOdytsW0QsLf/qWFOGGkzBfzaP6kMjAD9G0owjGA
DfA28GMY6sWvJXts+/v0A+3phcnrQyk5SPWjs1UptcIhoVHMSYjppC5Cpe6y2D8ZXXTIkoGIXZmc
TK96zVM6NUCGuZsqVO8hDLl6jriht8nvKW3hIRavJQOEEGAvqjSRQk7U6JUZ1W6mhzNnHp/cZHzM
oOesRCmWkDHvKzcUx1GVMUjZLnAHMOBJQk+3LOx9G4/tbhZsJTQ/fXRSOyEnTBtqqKg7IPE3gnfM
IwM/1kRZCUo8nfFTFUzwNMIod7dQ1X9kPC8ybfM94BHJuIYsBYAkMRLwNINiYKQzDH2Qt+o9pomN
0C7LQlE4xK3rNN7mjn3wxHL6BdZHgRQ0UZw1UZcOm2CLj7JalfHAVSLBqcZ+3NQetodhxrw6AvlT
WGAabCq4SAkBM0LdjMo3jzZXRKaF+9ZJA9+Kno1Mv0D4hERRM4qonZYjOnQHMBz2zATSsBtusYiG
KjXecje8x+PmVZa/NhwXvyQHlrIRW0XVDhrbYGyxP1zdnIHFSHs3FCpUAkZodJG4t6V7mBra5zSB
3FvNNXyvTL7GOeNDDkxzJbSNn3Avq0tG4Oit5IAIzJXyAyo0IznwZ+vekQYy3i0bvjKd9oKh5fpE
7zy8u4roWd35r1pYPDp5y8hmLg9iJBnC5JC7RTo+xU382jU6yglWLdkl8GaThJaweDxMJE+0NgNj
XuAtY9wAGcnFsB4SVW4rqnVm/AJnd4r4mQDWwOmw7ZDRYpfzrYbhvjUHCFx66a7y5N2yezaSBNpn
lGxkraJTYmMNZxMIWwzAfcVPO330BiS8UOXzyvHnQ9ij6oRMdddURHQbDKA5nS/2dD9oRRTMpfK2
JlOdjs/qCkBcUJUq3nU6lisR/dDdZzsfrOtYsGaqshkJyhsVrd7lvZmHWhApUDUpN6EOGCMtHfwQ
g7kMkS0+LwYhNja4HcoUpGfVbSU72NqFzkwT+ZQxTWUiaMoGIFZKK1cesxL69rt0FEjPdAlzKT7p
c4XHray2TcxwTZPzU1d2XHR0xm8ebiUC1mfT8zaFZNUvnzOP4rAqHF0WBnviTHnCEHCQesZcuat2
yL4p1wq7I7HpYeqhsJq4S/9UxeoJV/NTFf3U5PRDAMnZDK2ODiwubUeSRQJkael7GJgc093xKhpy
hd6XTeA3lFixnZyrt9L3BtaAOb4CLLpMcvrAdEFcT5uO7ZiAe0IfAvVt3JjZvrm5uhfk3KFcBCIf
8DDbbyWIlWZ077wBb6U/9u9GIRHb/ana1DgwV4ndv2GSXGhuv4g/X7ooGsDXPld+tEqaIj1loQPd
NwEUTDnKQ+WGvJTgoZD7Np4YVzmgwF3Z8TY3tH5DEJT/lWu8zkMPssixPgjvJZvY9O2d1qp80+eO
c3AXw6PehD3D54y792zVd2McX0ybeGFS0O6tHIqOaA2glhyhOePZkMZFd2Pkz6YTO3dCb2hVBiwD
JBO2U4725Xwo1DSfJLcDbgYeeITG0C6qvneTwbuy5xl7rGnDqh7VfLUHP+f6PmQPnmY9czpL1koY
2bOv2gVzFw+n2QOikYwzpijDr3+O3oimEebtbSLNt0lHm/tqYT91i8mzaalolJxB1z1de0XaA1/2
QEAIw/APRTKQHXbJRtV++jwRD8MzHl/KnOsKS3/yEi3h+0RzDiUE7X0G8qN+T6psvo5wqNwBVCab
V77CT3Gyo9HcRv2MzbOVq8pp1EmTxScAdqQVgxSrF6heh2JFUZPf8n53JcPPUsPfmebUTFU9odyO
25meOx+07x7cvjx5I6O33r0WRvnV5ywuIQw2MX+McHvWRLU2GF0p+YyrtwF50UbpDnKTUwnlcRkb
KmEKtecH9YBY9mrfNm12jly/XHKxUxBnbrfrOwzXXmyiUmGALb2lb2lkBOlO4/g0cZdq/Q1WyHAP
VBojflk5HDr1h8WBs23j8kwGhEY/N3vDV49jrcsCBtXNts+nN6RpuGZONj4anQ2D19dOcSjL0+wA
Q2R7PFXwa9H2IbvRWAUyLbStwDCL7lg7tNs0rvHkawzU1dRE+wlddxvqCoQLibb15BJonmyfYWgB
nMExT7Sc8+HTHW3v4AVa647wgkratzFdXPbA1nb4WWMCe7C/oJKbMNHJhI+JIB6buSfJUXtt1aew
CidcO+JQ+eGdCa+QPM38FNcCI0J58ykoXY25ru+pjeXJWAtZ6msO0eekH9/myKEgvHDPOZJB5Gfo
i2lzBHeR9d1Jmx4lz+mWP+7XscapljpCYXkfnUHDEeq1kC4vZ9aeJwipUBvqi9u6YK7m6SQ4BGwy
vBxUUW37hiEGid040i5NyxMCg431FH89XaWC4ztT3jTO7ksWV9cpuMxDqeLjtTbGe9XHt6im31nN
RR4kNefgKr468EKOBumqlZ/55250LqM/0Ieb9vd01OSr2sxs3tHdp97IcVWO5P+6Yl3W7pdbVdS0
1u2rV/Yn0easxosQUY0fRstBhPpFUlk5q0HT1yjH3oNdAt1SPtxdJyeeHs7qRZcoJD5Cf1fCtGtS
WPIm+vbOjB9GvQhSfTaI20Y/xxhW7TSw6aHThW549rLuVw7HGz6kWjuFtdedbGMYmto3OaHhhBC9
6Q7PNFyNGLtY89R0nvy3cAYvNTMAWPfY30mFAB9jBdkMBEBWCwqQjid0LbM7JUAdNklVvEQt14py
3lhKaoTt547TZvoL5GZI36u4R67Y4KinkgALGZkNbTsVZrW+WHGBG6h4inxxMgTttS3vs6m882mG
WwFvoAjW9zcVeuoy0NmE4Ac4gbP09L19TokcR2YM6XGseHkLhFJ210FvchBsxNxIviJ88VL7VbmS
cY9xb4Dp2cfWvV0yFdWMioi9SQ7Mxje3zwiecTFT455cFnRaouYrt+HsxyTI4zC+vJqEp8PV0F65
ZT32DROToWsRxbru1RQPIsTlMnm41wdn2kRJkq6lFYZEw+sePwANY0k329xvuWca1VENgMIEx8ya
SJwfu+DWj3ES3mj2+8Tobqyq5a0rOBgDQsgo56OFeKkBUBHs5Ayr2orhPvHodwooeOuLe44bO62w
Tj53aIAgmOjiwFpYhpQANgHYc28tE8fGQpafas7HamQP89scs4bfc4eP22uWcoL23EOZQ990vRLo
Ngs9bgqewLyGMtCmP2HoHsTASa/iIk29szgYvvajzOCUjCDXeWmydV5nT5NmoC3mHGk0GqUGl2qi
CbEwj13GBFy/3ZiUQieeotQwjpAsN03OD2BOTbWKfQ6kmltzPhRvhA7vawCKMGx7DtphwfCobVcZ
JjAE6YExajSdKrCXdnfrNRqt2H6HleFQUp241lnEyM6jP6HigXekFggbqH5oly4+TAK0MYA6AYOf
9AP2ENJKkeCnsh39YekttKnS4n4SPYyL+AgxyWZlJKOgVP6CDsxPVBDUbMzxGf5iMHDRwEOh/wRs
+NbUj1Yjp0M/v/nNgttuAA5600dh6M9MMdEoKdzl3A6NI5/gtosLbUc/Eu1RuuLZSAX9cvNL5TsD
vcMuYmUHfjRcbiKjiUehSO9MlRxpeX5xltUb7+WGNX4IsOfQDtltXLPG8pn0d+hK8b7A7maQBlAa
ri6txyCC6YjHa18w4UG56atNVueHRLC0WAp0hFBcS5iEEPVSe4VnPRBxwsSYQRMttS+a2g4WpoOm
sz/aanpn4PAMrp/jp/QQShL3KxqL9zkFzu4PqP0RgxSgL50IcCIeSAO5G78IsV4p45RxMdrLxLwi
zeqb2veGTTeOZ+aq1WJ4/zm3EhBvrM/0ONAnxUbAVFbCWEgcE4UNDe6/f4z/Gn2Vf1hrm3/7H/z+
o1QYfyMmIH/+7b+9xmAqvz7jn99f9rd/9pdH+dtv+ao/HnXzs/35p98EtNu00637qqeHrwa76vf/
gP//8i//f//yX76+H+VpUl//87/9/FxIF3HT1vFH+/8C6wRW53+sNN6A/Xz+n//9J2/3HwolX/dX
c/fSS+8BsTMdNEJMtUh5fzV3278RC9P9hS8HaO47NP2H1mj9hhHcdTF3W+iQWP2whP/h7rZ+M7hl
+MiQpuGgoxn/XM2RzSP9ORmte+icjmF4nEoM1K8/S41635hdFvrzJtHu+jo7DoauA9KonUewbs9z
Sfp3dFwm+VyEN1yr1DGRbfiGdNNGHoZI4S+l8JMR8GP6RzGm8qhQLtetYQjWsBmWqzRIVfrhT6Ah
yyzIL246AlLQ9CaUFW94Ysrq3nMYde8px6ausUwe6ywc4Mc205NG9PiaduaTDbETg290n8cax+fR
4J5oDVgPe9ul0CCio6ZJwgAo6mJ50rBG63BtiBpneOwgF4u8069RH6bYHSN56J7lZFAf5kTNTTiv
ltco7ilhvHba6DOVJY2XbXSpSu+ivXAZf6cFwzoruzli7+8CfVkFbR8XBFbWrBHP+VLhwWkR+yEw
jF1GBXK+dCEXM63I83c/cutvyWw8FhQnO5Z7mnEhTQn5RYfmmDWffdaspW95XJqXjZJTYlXruMma
DO3Kkd4W0VIyL6KbowQPugLz0+B5NXiqTej9YfGmFncuBFmLzJuGo5gBO16w5rRc/Pnxw/7y/UuM
22uTEYd24VrgAr98/zJ27X62RHLUHM7I9F+z42bTo0sY9KGc/E2DIAzbBg9u1BmfOHwz3hcMfCKV
PXq18diHyglI/8uj2cf6Qy6J5pAxAdfl7MEpjavemWnhiWfeFS6aryNC9yiX8gFm1caqrjkClk4J
ptMii1lW7yB9wFC5doLhNiKuNqqeybW4DfngPXaU1vANkRz1011pMJksjCg6+BVID2qATv+1V68l
YWIvQ4N/vHhdy7r9+pfPr3/5T3mdf3uAv65i4jddWKxDHsuOa+C++vsqZtJVrZum7jHHIKHy7/gO
/m/Cd1BDHUdwr3XBivxtFXN+g0689Ecvj/W9NP4zERV/KX770yrmQpIQGAJ9AhXIdtZ/KKSWIh7m
qGg4HHpLl3kC7cjQJ9xgAvy7NxnUxqBqtFXT3yiRNldm5R38VKefY6FPVQen7qK7FKwvRuA3MzRF
QAnz2uuXlsPC4jJgAh2yXuo2egzj/pcbKfKn8aNWzl8M6fS1AnXTdfPedeSJG0aAf7he0RglQFYn
78J/JNkodzQ/ZMHQD8ii1WJ8mNbcHHH85whOXjLQ+SC6fZaaXKcGA4p7dGfZ3JXGlpzfrGmbMaaQ
uVux3KabboD1g52+31FQ9mHRXowInF2SSO3tivOCNlKGNXOFR/GNT3kqGMybNkOQhsKbvq12Q2mc
tMjpg5qmKUIKuH5avThqvvdSO0b5OHNAcv2cHAnj40Ni6M1e2JoZePLLoff6ztTz3wmZ+se2o8tK
0bASOGbWHryshIdTAzZOorMvcC21CZNgBDB6oajPyePE3AO25q0TrdW83Jti8tskLgOsCGT7ZXyN
CjabPhQdw4CDZ8BE9TxsHQMcGbhoFqWTyGpKa+mIC2lHYFQ0LP3dbhS+JiIMQMzd+ZmG3tDfW8tl
J5HyEHX6fp6xX0XWA+OLiklQjuDQjuCJil1UF1jcJm89xtlTqNWEdogNpra3mQzznjcdESDrwJGL
cqc0fgWZxL0TqFAUZDpXYO07pU+l3nqGQl/D9xH6nK1lGJ3bvDhEGkaHKs4fZZ1+Zh3AdK2jhs42
nnRJNLiLTeSq8Fa34lk56evUa9xPRrdfdxAYAjWX/W7gWNmi5oW5YMpOplX25rpEsVhjWNdP1F9S
wU6Zhd4Hk259GcuYGxGyIupTNASj8xoBzBYf6LcZk/HSoGWaUtzkCRXdp6COqGIpf7lZ/gMjPpjS
Zgn/ltyxBOXQ1mRxNKcAqWgoazLwrR9yP3zuo1kCRsVZBJE2SMy82RPkMaPi5CXFHfGVfjfPv8fk
bHYyJZiiutIPCELl9Az+SgH7741m+AFV7o4rSxpwazzIqPu9Gn7pkgMCgvhz0pZHwxm/iqquAWQs
yrXfHHM40ZykI5pjCzCHuQIgRkSBkb4BOgQ4eaFldHbunLLbIi7tEz3GS2i2rzwfV4s+76ywX80E
lblyjKeR1OXk6vueohhpGVviaPIYjpG9QrEJOG1cHAOVC8/vQL3DikuJi4nY3zme8SwQfkumAzE8
VxXJH60DGqPoX5itHIwwx5/d+x9pC6md2C72rOTRaJudLhHuOy7iOZmhufI1+l1IOORudrU0KPUz
8upGnn0EmHXWEsAOde+ljKqTqxLq1Sx4+nM1rv0YJqQasaNjZ8dEDKvBLx58zyJKK5ne0i+3MkIe
OLYtug9YcLZoFZ+jlx7xaD+UMSY+Oz4yXZK4/Oc3w8OeRhFKnyavudIH4KSwJ/J2PmGwgEvlo5wM
nMvmcJeE3kOdJ2+g8oIGfda2Izi++gBIUXspEvqatZBuCjvio6XrCpwpfyVbXSMQ9j7RvLaFGtXv
QHRwH03Hi17SFJhTGjASy+OjmV76yUWk8XubbiCP8H620aMBa0yn3bNMLAYTDXuQgWYCSG5d6t4x
RVrbxpF6HFS1lQ15WIgEO61p5NpOx19cd7Drl6xDuZfeGX75K5K4iYscipiODjLxHl1nNfWeA0iv
W1NHb2MpbobO8AvAaHk8hH5GH2JIemKQHn4tab1oM5/LYVoo+PAHCD3gC/NLLnAAES41lIbZ7Mer
HQ8sPCXFvZI4UdHq9Smi9uuQ6+7RIINPvSyyoVYw7EZ2c2z/nWfgwQr91aRPv4/dMyyTzUc16jBB
yIQZOSkZNzp3OhZWzpDuTsMHjWuFIZeulyXBA+2MDxV+gNTgNiStQjZrZ4B6YXqXmKZ5Ukm377DZ
nItR23Zm5F5zUTvXjitAQAmNu2bU9eow8DvULLRXfGGElrv3ZM68O7G4bQZIy+D15Xt6CuswJrCz
ZyTfXiu/7+nSsL29bpBlUggNbHfWCfu0dWlHRXdw6aKhZge74VSIUfxNBxgGOHMvwORpTX2XFNU2
GpJfY8VLOOYptc5EEuo6Z9ggYEkW/SX2zHWkJ2fHZyNlvyw/mtiboDdaLylM1dU0Jc9mw7vZFd2L
iSkibiAmZPDgWCHKuHtX4LulSEHgL/XFrTkd/faTpmxKOvL+c8zdJzsaRhrWaaWg42bnZf1ZqVPm
eJIWRTpoPFNb1zrHV0kAsGIQHySeeOoSbupVpQKton9R8MFwcIQmcKNXTaGOk2Vy6+5+ZIsPtLIQ
0Ab56MSI07B0wYJYc5MHZabfl3jaj2MS/15b3gOTxz2psaX4/P9ydybZkSNpkr5L7xEPihmLXrTN
A41mNBrHDR7pdGJUzPNt6gC96iPkxfpTz8zKiKiurK5tbvgi3J2kGQyDqvwin1Co4fystNI4mhTp
DKFVrMYq3OG05BaUWZhlJzR/J3L24QHbpdQXdhXAUIzUoNkIBBsC5zts/FOoM1bM56s3Nhc8bpc+
4GIJlz3jvmGu93EHTiSJx8ch0F8hae+ZEzVoGy7inHtrCy7voqbXsg3XhT8em7A4gCT5dEX50+vh
NYZMDiUIcvyGeMx/yUZdny8aQTxy8KR6ykEdpjt7FNVZG+yfTkbJZRkCPze7C0xfah1JXPrCk8d8
iBj6ZNz36uZFWmxooqZetmxc+ayS80w5zT5y4O0xI9wZ1FbEhn/DX6ht5jaeF1RUeASsrmntfhhA
XEtIqgMbjFUr2S2MIyS4oWVd0qveRmxZ+5Y+HfgF+V2Xp/cujubJHpqNMYo3vLLuPrHNU9PUp55S
vg/u7MNCD+35Yqs1iWYBLq3h+WLEa6L3ONMeO9cIlnpKCnEa+pLoK5jbYD6EzNWvCfSdpRX2Gj7O
Kbv3SDQmYV2vYLBefQOeh6cFw0eekSUcxG4EBXAtC8a5gYf3rq1mRrJeUhH9t/VNOAXRWYzC3khy
JotEM4O7tAx/IkEMu6lyhnPILsobAzaSflwcbZ8O2Kx1v30r6oimeBdfTNmHrNvvvhVrpY/dsoSx
T5Vl3cYQY3f89aVxySZZdo0oepNYOO4Mzz0Hsec/YKyyQPDmLziteezBpQibyjwaZXYXRz1FQmk7
HxrdSfepRiVcMpbrdtBBtvvJ9GAYtCfOHflX4JnzwdmmiZseRMsUuQZmfT9l2k/ZZpBazfSbmGN4
ZxfJU11q0Z62H7K23pHwg7+rw+gQ5rnL46PpYbfqz15iyXNpOSdfjM1tGKx5P5oxMCDOjlPmufLY
AGP1zH6+dzNHWWn0S+LAEBrDslm3jZE+idm+ZvjOP0MBdiPALJXRLfGS0NAmQEj8EPG0ZXryYqPy
PQiPVKURNfguYydG0GNjy2zxkdwmjK4mQoYOntJGpxdGBOVaGA8u/MatyL03vxUPrZG9Tq4KHraX
SITeuoYs00XBtxwistGE+9aRzpyzKdAAEg7gErmUOQkzXOg6nk3yrnaMaZs60csTkURzz5W76uht
4l7IkGSeYKZFsNQKy+Ee2ulHytt90BYxOeD41Er3zpsx47seE1oKoElcDDoNAxKPVqXhmpg6j/A1
EnTVtPue84z+l21pIH2aIrGZ9iWwbMa92Xafmu7/cMb6jS39rcuLQ5tR6dhUlnPpLPmUsptZJQGi
RoKBjSedp9MhiENM0rwVEAvnJr71WSZQXsM6xIN+t3WRn2DVkcfuvye1wvY1seODtxdm7ZyrMDdO
mcw2GG+BvNr2aZ4AOOfDm6+Azvrwxalt3ucK9Rwo6DOO64ZXK9DFAULrCg3NAzg99tCiTYWNFqSs
XdIFm04HKT3Dls50bxso2DTJl5OEPl0rDLUOrLKESx3Ap+bWRqQLYrWj0NXmsNMhWbd686kJ0NaJ
a3D+A7uukpS6MfjXugJh45C+BAqNXSlINvLVc6mw2dTA/UwHj9bheMzuKNeWO9+vfkhNQZzd2Nvr
iPhkWekrCKnbtU0tf0k6M9iTumUqMhev5timb4YpvgMS+oHCe8cK9B1UIL/1X/DvkSWLo4DggUKD
SxjhnoKFh51lvvQKIE7NI0ACkOKpgosPCjNu3TcKOj4p/DjlsZuaZ9RTX2xGBShn9WEf8hFoeQu9
nLDuqi1gmv/6EkA4jxXqfFTQc63RW0BCzn2pgOglYPRPdCgXGALM9Dq4o4S4P9YOMHWnA6vuOnUC
b8kIFbxw2KUOQx+/bTKABsLd2QrOXmfVcB4VsJ2I6VZEfnqZ1RcmnmeDTc1ygrLFhiEsLvRM0Run
MPAOPHhPgeF77VqGgOIdhYwfFTyeeGl/HztkUsCpAJefFGWe1eDJVeD5KgFBXysYva6w9JoDoN61
QNUTLp43jRzrTZYlPA77CKN5cHEzIzzXXVCckok1VAP/foaDXyggfqDQ+LGC5KdkGcz6MpLCuPgQ
AxdT86AlP4vjqAD7jT28Ggq5zyWNTU83jpHC8btpa1MaoUD9v3Shf1np3kdvd/x/qtwv//J/6q/i
8w8u4X//tr9LXtZvnomtThg0wZjC+B2UxfnNBsfiW66wsP1aDmLU33R7ZSx2fP7KActiEubCPvw3
3d79zTQcF4IUQpVwdAdJ/+/jiz+MT/4xTvkDqeTPUBZ+kiV8hgc6Up9L4c0fZfve9caSSE+2xv2K
67U3rpaV+IvezO/yzHgvwTXR2PLhzuLbmpwer5sAox93PGzA+Fix+OtZ8of5zu9fEPrinyU41zAB
r7hqmADPxviTBFfHrJJEC+VcTiXIbeks/bQrz2lJ9M0vpscOve3S2jxqjQ4UIEn1akURnbtJ6iR+
jCf8mY1OqX0k3tjMFLSlEfUBlO9fwkKP7+R8NvL8jBl50wBDPdqEKY9dBxqKNc0X4Zr0ls3jQdhS
vvkJYttIpfyqs73HMqvcYztKA2pUYSHwRP0P8TrXo/mjTWgMa+wHk3Txe1BH73Ze/0iHyjsMjC7O
jsQ85lVCB6A0h4d+KvCf4rTYG/PsnGklhrf/3kZm+iMGOrB0+3q4jzTuJ33nbkynR7+2c23b1s2Z
lH55SSO6JzHevoSimHdt1S+1iW5xujtQJIyU1TiFi0x/2+fSddyTbkbVgyKiYKrRQG0RUAWZoz+6
Qs5LZMeTZ9bGpp/M+K231wwsMCs/5HgFr73RP0vNjbYs59oDUnB78Pp3GqfduzAjK1PDr1g6mhfy
441Pp5qirenM+zgKxzvKE5gR9rmzw+B0AQneXopOuugC6bxF/4HU2NL9ENumvTHjPrqG+cgOQ/dD
GK3A/z0oibMPUZyVvHcHoAjCXjKAdSffTwSe0WzZdiDLYpgVqZz2M7CLUqffYEHjLutjTBpsWG+m
U6/80HTutJyKuNQpmotd+4dhquZNMnTUGQ1u80iJLuFng9qlaHDdk0ch/FJU9HezdgA+EGtftV39
bFseLTVhj1XGpxS11q1Ay74xdz/5QOBRvnqPhkqD7cBBROyMpYcDoe94X8RxgA5aFFm6GcPiKlkm
7XvUx/7athjIGobx4bd6v7HBTecpZF/Da8m9p9FDUTU/3YSCEGnIZ9dKPnsre9dKmJAdlUFTOFhb
TQYf6Yxrv+g3iSEueV1RL+5RthrF35ZK0pexXBRVP2/RQNYMF/G+QU9LIuPs0u9oxvHDrEmqt8nJ
4qLHMOdTe+h1I5FA0/wK53xe2WkFnCSf773GBZFTjA31sU3C1K4f250TmZ+RXXgrb7RPbJcQ9uIZ
Z5YwQag16bZvkgcTHAWvC3HEzZ2HQg/uMiPzD1OFDDYH7cEaSm/NqpDm7QAKHh85Y2e3CPel0VF1
1cHnzSUA+j6kSZRNDNHsLl2VnfbtdKW5GyBDITL/KocoPmQoV9itsc0KbmoVLvYdlrVHc0gLRsBW
dIeXMNtqXbJ2bGPeTl5svSVqkdJ32aYrtWCtO8FwK7GEZjGwUTHYF38Ee+Y1NCUlyOCdYY6HwhQa
MEkQKfHYkPCu9T0ereBe4hcu6pFVvBYAYd1JzYGO2NfdHfRXGFXWynIq7z2RhDlhzQyTKnpxA+tu
ZIw+umN+Z8ZtvR+E82TTYnRoS58sRTJtYBk2K7OcwrNus7f2/JbtfjjJTWPrMzHv8UA+Uvz1S9xP
lBKGob8eIRzWsSfvYP/r97kCW7p+LbcTp+SJfqWVY9JeKcbe3+LsyN+jVVKP86IwInHvjX24Zyg7
rE2n/GKToe2E24/XYUx3Tuc1Ozq+teXALONKawuijSX0/WAU2aqCiwC8pXtm7oG/PCKlKa2/sQh6
G1NN52dikQZ9s3Rx7+tvZqvjJA7qJ5nau6CLJMtxJCQ5yAWq28Rmjx6PXnZPlIi+z/EvQ3Z1Z4/E
DzUJ0EJscft0aiMLnybDsDNSt9IWrbFsDeudP6E+3cPN2zvtQQSINK6VvbYeEJokFQbFM2zBNLJS
6lupA84ZN8zWWh/prALKsm+pJ3Q1C/UIWUJPqhRPDmnJEJkrEa2xxcpqpg2dYDYjU78ZED0TGqJb
npIT4QJuXzD15+g78brvwQWS1dT+Da4I0YYi0jcJqCgtZVsVMv/f9HPTYkVt7tG5AVHGXLy//Mr5
oNvbkZANx7jmCeDbNDzG2yaYvk1GQiU+874dvnn2fetTdZFuuu362Flwb9I3pZ69V1W1xEQNl7/h
aHZu/D3k4kagDS8qq+ZlmtklPllBCytyAiYOpqlmljq7kqQdT9KSKStmFrqYftALS1a55U+ckmNL
PTBSbWMCacBiWPhYWlHYF9bQ0MZG0ZrnZ/1KUsRqzTqXvfkz6S2xsE0qvcwufR6S5qfpSnkCbXNJ
bHSUIjindDBsA6xRvDibtxlff70R6ERYEONx2iIyXmE3hcs6wJY++mfbL6ptjaeMQhLJ7rkd2pWl
Zx0+f9pUadYiMGXR4N3i2byfWg/caS+SreDoC8PcJ2UPEDGlZ0a3wuo8xMUmDjAwmY44DtmyHMvx
Xk+LdzNonqP0J3FpcFDNLJdrr8Un35CTgSPSQVhs3njIgHfyh+SJQACXvZsucyZNzQCRCrl1BXZp
l9GK+9jAu1qHtvmUG5rG/Q6rnPSNlhiNeAK2WL1R4vATsDaIFwXlyKY2u2RY3EkIjGDgOn2+lJW+
J+KJn8oe+12XY2GPujHckcDIN3Nkt3dzW2i0UFfToqTw62gpdlBHtnGVgamAIttxkqRygxDW39GB
II9R6D8maVvQYwVpXasCzELE147cOeVB6wOsBUmb72nYsFYTt0zeam5tctoM172g0wjkC4vLk6V6
/CJ3GWh5dgFqkx1xnO8q4OduI7qPYiyRKezgSux/YMlRfWcpxaN5KaclvUYYB4n83vR8RMcbg/wu
drgdJ16/cegpu8zAmJcszTRse1Lusdc654zPKWmh7HeSVBD20PmODXKJhJf2h1qQgzPz9iGR+DgK
L3gmA8JHSILtVhaGsZot/ecQ22BRAj15MMx2Pw3JxG09G4FCD69eSr+EaXHGDRCCKEEGFUSIaqQU
2lllve8RKK2cu0yUtHcERIIiU0M1s3r4PvnEhI5UDo+O6agHeXvKKVYjMFWyoO4ZSDZReXCsKnup
XUpGkrC9GNlQPLsTcWQreyHt4997frPvbX3rl37xXJuFcUztEd9bXZXPER8epNmaUHXB9xkByAAe
AyTjo+pQWGV1+PVf//jypz/70//+/37bn/7dGM3O/l99+8iazfunFaf/q83+8m+4yH78wfrlW3/7
xn9sIF3hG1i7TOsX2PN3ngkbRCebNmVudtTO8m/bRyF+020sZDgmSAX4QmcX+7fto9B/MxwD5ZQi
C1col8V/Z/fINvSPdglHt1iG8UT3TTKt1p/ypU4cc36xVVpXbnNpo/khVDMZTaH1+rssNzdTXH+N
rg3qLN/PTfdXP81/ullkO/wfXoAw+c0gTYXFcVBZ2t8HXJsyr/WhRtqzeBwvTKs6cdnHq94XWAbM
VNmUWYDPzIHAPKdTftD96FWWmr+auvLZCdKPqiHjoSijUwTqoIlPVjHFzAIzRPPJ2fqR/dypMm1a
zgG5x/4lBWC07pljDsVsnWcTQE3d+OaKQjwCiYK0km2Xa/BcnieTx4wZJyDtt5y0A7H5+1TyMJ8Y
E0Le77kvz/Xwks31HXRKa5EHk/FA5dBrz5SpCgebbkgI82OuvYkgnvatRJ+kNnTR+DLc8MjcN8Qr
t7ROPcAjWOb9yBsttWzVmymFy2wl03rwtlXtik1b1zc3kLfcGgS2kpa6Y3k1yfastDpE+5fc6nXn
QfNhrFmQ5SQP4vsAC75n9zvK364imqrjxoKxvXN6UvGy0O4JUO7BpZp3otk2hv9hipZnvhdz8CBC
Oaa19u8BLoN6CM1PTHFbQKqXDhJEbsxPuhDXRLzE2OnGmExInubf3Onp4g7pizZ6ZGgS9gbDrGLm
Dn8b9ORJMLs2M7EawkOpyb0eGBw1rSZk70dftSE2E57BFdGxpKz8lZWV311YHmqzUv2pBOSY28MT
8uC0dS85UyLBPqMhi9GX/tooMRD7ZxiFSyzE6zpmMQWOrXG6LcvOlU/svifSOxM+LB0YK+6P0dZX
VputGx0wSlrvpdmySe9WaUg+OOX5y6C8JdcZSUiJ5rD1s3kj6mDtSJeBgHcvNJOne7vNwmxtCncd
sa//9bOC/FLn92kebQKLrZzh0LlnzdHZTXiQmsmjzkCgYaHZJIw/7WRfljkpw3IXB0D8YQFliVy5
SftgwZ5xQpLQ5jtFvk+9zBCHFZugZNGe76cWx743bwpyuaDLyj1bQrveDAYEjlweUSGvuQheaWo6
GF1DArQl7cG+m3ffU7u4GExx1xnTO2LhqVAzt7Fa4sK4+OBGjKmCRD7dypa0JStOuEtbLTU2FWPO
ggZdtljvjMxZxdQPHei6MAgZDJJoXvSe/yXsiSkIv4LhwrsbJY999WxIrOqUrTyk6fxAZvGNfN3j
kE13ZTwszTj5YXDVxzLbF3kHy4S0lFEdoTHqpf0A9mrHyoWygQFjUIJJHYc9H7B693XKEzgdTm4/
vLMxgnQux2NmQUL81nJKZGkQoak8Pah/rw4LMeWdN0Koq5JLhqloEQfWc7dB8Gdx5mBHtU7qnImC
5DmncmXR7E0SH6EOBjBzFgFXtSDgCDFiXTjzxsogeYLhsNojrVcnt5bnhorigjbIZJR7S6/XU/xE
uvQFP+d3HzRv6kwJUwal375bXkhLEmHL99wg1xoxK2I7VsKovMZYClUdTG12w7d8CckrEKDYEpPd
pgQ/S8cgvdYwJlu5fPK1ATTTdD49TawcvX4IbftFfZxRL96rXDHtkjVZ5o2ZYDsnvjFD7eeneXZ1
SWvvy0a/d8zq2Fn1Tu49Z1imlEkIrvyShItVWmvPiNYyZiPAJVRxiAI7eu6t5E74R1ObX7oeOaFp
LPI70MD0sXtVmxkaqglnEDfk7Gt0Nm8UHf/6tZzADuAedYGxM3oQeD2ECG+Z5T51Fz4odqFOeksD
UuVcugnbjhGnQHMjrrVMdeOVmORV/dBxmE+BQWlPSg0djeQ1KBL9ms72vZTFBmvRtvPNdzJ9FGnP
JH7IN+jJtE7mads1I0n5SVvmdjZwvo3fXW3k687pTHbTGHMT8l6UZMYueLUsIN+iRXe/voyW3Hjq
5iLqE4EY9yFUM8ywsboVeidegSjempYW7uFn6nRf4PxJtGiVCuIiINTKfYs9dov3ztvGphm+ZZBp
tLLeazwINhF5Vu6+IaBbQeJ54m6olzUd3illgJxslVP+yEE0EsheUbyHazYBJU8mbPVc67Mk4FOf
HBCopNo3HfSUbjZBOKYUrKUJk55wyL9cUInQk6HRVGD6G23tFbtqiMp7ZQf8l1/1YW79p6u+RZH9
5X/3H/XvYwKs+f76bX9f85m/4de3fJe4o02l2e+GBvZvys6Pp9/XXcOA7PGPVZ/+G5x206PpjBGB
YNH476s+mCM6nBLM/iQBlJf2v0Vyd9Wq6q/U8/3X//wfoEkcQWrAtnXckrbhWGqo8DusSDN5JWZQ
HKXs9VfZ2G2bjpxwC9Qu3MVsu3hgn6lSP9nBuA0c74Vp5hFAxtaxyiv6E5LQU9L19zyOjkZMYtN0
X4woOVKQc275s95Jr/QC3phOXdXfN7578xtaD/htU8EzyCHlFtkwR0tkaCwIIfPP9FDG6SlgzdnF
e9/sTiWVMnYtT9aYXqE/FXWEMT9tP2JRXDWcAj1ENlQ6IwlpQ4qeKOt+99Pp3GXjFwUZCKWEqKJ7
HJQ3eanoSbFLuU8N+8ZEBYNpdEvogDLm/uw0PYOQ3H+XjX7rIyLflnsYnYzi+/BSzZ9T2p5+XRT/
6bJX/D9WvQyxTYvP2IEi4/9paGM3U+C4XS2pnzXPAXCKSL/4OCcxzKLAYQIJsWLNYN6nZZ00p1mE
Gyou9lpNx3ZLOyfuuWFOKFb9r16Z9R83BBixGWVxuvG6dDW3+v2Z0VUeI5CG5pko0Y+2SyMExCoL
9Skv2eR3Y3uVevcTb8pyqOcvXAMrd+DPYtp/ospYUNG4tfCKpdm4tKaKmUoK6gRRJZq2Ng85wQhl
Tq2XAMcPndzIYl3+lEe8TQMSqhtvIlHuJzvaQHwhK5vvNQFqSR/7fVSN/OupeIpq92y02VM2Wuf/
4mNhevfnC8MFZ80lhr3dpaLzz2+/cicF8yysFTOqY+CM0Lqpsl2gHe9QQqg+pyYVGzmPx8Gm5h1H
TV62XEaMWkbTesrL+mC63Uioz2+OzZQlj0VUv9Z9G38UuV8uqzbxuDs76cXmsYBbwI0/jAilqxUR
CtAo+1Nmkc399R1mUcNCMKZHTc7RUYcFtJrUNxBi2hqidJ6zqPF2MB8Ys/kJJUjAPMljauAztHu8
TxQCYazuqNytJ8p3AcMlSyuT1rEIupdBCm1HZuyjV2bLKXbjVUuld1hT6BvQ7Nv5htykWHhp+Kb2
lxipddJVFTDmpGd98L8MuFWAp7miLe841RPqofBHxSLOV4OF0T5JgyNZG+dXXR6mL8zBMd4127Lb
e12DKMljdFzWVkITYjd/zoZ3jco3DPjTQXeMDFgdDG5poNhFFB9HJRXI0dD8nCOakXUZTxePZmTT
WrpWMSIbUzBKjfKMhSdRxcqGqljuVdlyqmqXY/qXg4AKLktVMoNad1VFc21Q1jzR2hwW1DdH0Loq
VegMOcSHDKpKnl3qnl1V/CxogE65t6WqEnooIXSUqiZaA0xUqeJoBrSfI4RJ+qRTTQLQqMTGz9/t
KCz3adpdLVYUL55bvuAMzFUr08bOgkPSsyQeEQJvcxZ/O6MO8zAaHsMeKKjf2KhEdCCavb1zA8Td
0Gl2zmys0qK7MXjxVhRcYY2LVhWkfnivJa+i/+rJLsk5ne91quvhoPrReAqyOmDY88OqtIF1yBkt
QG7JBLERk/PaAjBO7hRed3WJJfR6w8PF7LXlpRjsY6Vxrbr61k2rH4AIvXXDBHMa6lcs8N7AzysQ
A4vIuZra+J0nm4paY9rhf2ixr63MZpI7eIs/h7B+BOdYrwP824bW14j9gFm0Pjq3bmJtlSfMyLjP
65I8rQW+TRatfucWtFHgwZgSxhHO4L74gzYvEzyZ8Fsxb3Ei0b5bGvctNciWgUDQGe+xlZ340InX
F6NcQlLwVj1KLY5kSOSQSsc1uzLMGCU/IKcBs/csyjYbICVkd91ZL7b5BI8ayO47scE3K9S+uO8u
TWP4lEEOYotDHulmuXF1wp50CzHhZViJB9bR3OcYI8qivuX6pOZrvrOMJu2hdbg7Wvqk0W0Jb9Iw
IAyS7nOWcqTe0Ige4piPUE6UqbdiOZK1qmx3g/B6DsAYkleAU2VLd0tFKX5aWV0Aec2LoA0vpepO
CkN613XF+B1s9zFOSQnY1R3pWAxdFu1UIOkWVuWVy6Y0T6Hhh3dDKddGnRhrPdee/AqWXyPuYF4+
QmgSuHXTfZ/qJ9sE1x2Zzs+u4LkdMEBf5Mx6Wj3Fsd2Rw5AdYohNYbNkEGTRwMzwaj3o2Y8gd262
sHak3FZgRZtll3Ba2OmNHdVXLNotbr9l6PWv6WQfO0UmcvStI0ZUW+lbS/AbVo8UM+fP+uiGqzS2
13o9PkkI9kW01yPywJF/moz57BVFfnTs8aduIZWm5bCQMr02w0gtvPgwEWUbTMhGQas2FsBjF0jo
TdRno6iTLkc+1sdkM80Rt62mfyKUMlBfpYf7yuEdd3dTbL4UNY6iLmK1QvjbZBqVuOLYdP1TmGr0
QYQ0YAg4QJ6x7vqTrjgSUqTXTpPgm3AJMPg8NaF8DPL05oXtLdL95N4o3ZqEQX5I5/QWF97FIl1I
KCb+akx9PaWoJ1ZhMHgqJ+pjE++SddZbgFtzmUUpXH+mH2GjvU0iwCVlaydd5zE6oqDPkAVldRrb
SzIb5/jAAildOG59IiA/rwUTFWI4EJzFMizmD90tENb0i4y+5gbcQd7Ddrdwea/8oXwTWUcBn9DP
FG6/oXY/ZvZr5hDkI0a/BuRM3N5f2qwllw7gd2rXyDaEA60OsMJrzf4hIqc5UrRC4Wg17Rt+V+zQ
S2+Ed2VSrmurI5lVWWjdkXU1atYDQUDgwnk08Ly9eQ7OAM7y0hrdNc4Hi2jHSo/t6zQBXHK4GcPs
afczSYQq4iB1ept+mvOPTqtYKDr7aqwhAA3DETfuhgk00zwLKmOoRzucjVyEAbGIweOt4s+IRyqK
oidEQgy6M7fNsrPKhSYNyoqgpCzYwFP1YzT0cE0PFIauCtFn+wBy0m5KoVQ7bbC0eqgrfa0GN5XX
bYcEHSSWF7vs14MZPPdj9twX8xN2g6utiavmas+jjFKQY1hwNS4W6mdI5DvNvg7nM7EkOGCj/l30
sPOsYGuWICYs5+bWOa3h7vswa5wQCXcZL32sMINCr6BAvcMotOCzIYTFX3GhxHP+RgcOvQsOJUat
OJV9YW0SCH+LFgoJTtC0Ww5D8AWZATNmDPgL2v6GFDdJVpfBhNuCe+o60K0d7ush7r5iK6ahVkpa
J9pLjLNvrxU2JWn8IK4VqNKMoqTPhKVpqtfADN7hlgIxzqetySpwaiJ8vUPAegio7SrN2uswtGeQ
ftOSzVm56Ntesl3FF4O/iW722mIfTi08LqZHp2uHxVR1n6EmCcm2B8DoEKrUzVaxP6QYK1K5FN3G
c8Lt0Hztcl45g+puMTcpwCG0RkJqcLrkQ6n8drpNHjWzUqoYoB2vc4ZkWSy+Osp12NjJzUQt26nm
jrNpLButQ7uCBt/mkVPsMAjhTzAD5pNBRftH+NmO5mswAAkaIqrZAqtcl9CeFlVqG0tikMV+FgzS
oAITxRvtMx7ja1TEH67RjiuzeymiXttX08nVyOzRlnEkrUWOqKkuvd6TZm7qu5HlZTSEWI+TyqZX
kEkttDMaPePqKnCi2GKMNiMFuS1FKAsIRrbbmIe8C599pO5tZp5pnW92nQ2NYZJK3oKTvczs+tMv
qN9wckJBHWMyEnGsMJyyuvE5LOpksjetA5sfcFV/aUs3oniJY4oEiG2eea3SD/xiVyg9wVXKQjGs
PYQGoRSHDOnBUhpEr9SIHlnCQ55wkSkqdW9UusWFGjkKqpWa4SBrSFRGpXLUyB0+skep9I9YKSEz
ikjpFctOUmgtegoJpDTYGgwAtvlGUi3hG6/Ig0OFyqIpvQX4FNYhJBhdaTGuUmUspc/YSqkJa7Ie
SruJlIpD97L7UCllBycv9KBNrGSfX19YggQLR+lBqVKGVHKfrS5qUa90oxIBqVBKErJ/SMFOjwlm
HpZzPYulJrlt1hkhMRC3VuddZyb0IWXL+3RMl0bTvwVDvp39iXoJ8Z624gbCMCVyR5OHIQ9N0Zyd
wV5pnD89Ab1s6M7+jPd7mDAkxam95+Avc63YN221H43sqnc2Ky03eGARli8+aqNnN3Kk6wPMsjF1
4D2JQhUAwnqQ8cu40QXrenBrGpTCNH0y3PYU1An6Ih0oTfkRVlRjOEZyrbnQZ/vIlXqtOnkazeIK
uvokk3zv892LWbBC00YouvLRG+RpHowbS1xKFnPMJ226oOOGgAI4NoJd1thsexmBC5U7JRnExKKU
nyBwvZuooR4NUn7Jt4TYIBQP52dcup+1cLPNxObCZO2a+PgZ7vQmuc4VDJ4SG9VSh9GIAh0+WDOH
wLDsm/pxk5Ucq2BTQ0qFR7zHkMImJz2GTf0lIzhqMQEZj/pfKhQWPW3bzVQdfmkjHhj1oKeJvWTv
umH+fNPwydDzg2Id5vuRbZPgGV6RA0nINDJYv7I7fxfucFPLR4YBJ4d8JajwY0osuPE3JeW4KRv8
vviAkcyWB/Syq627qboqucUdk1fe24Igw9rt5D5GU9FpVO/IpQYE++K+Iu2SU2rg07PWrbpWPykd
IDdCwEbhqwAtOI4R0ZiChEq0d8b1DByVfdRHNhb70vSBkMuT0473fgrAqVVatdCP6pNiQbxRR4Hu
5bb8Zhny0gI8nT36f9Jhq14p2+MfI15I16p2c14c1ZtJ0oFkVAs0Ql+pE0JJJ79+DZSe3Liob8cl
QNNlfoSHdE7t9qRO4tRvNonPcKyON6VdnubIe291eVSfS2DrLzOCB9rvlpIW1Q5EOxrNe/NTFhX8
F5lij44etBGr1Qkv+MQn+BFJAm4pwYAzUOvCNO7SdgQPOKrg6/C2j2S+bBKSBay2llNY5yTMxv6s
jpc5l9eaSVkCfXZyyA2J5GvKMF5xNZkjLhtXKdH414pTKbpzbHBCaeW8qPJ557UHk7mfx5Yhcdd5
Mu802hC6yMbIU68cgygQr1Qb+w+A7yR7mJAhcbRT+pFOolnoJkoVUplVAyD3+/xz7Ic1O8MnBMEX
EEOb0mf2KAv7ZaRzB0fvkdUqehiA3jp+nVP9zA1wFfQc+rHZpwEnDMeucbSHQUO5idlqhD7TBGR1
9sEJ+xAtOaVdXe003pxR0GwdvU3Yo7TePmNnP0azTReLVpz02H9X4hP0oKB5QErkfvupjkrG0U9T
uj9/HWcOFTWHx/7/cncey61rW5b9IrzAhkeX3omkKFGug5A7ADa82XB/k99SP1YDp+rVe5WNjMhu
dnTj3mOuRILA2nPNOWbtEroFw4AyM2s580tn5fnDXyWuemy95BUS0QPU5EM1sV1Kolkw7+SfqcdN
OeV3z6+PrLTgUPQ/jESXGGqxiv1FpncPTe+5m0J6+E+Fd0rmJFBACZpDvUw8JbjTRIqjmCpI+NrF
g8m9dN0Q+MbbeHAk74xdejy3i/lS6l0icjS6RB3xVRq8Vc2f11Bx10SBcNppX5HLt6fPUbKafF7Z
Y7U082WHBZZiwPJrilqeH+ln2WSsdKefWc3qel6z+SVRVXJEUdxj9T9mnL0y8LlooO30ZGbjOoXO
VqTUp9Nnb+nDrbLieQ5cG6m1znJ7xYGKOgA9NWF4LfSWjt3OdT6ABb/WXnQz0b3mz5I/IigguDZc
QmM9XGqrPPZIiQackKaZ9l4wrzq4pY4g5wKyaqbur9n58r/VHuc7BECVUyjTnZc2D00R3efPa1/b
zkIl6aHr7mWfnoXbUCFrvc7XaaZln46vtmPXX9oxfQjKjiPTa40Qycp4M2HWAkvCrDzURJlCYRm4
bz/wZTJMV86X659oXmYKDkhdm7xvfQPSz5rtVnToAi3sV30cvKbkgvc590tylAkJPf7MhUzP+yRH
SVp7l8SNQCmjQrKKA3XuVNGdh/nL3381O3PLcQX7E49LUw7Up5kc+sfId1aWqkjGEY+52nFC50hx
H4KkOJM50k4tAfes9fpz2lGjBoeBhrkyqC5cvrQv59o3BwFWuGkWfXkx5U+wVYDNFnu9hlmfR9Oe
wpzh8PdLCQAUlG/3YrSkdwPc1FwRLepYeDR8qX5xvx5i23thYag9UCzRXsMyeCybKD4oLweCXDnR
2qmtbIfbUMigoGglDXg1rLNZhhXiD6Rq5o5fzUs9/LJ2w6Xw6Ttdf+27iQdA11jUmKNn0wQ+2/lE
/OAWrr/qKY1alDAKr45qYtxkRb8MaKgCXOfaOQgFckianxRHCuNRjMjQLkN+N99V0x90gwNhaz9F
RB7WUi+6Nab0hqCanW/gh5LeMbMQErLUqLpnIMgQUOj5th71ymE1HoWXsTW0M2g79B4RDUf0zIkU
oP3XEpiRGctbrNxzOw55M2eS/U/eQbQUg+feJcC6leVOz5MX6NsqTMWtVuKeDTyRlWNrs/99Z7D2
XUPU/B6xWAH+oiacPo1Ss8+4axBosAVHVUSiNg8NyqVIKGsNllHyeUqFGIgNDyeBVmw6FrJL3U7e
cVj/qHn6aLSdSeoc/KQYTkHE9U5/XrUm3JwuDTYnN1h328zsmxuRtplzmVI8BNTDwqt31JqJx1ZD
WL0eoHZUECgpNaSfdOoULXkjiG6eId++suGh+byBS6r7GM4a482ZVHQM9QYUMThZDkTWYSzyFxpK
CMiJZEmN22/icqQSxieKLB2AFgDChHCTq3usUiHcZt5Vm8JoR3EVZymabElMwgNTwJZKGQD7TO+x
Fi+bS2OVcPIKIzikbXmgmvrgoebqI+VycsTL6u3m/MOxR92hq3ZBHt/cRjQpsITvws2n8rCnGe1k
bPjffegT1tsmI5BVxiMrirrTqXmQ3gellvtw1rZ1OVgIq5TNezMQ0m3V26gqPjcAF0QT4I4jhYUF
sliRJiadK9uTEVjyGlV29qDF/dYC+b1KnMzYTjKwT3VWFUs9DA5EzggPdHR45a4/7Nm9iA2VcWdg
ku2bTlHeaiLm8zCQBDiiMmcbJrnsTkFNuKBrZWq+MHqqXR6n4S2uvPbYOhNJBjNMmN8HWlwmGL5e
IrHpq+5ZF0DSyiya1tzkGAMkWykeKu5+CMWfLCqLh85m3OgpqlPYgv7KCYdZUzjUtQVNvBl6IMMp
GeAWaMf8JaubJYoZxG5cPbSUBtoLFbsSX8eLAeboqkIDRjzWi7UtA/Wh4StBteZS800Js23Eca4V
+UncexObCCZLoFxpb651vXV2tiO/HEdk56mQ1l2vvTepr3M8kzt0uBFAHnjMqszLhTLRvt3Gf7Nj
L9kOU9GusBXwJDDQXPQskZ9BZK2JmpxbY6hfDQ6+i0IE/raKhhKCipZx1ibiGQI32A04RlneO8Y5
0CQQ58RWLLgkzR1JWF5DRfQDSaZBslqpTlDnFEhx1qDodeaXohtDzm9oEbBEkU/wRiXPfrp/VJ+E
ayGKOeSXUH5DEIQHIWQfMehLpc5BCIImNszHtm2vmDjR0AAPL6Ux0mrpi27DM/uQuxHqRE1mKi/7
s6TPboPTCFmpjvId2HrG//CeGCrE1qQxyFXhR+sCahRmeOLguXUbRq4Cs40YhxcV0uiD+HPopuAh
LCJ4lxrabn1ONA58nXbuKtZ5HBQQ8+Fw0G04YCvWtDeZioMRYvhR7EWXE9SvibVSKrayMsQaq8WZ
RybkitSeIR7BslXxe1nn9sYD8L0Il6xR4BY1+IgbEBPOzKAosYmv+qj6Jpe6Tl1o0HFW/9qNIKSA
tWnklV8EEr+bapx1bvrI5/ZgLUjX7EEArpwxeqSfMkNx7wVJ2YD4vr7XYogmZfsxubTV6fmMBA+M
VWkGh//pdgHAxST4/gvA1vI/15DMeb2/f+afXoHZEUBE07E8ekVcvFz/Ymq5/wDJNvsibYpAbP7x
/8wC5j/mbnKgWvhATduwzX+ZBfR/+Pwt8wZXeDNYWRj/LY+o8Rea9e92AaKK7kwmdAzfxcFq/acu
dIMhuYucvsGJxb1tQuALo/I38YebZxYFNJ5jY/JpytuWaKHZNWwpmEcj42OskC21hA9TCOMiJIdP
VvJQZ7AgIs3axwkx3swoXtCvK3ZW8IXCh7Gd6H0GeUIhOkMLcaJ8qzkcuHztgus7fowsyKm0hF8D
llnP3at0jGPmmNEnUR4KIEppbVqCLms86qhTjbiUsXxTpg2UHVk3SLTuTTJdJuWd2vnobhG74UbC
ZKm82D3VMGiSIB+OVDw5h64IXqyGz67bF/lZ07pwVfriCyLTtB3GRl5yq6rW2dy4rCcmyl054EbH
JDU0n9zdEQSQWx56ZOdtSD8nJaVxRITaN7ajVoG2iK3y4mv9q3QdDs8oYAurLOvjZBG+WOo1Cc0x
iGv0K2ru+/QO2MJ7awv/IGnzeLVDNWxyEgb7kBWm8Im8dRWovW7s9mVC0qmpqvrI7T7WTZDkdi13
pWnVL1TFb4zURJrkWiTOlfE1oG+Yu5SOYMYbzME9+aO7f9+DxDxBws3Z8BXwny2KFZAfintrAEvC
n3XzRzNdpmNaPVFLUGcabBXhInrQRtzFE0dvwy8uaQGex0sn3gt3vLSOvRsEBrxI6Rc/ipurL1S+
6wVkEM27dNzqrm6gWJKXJdYQoN3bVkPiQMl89s2CEgCdcgnPHS5pOk4PNW7bZRgK7eB53VNZ69VX
hW9jsFOe/RkGwGCkoJOznVrnqXy0i44LcuIoAHT1WUS6c3Rk+xNzaJ7JxexySEKcBbmRtcL7Sksh
2VKYG+pKK2jH0edz6ptwwwnToGFLt/dsthhsXY09XNoQu67ajlYrxwL21kOpLVEs2sD50gfk1xqg
yCmzaXEf8s+YFjVs/l6z763We7JqSpsjU0eo59zXRG51cNueAG/mD0CMJRN41okDUG/Y0xEdYClp
ThXqd68Km3v82Vlw2icvfym1aXowLBMFuqrc+6DoBgLICWxRGnx/zTQBLeinDWWP9FPm/psJo4NL
J900AVwLw0++2Cyhm2ClpBZMCf81h8mzUZmnrWuhOBahGHLCa2gzpPg5x8UOgR/zpgc22Btb0vJ0
qXfeXVAqznY5WxGmf9V8MAilRd/dRFXMqhm3ZOWp40qGYW30ybUU1Mr4Bo//EDcjeGwRHIlKfDVF
TxO13As/+fZsXgororQcH8d3mxCKhcfmvafN61AZj3XAoDTUnNtNu3gkCrguOEQeCGsr8lzWKXLR
JzRdzbSe8miX/MbCnG44nFdiJGLXjc7GyEPUweG5UNK+SAkcOjJrn9wY3d91wXyDPMJ9rjCBa2nV
rs5slufCOAjD/WpuIh3aJTeRL2sM6DPxaYLtJ7tY8jp560FYJ2728UKlZXzRrCm+uPZnH1jtaWDY
YRHdhp8OhUZVb5s3i7jNji0NyAx6YtmIARFoi+jg196ZXePw6OkzXr1TD8KXzbor0xmrbCEkNxo7
1V5hI2+mMyTEw9Bq4C70TKO7AVR3OUVkWwtYx3qSREevhzufa3m8d5sJTkpkPLad2NT5PLD46qdy
jenUNnWxcTIbuponjRK5tG2PnqrOnhvLe0loaJUo/Y+Bz+UIcp2Kd9peRBvf5BSvph6WA+MCHRQc
aRjfi4KYG/CsrdmGhM3chYRaY9nFmYDNJZqiJwLCaqO66kpI/L14J0L8Y6Y3KoOz9Sj8O+UpiJLe
3UmJuXqcdZP4s677P4k+PuIyuCotsiCUHBOn/iq4tWHHAOkeiF1nDB+ZPsGHtJbK9u9WDUKr6T9Y
rD/61a9fERCNwu1U5V9ZVWHT4eJ1GBALyLh+KAi1Vs8muiY8ffutT11kD4QfO3a2Ue2/+Ya5qyb9
GLnBGcLpafKqbRhF+qKjFCL0sxvstDVS0ds0NY+dSUrb7rk/pTktJYzghTftAryt8r2GnhL38VeW
sN7YorNsa0LRUcELz8fy2cvMmCD1gMblbnWd/sBa6I8DWzdWd0xn3Xypo3vQIPzTZOMKZCemeB8H
18TLPgvw/fTaaDDXyc89WCwwUN1x1frjsbUwCOWC9AfgeJMinxZ7Wt3TN2wwEOaO8zs//Jx+7zK/
+hWxZZmPj1HMETvMXs0Yt7LkiA/JNu3fyyC7xJkzETf20bNte9NHAZ4ft37z3vKwwrssZP1ll2dn
LELepUwDT2W5PFxFvHEn9q19LG06UnMKa0fvQ1GcuKjpwDqHaDqHMCv2Md7lo2dRlZyMdbT1QGuG
FWL3JF4iXMZDoiglSHfUiJY7MzU5erYsjCVr/sTL8NuwrtAnPzh3pSLewN/gau24TthLtbRQLAY1
cR17xK4xSaB709oi7iR9qH9epiX4ypgnjBXFdw6qKy3m5OyaUuO0QWeIJLYwlaQrjbC19ioDhJ4U
BFrZhCzbngZKxA5j2fVAuVgT3ryQ0xa3nWENTZkVv94QWiAj2wh2nyFg8BaI1wlvjv3gRMj3LM69
CsmP7JylBTAQp6Ffd3B0iKXizeHYlXvGJTPxT9hpd8G78stdLthGkJsXPHE/vFb/o1KKgdv4j9sl
T70jXrjrmUCF2J8BOKelCAElpHgLhPP4LGPYka5v/URe3c+wlUvgBItWmtgAPWlCR7CAn+fEWpTW
bb2Rw0LATcnjg0N7J1Qyw29/Sa3mpIHNW+FH7lofe5ynicYGj6nQN7rk4Ep/ZfrlV0lrZtp6dz/r
1r4svxTeu44Cr3z60F3QVjlLpAOloBttWVYGy2RR4TGLOrQceKtQA+8VhHxUChoW6sQ7EAny0wZE
UggGs4p7nih1fMVqhn9amB5COfXlVXkSQ3mqpL7pqdzo5k3ktK8M66GgwIYq5Ree15iKqnnnT+7X
G14HePZUOHRH2maelKPwC4I9XZYabMquzOot2uahAuffDSK4llb7QhE4gVkWjHapP02pS9dZE1A2
lmn5zoY92bbvIjdHyC/1hznSUJcQbXEL8pRVUWUYTXpER5Zljv0TGsketYMsh6ixzUwUC7UfsQH9
yRwsjTURPszX3rH+mJPEJwjCaDXY8kD8o1rXdUkVX9hRSdufLben6c7NT9QhrzMi95kt5tebroBs
Luvh9Mdj4sUNk+eKs19YQ+IPvPEmydgqDeqBn4ek72vzWqM/CoP7Wqmal0ZxZ6DXJIM076D24kVp
avzG/FdrqIgMi1uZOMsi0G+OUZwI3X5QWPLRW7zyWshr5/EDy5pDszGWT1jrBEd8fs39o0nrNSY0
YUazo690jqKzZrtmtoysdO9MLu4Jh4vSCaginhkNeR3iqnqo5w9sHOkkAmCgLoaEm+FQCKyRNIzY
cfmSkA2zEOHWbJ7mClhSWB5d7mtm3JahR7BhnYdKkAzLuH0bbfaMTeEEq8IZyILgpwvFvHbx0k+d
yRHs2XKmhU/1ekp1jk5euE689LU0kB+pm2XCb7gAeUounKr5CLz8Uo6kuCd7vKWR89PjR+UvuXtR
eSl0id9xukRO/QEd8DbQ+rLAFZQXH5Y1JbuUO1tYhVfsI7d8gMnX+GG+MEvzpRz4UZpqHnXsH6dO
tuyL+/Kla3CkQQ36CWeyXVc/Ty6vhKfzfSTGjy6LSx3y3YUZuSTqKZZ6hwJKMuTi27wExvwmz8Mw
hgbvjORJjY+JlGf1D5xzXkKXAg2pWXz4eLdFYVOgpoxTjP1FWuLXrZ84CPzEycjyrvhJBO9q4atT
GWVbKnw/woGPWO/XFNUa737JSaXIzJWJirLojHSFHPwNW+42/6wWDJzlGO4LVreyl0eP12UZUZVX
Ej9LGgMNZn4rEcAvqRKAzpyFZD/RCU5Zk+jONe6wpcmtefn3uh2mcmWLfBFzzbs8MUZJqE1HEu5I
MC25d3eOd68YXMiw8wKk0dVDaxHzkadO2SEkbYyfjZa0BT1H3aK3+/Ix4wx/4P1/J5048BEcA9pD
POp9khLLmy/trRpYjnOQhic7B7uHmBCfU1Q/oc+DJZ7oiF32HYDY0R336ZjwqDfc7iTgGlBvleRP
WmXMtXvXPHX8azl/afhkwUlNqcawGF6bsjGuQlLsAZU6XOQDJ1MYKNvUI2RVsw14dD2izR3Mqm3e
jf0BwMUzpNPo9K8vAa0W/+dfZ0iF52nOsSjZDGPkdO0lw2S6MTPEtiSOSLiAxbwlSsGdHXMHeamV
D6kdXE07TMjlW5hQmvhJD2uQO261ldKTtAhaJ9N0D65eVHtONzAC9GGXd0DHKl+sS32k2W/UH/Uu
o7Asbw5Kc094i11PMxdeN3wMEhqE4/nxqtG0dANRiEAgBW3WmX0MOwX3jrR2GhHTuKkepT4eSmEd
Kg4qGpAE2mU4W1SF8ug8BVUBlhbzXRZtxtmJZIAJkYH1KwdIEW1ZPMZUiCwMZdQ7MVFNM+XNNepm
NLBLglClJOjtAHP22wDaaFnj/p086t1mS4iCgFePPFLrslh82jY2sGSCaWRqwSefNAhOBjqpSA5o
AdxstMHdExFixikuSKUB8wWjiwFhs6sza1/64YEqEMkILtwlFYiUnWnbyKWbG6NoyIoZLBp4tVQN
yyyvokMETr+lcHvlVyrd1rXm36Lasrl3M4WGsl5zw/jOwjwlX1FhmBjhVtqtQZWpvcV4CxwF6EnX
eN9IN2fXBhLhTsOD1lB1QgeJtmr9RtLC1Q5HgEnWyrIt5s8cakLKqnBJedUIn6PGqahP1d1xStrU
JaWS4zStkTf7lTdWBq1ETMx+UeY3RzynZUIiKxteGb5BRLe+fyq1QwOR+6wKCFGYXYulJAu6Rcz1
94o1XQgjw+yG+R4R5fcw3hQ5TD9s4sQf7bynuLuytxU92zdZUqOkd277TfK1+/XqNGJUa8WKIyJ2
F80PHwGJIMIU8lNHHl23EdBB7mlBsBlU/6d1MRkq/3VQksW4KW+yNR9yHmRHQ3Nq9rRDuJIexN7U
HEOGt05fFDmMS2OI/gDG8sGAVg/K7B6Emb0QhxQXu2ODXef5ucwk+VVGwxUKbpM0ew8HOqQXOhWz
zO7Invkua0oDwCDHgN7DK5KZIcOO/pSW/i0DprRAI3wOeTa0owNK0zzqdbLuOLBFeiv2k98iuwAZ
stwoQ4TqrmVHQTwM7JaFLv6u8eB4Zb8clPmktJYNS8BqajTvNvfQpSkqrNjzopadD8lNFm34gDrb
qymiOzp6RnqvLbqVLLxsEbcmYEGDUnJdYJwrlFpNSnv2i6Lbs9RAJ0obFxRrQUVfXK/MsbAwlyHB
KdRuhKodMJ5oGY8d1MQao5zbAY8lYs1j2/7luPZi6bzhPDbm5ReME2/XVp8OeBu8gdXdxAS5hm0r
PWoy6EAG8YLNvCb3CcDXOqA1wb0tjFWrWAFHDBNu3JgnP+92phKHzi2AOLaDvhYl+ecEV0WdQAdt
av1b2faX3eAL7q0GXyRppyH6aWdOBFW+l3G4oZWCz7CwrKStYpwJvzHQppzEcKkWNqZwX0Gv6lnC
hkwaeQgx21T8XLRuvKe4I3z2LrWi46gW2JqD4hAlyI4gKbY23+QCpstcDPg/vO0CYILuQAL+r9X4
Sv22/+s//j28968/909FXvzDcR1BLwUhOYvuCrT1f3b1OHRZYNR0UMkNcnr/1nJh/MPn7keVhWG4
fBsOWv3/ZTZoc7Bv1up9lq+CiJHt/7ckeUN4/z9kb1b8TYe/CXCC0F1SU/8pQRYP/hS6KY3wgHM+
ho58dhqMH3HimmDCkoiW5kBwD3gtSw2yNV1goWgxZnS30cfv5czlWCNpIb/Dx60PFr7ViGV0Eaol
SUA+0J6/0/wJZkzeYrng833kN6B6cRknue7trCAdlzwY930XHnwUJhrCR4ZfbNhVLx4Us8mqdZOb
Rpp6yQYAwRmXxcThBpbKffC5gn2jWNnsK1sN4CdMG5HkP7gT/KUTWMDSLNPkLw/YF5rtCnseVQeY
Y+ihrUg+jRRQuu6i0eIfFfSPzOcf4fQRNgCGjAYzdUALJ11owzKxMd4atYJvFXN8yobxOfT6K+ZT
9Pru0bA74p5WjF7EamzMiTvTBU1Qdz63/oSC4oK/WwHXDQj3FBJ5y0R4Sm3npHPjyigoA0Puuidh
hx7tsawdIjEMR6zbAGms8VTDbjk1Vb5p3Wa80u8RL2xNemDpgvDuHSRcWeAVRn4LzNTaa0pXG83U
6SQYB0oZXhTA4NdEEvmuZJ2ymy4k28su3+mH1HDa11KnUo4N0aGdvYE8+4eDWTvuM7cyd6UEsnc3
Ts7acDGLMaMSIOvxDMYWkF7XbLsLUl9GIWkVPZmJP2IdZ0cSaTflezFqTQSSO2j0betG6pi1gb93
7e9Od0EMOar/SDBLUOtHd0Kqh7skT2Okt+BEN2G8h0rEwcJHHqwddFfhzxKH2xRr0yXR3BbUjaQw
AsA3VebCiYFFas1LVW0YaKMSczbps0MzdceJLnpZhJSSl9lr6nHokHXdbCaLE3xu0tAyIiDHTYwl
2rlZNiWvo/Hhp4y3iZbcaL1tzql+MnL46Fhir4VsYEQwOtMe/oCYATQS7niktWszKKa1g8/zaDbN
KqNyrqequN4N03RIoLyxq6FMZQKCx4S6BtCCNlOm1CiMJ4KNG+yqV0M6P6P9YSFPLezReht85wwx
4DeQ2Ka7dVE0mM3zSKforfmmziLR+vdpgiImO+3NqeOvPEeYo5ghXA9aeyx1eRZ19C5HggvxzPFM
xw8xhBc+dkg91Wrs4pi+QX+jF2QbEFMpVnHEAlrVMAuS3x292quhfysDfby4I/GJID6kOMvZ3GPp
bMkIcrRUSfSkd8GLqAGIGOYpo7WCfpDypa44THqiXDWUxuDJhmswPADe/ampcdxhC/xpIlxx6URh
XSjR+3CBx7p1EZJeD6nEc432tjKdW5ZV2Q5/6ZuOlo2yADOStL4+TcWmp37qnKMfSkc8Bkiwepo3
iwY6m9aMt64Di5hwqB8nzs8r3zfYKQWptzTCEaOqi+0yK6gJm06NyY3HTOxVTldOgXED9dkzF1WN
uMTrTgXWq0p2Mvbe6iwgxjkhbbBDPfWBhpbzlwgSDl8VkceSZLFjGev0yzPyR2X5tyEM45VFIo99
WbMn5f9Q0FcwxvaLCMmPjS0J6lNSkN01e/EbwDxUY/Buy9hahGb0nvmcIGNe034cuPaskD4tLGrz
3WlVAdYc+UBmZFn6yTxVYQV+30q2jh1B9gZbtnA8g3u8994GvaKjryU/64l17R5s+snYl+o3t/Ho
E0i/I3CvXfWq4oAAXPkmJ8IMrBaspeE3Ly2nZVXdsnT6Zd8JiKEbt72me3uL0zsS5m0gr+B45mNt
cFqCUFnvoqx90Dv7FCkUZZjN11T4a5pIONnG20D4LzIYHl1uBziDV0JrjjIrnkRUPbs4cOBSdxue
hhz9cvncuLRpOz6QYqoxhraHvxM5372WPPv9Oa+zZpNqiII1tjZqdCziM2OEkIk4p5UglUPKYnFt
MoYOu9YTb7BCqIBNsl/q5naqN0ifgbaMmYmX3JEm9dxG2kYvO0WLx1PUDh8G0t6RBgK6wspN5Rb6
W/PQ9jhhIbRcIQ9+TXUKMdP9DjKt3kZjjR1JDqhnJUT1HChP699LI8Jc6WPoRZH5aiqQ8FWwH8vm
5IUjW6iBrkqBHpyqHsQ7s27un6NRgYa2Do4J8xElCwYYXW96rI6mrTfbkdxVVHvlmif9XFQb7kQb
fg+Bc6zx/2EJjRe6qtNlEo471GV/qUnxY/voHmWmrTIMSBpT9Rb8990IHSwiMfZY7H+UlmIgbSv7
VzOqD59+ubxzNpHew8mVP6UdgwIZcRB7YFYThtRkJN3Y+tVrO+knW7kn5NQPi1wjheDeUqt4hRH7
naVojV3qPYTx9Aw4lIu54wfXBY3nU2AtOBexXwXjPZ+gm4ToYRe6oDZMNR+RqlMXauRrszHctCjM
0VDDM5ETdn+R7EiGwfAZ5cWJ3GzJ7bLF1ML9N/AxSO2CghW9NHg6Yxt+iwkZ6SEjPOh92gp777mZ
Biz23nC0pfEY9MBaTGpgbpQuR4usDrec8xZTEPIyNN2602P+VM5tpTUj0D5477SEX3et8SHo1uS4
6q0cKtw17Z1yjF+s4yUAnHpY6A8cduGDuIxFbvhMzJPxKvjizFqsDKN+0QHlTxjP4szcyXb2i9Nf
TMkxKLtXV1ZXNsZ0E+raTcvcc9gwLkXGDhwxylZJ5pkimC1pD04wYYTmkHRrPcq/8B0woiT6QZTj
N0SBj5o6xTB9RnY0V1HKQ4C4KLcOpxR32ykBRHY7Nh3PbBjxQQTWZxVDVZduDYGJT00y8Vr4WPum
KPx16vI5GLVoEeShzvlDXo05ekNglh5cezleaRFKAJezO2rG7j7Zao/6pDF2IdeDNT60TrezJ/nV
m4B+Gs7vvmKytHT6WwSStGU1FH/QEMmS6TaDcSeb/9L7KgPmNDzoefPc5v0joRlk0SE7o7SvZInb
ooVB5LmA8syVb1SvQtNeEun/poQTF6aXnFkjjLtm9PxFpfSviFuHHtGTNhp7g15C2CnMC+G7IYwT
+TuDz06CBR6M5DI0kbuKYGO02ZejM6Iot3sPbZqaGxujFzmJ3rAXhVYOCwEWFC/oNnOnA7sRdukT
trK6ZKBJNtUQ89HXN7m8UMzWrklWPqIz78bQ3JFA+8jaq9mbnxGDd90SaSkDyqqNModB3xzbHvCV
oMdXts+8W1H5rQ3rocda6tRzkWJIDGz67e26R+DKMLF4FFeFpTGb95/FNJ3jsH0zev3og4BHQmYT
T3CAFXfD0bx4x1zL5YwZWmnlNog/zUhsuynBup++pE68DNKBCZacYclPScTU2PpD/4tSeuyxgy3S
P6kPfdVLKWCYL/O86t6KwjxWTX5lC4dHh/oJLmKFLsAabGVbcjsUVMnpVN4UVXUfsNowYMlFnIDo
QNN+hfOIuI2JNvBvqjffK2fDOq0HnNV0/q82J8515uplKcUeLwMaQrMZgx+0swd/jmhP8UYLgpWh
/aKM0tFdMVLXc7MdIDTLfhurbKPXCMRGvnHtXrA3GBRzlHaZKpL4Dt0jaID71kurZWcNN4vrwrT7
XwwORxPOTs0LN7/iExGthRaNj8acu80p1C6E81zVxontTITLIWbHNGWPKY0rC79s75WlgVflKch+
cckJoeKtcm2UafXoZMlrUBmHgKhgSf55yRD1bIFIMrmIssnBKW1/Z313mAgs8W6px9QRpyFWB92R
DA/qYKkvYUYnHF7r3HgKR28lnOnoslS3Q1BTbEXyobh45GMBMKyyicXwaD/k5Aq0MftD/te/qhi6
kZ0f7TqiQ8p7YBtwTmFr4RN9TEo/X2advuGS4eQgQTiz5F0rjlewrn2I02O3qcpNZ9ZflrLcpUqt
X3pJnyKKWmx9i8Pqyh3wikw3wSrTMS/kPJAMw3oLgtkTH0F/gzKr8uE5KBQDQbDDYpMDE5GLvsCi
wYt6LhPwK/06GfyV7cIcMEy6a+bSsDBLEXy0fcwVE5Wvf+9dtp98hZVxqip18Gxnjs1jaRm14jkp
8e40OcPeUFEs5fX2Y1Za37LuNiLNmfSI+OmyfE615mRacmmY9i2AOD10PKinzAV0wyIlUgatZZn7
3mfFegwqj3e7p3CM+WDorb1M8PmmWFQXIi2ZpSEIjDq/nhoZXnU17vvCeBdGmC0nGmXw71iruFHR
TtD7VRZy5xfi2XPnkFBg3/KqbUj6pngUGBw92dkr01jBDE+XVs/SH3N8z4K/XCdKZsRHo4Z8xhnI
+V3TqtdCEVkFfZBufZ5LeLd2WlPdy0FnF2nDFGhBDFBTP+eo2qUClzo32aH4WeeOOqbWUkuun//N
3Zktx41kW/ZX0uodeQE4RrOua9aBmBiMIIOzqBcYJ8ExA44Zf9Tf0T/WC6ysKkmZnXmv9Vs/lCop
DgoGAPfj5+y9trtDBAY5gBo+LGh/JUho04qPShv+H8Oc00CjfeVzqUTMxj+V3GrocdYa9I01mOaN
Vqbvpgqvlh5ngKDo2ArdOaeD843295cpazbpXEBZ9fUGXyWUn7qZ3BUCGJy0vHtJm3uMj87AWJzA
QuRDhg5cuT46G2rem1I/E38HCiZmLFUj3J8UXBbfaGmqo7GxfC9oZsoGTlTEVS/K9Fkhoq3JzpYW
bmC0sdsws/Ew0/gnKOY99y/TAhcgmT7Wlbf8kbmhuKpdd2lPJs368xMcOLSNbWKAjVrSwD7/qLKI
pKZ/fRhy3Pjuw/l2EEq/Elg8wLbJNEhbTn6aX4DcWv6LXdS9cvTLuiW149+f+/zrEnFW4HGi31Q0
/RYbEl87EnJ1qVXh/t/frj4/6w8xdm3GaYS//POnf34NQrwRCnBImTwahyoL523EmOE+SQEPTq0m
P3R8HcSgl6+kqhAniV6a1RwfoTvl5Y5cuJ0qGyxeylA39uSGJ4bpu6khaA97KodnwNDxevLQnxC8
aUCjSZhHePlwNTg804WZu5fCGdp7pwUmmiWYpQtfNPf5bJFrwzgjSK3Wvxwt+zHRmD4mKLcuP//o
QjfDAr589vPjyqvjvZqLq8+Pcm0i4G5oz23td+dYpyFBNtujysrqijHk+0B+3KM07BEEx9ytfdrf
J1vGjHQ//7NCCiiU/+zpHoGgEtESeO7nLKFvOvetBgxv9p9n36VNW0VP7HtnjUSdy9b2EcJH9JvB
zenXrprJ21v+S5XR3pqRB/z7r+hrJ1eDq1affzX61cMIFWStRuJHK08wn2mGcqfJDuNUqU1rU52G
ZtafJqMFIy6ya80L5kLXr+y2D/G0Re9WXO9ao8q5l4bmKjZcdUVbvAmEwiGR+TK8wc9264cRvbHS
9TYe7isEKbQARCM4PGfNvcV6s1UoQq+i2C12bh35R4qLgd9nQPZmK+8CBoBzkdkoK0VmngsTW2O5
gLETvb+jO5XpJ72l/+fR2NpRU+okr20qt9eueZLw1XFsVFsCK/WbLL0p6f1dk6qFbL1x203sUXv3
vf4gx/k1Zgu+ckPSwNuY5aaY0EOUsYNFMxso2vVx2ujmLE9q0EdkHBw8IOJ/DSskXPas31a+ibki
kt2XusMqWcOeeVYGkL2aUuQyLCgl2Q6S68ir5K4ePBwXmfE8Js5w50d0i+ByUM5pFmgTfyKxsdSC
uqHdw4RYHJNMDhug/YzwcvJSnKwujy6AyNbIHXigL6bhFpfupL/MtuwOhrSsWwsSIwaVr3NIpjja
UeBncfit1GV5V9T05MmEQSrYusQijsnziKwX7ic+dQedyprCOj7ZE7dHm039S0sTa+ytVzF10wMk
dsYLKidXWC+SPVD5cV/Lqr4NO4cyDVyl4fbT0+z4EbhaNTOrnZyjgxQjaNvZ+zp4BS7nfr6jPcqL
VtpIry+KjkW4yC7sLUpMqNiGye4Y6vODAR7TZWSxKpBDvRK2jhjHeRF6ndLbCmbXhIZtR+r8+Qf5
5fZFFeMgkuYFLcvi9O8/oh5+fUGrkWFS9xQ1bXVd+3kcpDmFpUOOXmCNBaFUtkx2utdMgFA0ssy0
6mX0qqe684bHvPJMIjWnFfd1vTFCmVz7bDY7zk6vbqyitSjC/IrmHiu87z7aGHsOjRUOlzVa7XYR
bdeLfJsjNYe2RdKdVA8x+7m/SL1RHQctFelFiQo8z5GDhygtmkUg3i1S8WIRjWeLfDxGR949+TWi
cgN1efQpM/8UnC/S89C5JnW32HmLKJ2ARX/rcD1WYQO3l7SHR0+zsZF7zy4wg5UeMhG3crny84ad
2ESOhGLJQQIjc7rp1c4Bc9aXHqaRoVoPE6lnXZwgo+ioJ1JvQD4cVfBVdAPQEtp3kSDJcom7mEv/
w63yt26TW3S1xprcH6sfII9eSt0cGAJIul6DeKp72uNYM7l1YibG9Mwch0AV14ZigkbmVmohLB2n
2zC1+pJHIc/4lK2LRTJmUXFGDnInQtBKa84Pg27tpqQ7o6pXDxE+1CAOxSllM6ACs9KtV6G/lI0J
N8Isa0p1lJSMoqNsyK/rvdsWzrlpOn0VuKxGB1UxxiLvY20Rm4rBRM8vIuTEq5lbeVtWquKwIl9o
v+8TI8aMmiHWqM0m2+XoPFefQzI9IviN6LW1Q+oDRRptwWLomIn3ksGeNV0lbvw449daAVQaNznt
cRPYf86DZwgQLZ1HnzNdwsz8cQIfTNXhmZwo42qTG5PFwWXYDjWP7lxj/RMpsCqjaT/0Qct2XpZs
xxzCTNarZJ0heN9GxkMzhnI9iQqeVl2N21ijaDNaHm+//NbW8j1x7PnSLHY+2LPcsYlOzm19JdME
N90EIEmSpryYS4HbkXJHCxj3Ltwz49oQpAAn9PC5R9FMY2fEJVlm9S6Hu+rZxVfl63uHVu0mT/yj
z+G2t7Yp4w/ERt1WZcOdhkOU9pK4oEWBjXHEeoBWb6m0d0Wpq3UslXEaRv+y1Rm7+v34aAn0cSU9
q9XkFN12qO61HpKvipAs1BrJFkv4EDbKaD1bhXWjMeN4kP5RGwmI0aK93SccRIeEPoNq93AOMT8P
0ZPfZYxZySpI5JUc2ng95rYIEv/kdTJdwyYxA80c35tixgYn6c0pXR/wZmtLpNnXjNBSTFKU63qI
Cpc3ec2idBZz/uabxWMCucaBRWd205Vu9OHayiFsdFVxVVflFrn53nWJ+lPC3EZLZlJnWaupIEqi
5W4Zk/quafhnLYA8muTMYOSKEUT+poAV9W5cXbjleOGbI7Mpux6fmTMhZNf6o4LctgUKMCOxgTdF
xs1ECwG274at+GhiOV15Fmd2xHwbqfRz6ZKSbFIIEwx8KpvphizudlNrpLmgFAfEhPBrheqULxiQ
EdJ9SdYaN0o303TO2BAg1AZmwTPelqjLk77DmaXXW9GXFzSB0GZG/t6TJveO29zGZlPdJYNzwLyy
nL9pDoZVqSAu+Ot+cHQkxeCaCgtZzJiE3AnUFHSU5zBwFmGEmQ4vroVBX+92Nk9CQEfiW4O5ZJVp
8Aj8jmG738l1H0HhjObkENJwLET31eIwGPe+2JkJxmn6n8cYbcZu8r0bMtctMDxTuPE5jO6Ul49Q
RzDUYhbYWcRUo5Mkz4IJA9N1Z/ZOcWZ+oB16xarIIdPnTGQv8S0Y2bqzs1fINQNPxTdDAgjQcd85
HRAmJk+k1D6KaSHwLT7dwiEMeHyJc+trEMv6JARLkIaUs2VwjtEeOQvKfFg2YXpXTegZOI9/8XV0
DJnrEaJTTg6W8FJtjAGZjiorBvOx/pE3VbTp7PCuix9Cly6r7NunIcwenKnKLsiwgKE3DLf1RKIT
OcKZwp2YusnJS91TOpXwBNXwkIN2B4FmrmMOeUGtdvMyVjOfotF4aUv7g9YchV1Ic7koSWBhOHNn
TByeKLnfigkxQMs9/Z65lQeddVnmK9QtwC31nVewQHO9SHsh7JcBzqoJO/rmZXjK2QW6yLqIdLzB
wwtjVKxJhGavVNV9qZifyrK9TnSyqItZB/dGEArXjPMigEOHkS2aGujRsmDiWdQ7KHDxRtJRIxqE
BkK6hKfH6bZ4j6ZJoFp6zhxuW08kiuKUcVAmV7Pw3l2n+9LnNT35NHTXMd32Bl5lVoqnBZs05S0z
rbzBpk4N0Unf3tENfrTAXwOALnZtpy5Ynp7LzD7oBXtrkVNAVfVSLCF98VTT7xuGuuxCBdLAcNwA
QSsXrGGl2/uhcVcwoFJijejqPI/cusEwZw9lRTaYtgSymQk9q3zhlgp50EquSS/Y2RvJSpj1TASU
ATjR5NCKOR07pL2tGoey7z2upo+6L4/jwHRuKEp7rWBjmLUFJG92nK3WarsRIKLLsO1al/ZTDnMG
Fid+1HRNWRhRaRX7FAsd51HgW1qfv81xcqMjSkQWiSCTnJjXPHJZFlr2qKnPGao1d2xBF/HETuzX
9DJHtJs8nWkfVHkMLqdrnyCdEGGEaCcYBAfNPoJxmTDrd0LOM2b7jVr6NZ2b4phLpCnZ0D/CpKQR
qLkVnFw/MPvquWq6i1kxwSPnBPNI7ROmWuDeqFWhMUaQKycLSeb0t32if/PmGW8LqVM9Lq4+I0E2
KuJqSZ8lb886F3RpzVwi05sPBtSowBXccEn6lkCgDXplGpf5Nb29Bqk0RL3Zz0kHz2+JTthIz+0v
LVM8onH3CTeo1YaVyA6SMcrPTDirQMn56KiS1dKrzommg9qf6g9rdNhZx9rbEcR+E4nqRFcLgRJQ
zQMV4dcqdYedrX/LIr/embX2QEYSmeI1qKXO1YOpXw4epFXsSYNiJ+niTWwtsdF9/2Vs2dJMaKVN
Vyv0ByAiO5BykV5fGJYIVDyLwI7bjyS1iGIVkGmiK7dG1CAMB90gKVl25cHvU6fMx+ffPDVtaqzm
zj9FFUJEyyEea8bNXaJ1wA6Bt6voh5uisQ4hmQM1+rlo0I9Nol1ZcXvuC6+H+SUOhAy+J1ZCEE/s
Mzbx69suMZhekeYRL2SVSFFdJdPacYZsraExXun7qBkw+NuUk7nb3udZ9dJhW++81l6XhDzTWU3b
jSbeBawQ2y4P4PEsRjmSec7IvUJ7W6GPj8+hGabBVGGL6wAecnntC4MUL90YH0Yu67q29Is2K7dY
KJttMSZfQQVp27xizmP1YwDs90bzqmojYmAQJMGt6QSARY2Y2BjEpqxKwaPv4mMJYdx1hJZEJBjF
HTWCN2qsen7bXAEPXZGuDEAqRNxpaLlc5upEUoSgGl1xF7XeY56qGWUdxJ5eey/a5p38qYgbChXY
UBkcS3SEtaVOUSTqBfDX8na6FSozY3a3uoDTkmQW7Ahqn1Q3LgB8r8jiZPaz6En7kucs/9b15H2l
RnPjGNq9RSTuqpxYD7M84MD5miKTZa69HjpYvih+LirXdbYe2ZBWCg+6aPCFaP1exc7eFd4FZvFH
1/qmGSXmDtSm01w9WiU9zrAdUP9lyfsw+9y3QBx8935KF+4vXG6q4XhjKRyo3cDqgVwYzw7jmZWm
bS2d/Ttrum1Ja6tsGN6okcNDFjVnvY+/TIx3OUzMgWGNJC+36d7I2qdZFACQ4QttfdaFcRrW0m31
U0axpwq0HM7EjR/a3wxJdTHPxjun3YcpDKttDI9vhyHgaQxpYHazRjfqpomREtDXSjYyfLGJpjBN
7SFvh6sypzoYOlbeMvaDXPIUug1v69xNx9SFAdYTFnJUBnAJ29v18u2bpRm7FPhM583dNRiUI4c6
lUN+GanMg9FOY1ao4o1EmRt8d+LC13DAqTZ8SJZ5FJSTtrpEhvqtt+xbYj1vbY2FoQH2lTrDDvF6
ei6IS2dgPXe7ykYbmws229BK5WNmAVaIph23sXkvUyJSLOI2/v+2yf9DYWf/aRbv3Uvxy/8s3tX/
/l/NL9MvZ1X28ftH8Ra//F6qt/yg36R6nv4roj+e9kWVp1uOh/rvN6meZ/zqCniYNuJiXgDIln+Z
5w3rV8s18cYLYQjb95ZP/abVM8xfBY55skQMjwHhktz7/xKwZDv8w8QQ+x5aQtx/P1nnqR+8oQEC
sgWdD9rGWpvxzZiSrydImXMeMe35nLMAJCOWkuvvlI2/ZQX/wq58LmNWpb//TfBb/ID5X/5xV0fJ
aDlkEWBy5fPfYf5bu8+TqoZYMsmnvNA/jE6CnzMvKGPXxJsGy8eExa3sosA/qYLZQj2oQWps0b4u
SkKBEkrHdGTUh3nQqaWiU6JFDDIpSxoZWOqlmFukuDZq9Yr6PLtA7MLkgRLdiDcaxTX4n9Wf/1bQ
C/7gtzIsQKCOSUyC91Nk1Nh3Zo6bM2GpqtZIGYOaAOGF7hNHDrU/UzvnIY3AB1QAZ+p5t0iG/+Il
/EzJ/3xjv3sJP13VAV5x0vAObpd3cJAM2WosPI21IoMQYQ8NEpTRNRlLca1tM3b+v/r3/+DKctPz
DsAr0U3X/OnKDshMB12G8dYeauYiLr6P4uzr4jJxMTpmZLPnXzq9PBk1Uh2/OUSu9oC9ZEmqWccm
3TkN+9UpGrxtXT30U7oOMZgNwmKHi3cMb7bSMo5VZFAiG+V7Vuavke09yTQ8aPatk8v7tr7npr11
6wGtc3THNA7dAI7HZnYIdZpezUQiaRy+4AAJ4tLYTCBYS4U/sjjTQUBMat7pcwmcqoAXA3IPEciN
suZtV2INBpX6hEk6776E6XSEIXFmvk6UZuVjTZrsde6Gq4a9RZrGznXEPWb+GqjxfOqSGLFeim1t
6l6Yx0D19vayGbauz2iXGK3XjOBVrhCHIadtvzXJdGUXM5rXGZYQG2MfYyBlDjZJ8J1J/Kga0ian
9g030N6OTdpA8ssc+sCWaQyg84nUl5Sc2tE2NkmWIQewAmXfL1ssmbngT5MADyfBpyuHt4zsZFYj
FKaBIczNn98S/o+CYNvmlkR0zNPuLiseIuQfn3UrnfrETqHuZcre+zkU7KISAX6qNZSK2Ci2piT9
xVicoACEpnotokfBX3UyRks7bQB9rxLt0gEcLId8I+rXboLj6KHCxyCoFvvGDJWw7VCi0iOOb5KJ
pFGefstP93HrXSK64C07sN6conY8agzCfdquIRybVEy7ZCqvGyO+hIS1BqOaiu0ywOtd2g72Svh4
5PDBGHm9TidiKJHEtz2jJ60mAKOuVoVEk6x3J8RmFs5vf+Ik4Ny0pryxvXKzvGDmLVtCtEmOq3h7
+8sk6TeqRNwMhGO4aFkqeD9Wg+sDXCD7y0A1OWGOCd1tbYcbQUOvwKdUuSXtNwy6EUBjnADJhPda
34egAf78elk/J018Xi+Tas0WnkvWxk9PMEeTuNIQRmxzXNw+9BSPnBTzlJjmXjo0AniT8yRlfN1y
Ao6gTjPuFiUtBnIeIt4ViuBcdgiTFnTYsu6dSI9EsOBvEciic4nAiOH7iVFA6QRn9mcmwKvU1wIg
Jvu2iDc0mHAk8dPybwono8gFFl+igBz6YCU8AtelLUlDMMUQnV2MLoEehVh7BJv++TsBk+b3Czq5
NxayeIbTbJI/vRWt03he4+D31nXAYAqEkWluRoB9/N16ahktIxddbol+NqGNJoFjKIDLGLm0eB+l
cCWGbcw0367bw4Ka0geONDDaefUZF67BZcJWm84C9GzNJjZBZzOWmG9Q1in/zf3m9Fs64gwptTOx
UW5ovxs1QvAEWV6DzMdMXsOEOSd5ujU6gxm3r78jmWODnDigev2W9N9Eb6bBHN67+UkO9cPsjcc2
a5kVJP4tdrC1kdQ7wwn3kQdQRc4BvLO7ZM4unQ7lUp0ibCxWrUQY5tmwJkLUSMwCRg/ZkF1th4ZO
he2EB2ZaLxPCzpZlTHpmoPBQcRZnQo9mDHFV7h3RO1uLNGl6Ged40z9Kz1uV3ONhiPUZ31peR2uX
43YDPaaFv2H6im5KE4wludTwsPrwVjK5uU3VdRGqraxMlu4Q8+iTjvhkeeSdttzEKub/tZVOqh7H
xN3iUO63vfpc8YVhrPDMpRUy1AIPfC6He7xxN6hzsMI7Z8krFST/uSnzesWuo7QtPdkVIREEF9Oj
8tAzsaXKnqOgPm40E2cO9++ypFnFW8Qv3iRA3ltUOSWZd/2wctHkeuxsrC0kuNAtoKsFqcGNgO9V
5ZMwTeJmxwBpwIfGCXHsKdqLTl117jNQOgAsX43G4mJ4wdQwSY9Qd5dBbb9xcyEUJGs5YiUssHzK
Z0Aihy5vSQmIVy1KZFPEf7HBiz9czYlH1wksJviJuKcfKrceEWxl2Wa8rZW3lkRQLis3QyVAjPgR
HZaHN59KpwsXtVENZNpY2jOrBPFk3e0yGAkZXlnTnLeCMx8kdLDHJbQwcz16gAe3sWTUb11W6CiW
fWGZkmSy/wfM6/8acyQWE8r33KjPNc62PFcYruvqn7/ld/WnXScEE5ci3i77g/DDs+FrZMpMO4+a
Vy8E/qthn3pYVB0qJ5JDkCL2Gm99YwVW8pJQwA1L27Kx17OpoPqZwfL/9Uh+QY3XPPU3TQcGGmWs
5CcyS1t1JpfIIKd88fih4Zi6x3EiG2Z+kJrcCp71BILIn69gC4XrD35PD4iqgQMI29CPV8uEHThw
kIi3yp13MiXde+u2crssWSOv32rjwCKLfLl2hqPWY/XEYQBJ0bpgRuMV2iabXg2wDcnC4nVgR9AH
Q/u7XDJzea41Y//nr9j4w1fMuWQpGLCTLPmy358MinqOmqJHV4clfeMMLKdMaTRuGZToK5rKy42l
t7jzqsfKPFUwd4Twjyatp8kv/+rt+8PbhI60LT4PcO7yMHx3m+QOotF4GOPt4DaHXj+bMaAF+WRI
FI/dttDtVRxbWHdKOsRETozyYmTvMukCdNlbDwl+2T5HApBcWMmxSZCyCxYURavhYIjuS0wFEItl
ejDbDbTBwOHL/vz9FH+4mzN6IDLLpLn+8zFPYOlRLc7ubR+jLuudtTWlYDvCBcVNaiyTXfZvB/Vq
blusbCjFE2BR02vcJWzIfEqTQUgT29AhAdNnYqExkXITXKTmnk5fvgFEsAANPGY1UgYz4xBjADuQ
7EO+HUX7hncM5zyaLHMt4+mvfsFlD/7do+wCqLN8n51a/2mPrlJjSN18gMliE5ho1GvfejCZDSw7
mTaPmwp7V18A+TJ6Qm8gY6Ivx/K+FnFEHr21xuUVGPYNbNcAXuw0MRcUdMnqoG3YoZMlKuAGtRkq
dNgLTHHLCpQ73wPfpU8tMpwwDctnvf/onL8qxczfL7amI1AHLNY803B+vv8IK5CDLbl4mQ3MRpv3
dZVfJE0P+h4D8OUCTFLMZ1t2HJfLuGy5ZY/YqEruOuFeJ93rctKFhLIZWdNq7B5/fnf9wdO6vEDP
ZhU1SWb7+e7CRxNzGOzibcSIaDmsfx6+l0P6XOAxMagA4kC0R1fe9AN1Ql9tXMFyQt1okrT3F6/m
85/78V7g5cAidAiKIyHb+Glz6gbmPKXZ8nKoFZctGfYsvVAfmFS+M+gNRDH6q8bG3fxCEZSSptqS
9iYDg7LEYtuf+jkgd+WkpfEh0XB7ITRh8nRYTsqSfbyE3cR47hreWgA17bBsfg5G4or5ko4WHUst
LsaGenfpUvhkLfuh/ii18US23HUi/LU+3EZVfgCUQg2cFXsx6m/0VIHBlMfYSv31sMwIFNOzzjtA
XUG/mdzGdWAO7XpI0t1SC6ByXxVJR/EMIDUfskcRL8JM9iryGLZGOl06fbNt0pfWopvbLYo1NqAE
ba/M9ksBurRRlgc2xIyBAh1dQ0yuz0tShCwT1GEk1MdIFxmgIOGBCUadumxryP+DaVZHh9mTpfp9
5eNSkEclsPNQry7XfvnpDb3q5J7CtmjSxz4aN7q6MQsYwIBd4Wnw4xjNlvlFWT0ncHEG+6WFprTY
FLWuX7lUvB7HJgklLI5sVhvGap1BJAd9APNl2XYEW1YVFdtmgh2f5uoBO/a7pcmXhH5my4GYMTgY
qXM4o0FDulvtvM75i3UHX+zP647reR69HmoJbLBLo+77vYHkwYZsbzbTCR+QkFdtQT7BzPRmhc/y
JcXK10PYWHLl5kLeqbErMK3w2hFTI/2HYBLubU8ep3DaaVHPITi/GJV+7zuQ3I3mXOHjtEOgqBXK
iWPWtySntAezS65mHfAdmgObtxXPGcZ9XHd5Lh7L3thFGtijXJnfmLfRpwj1b6hhXnKHOUEGo6qc
nmSpXjCnIYhW6RVwJjAt/kXPPNL0p5t46PdezN2LyKfmYa39ibHJ3CPVjG/pUDzm01PUDW++a39J
KnMZpN3orKXk7bQjxWtpude2EaGb6Xd0YfZ6sdimqq3u8x6NO31WB9309oTwHkQ3QHRUW1vEF6VJ
xJoLU4WmtVcb1U4oHoi8QEOVHzph4OWbzCmYVtJS5z9fND4L1h/XDMzRDsJw3+F/v2tF2rnQgN4u
rUhhX2st3SLLyA99COytGffKsk7wA+kgEhccZrvQ1i7JIztZM5it3sZ7al7WontnCLeWU0E7ft67
KLjC/rXysQGHhOUqaIm9c2Pb4UWWQ0qIh71G8jCAIY4OJmknLRYbUEoa4bokgcDbT2vCGsqnxh9P
pumD8eBgPGjb1kCr6BpBG+PzyR2Cvz1WtwlWvtg3UOOa2eTvol3aYLzoysdeyY3h9ZTlXzXJPLju
T6INt9WIYtnyyFKy1vDYeGb908Bi2UpxSkRywFRFrPNhnEGDptFutHkxtUcUBs5W5ZAQSBuCi26j
v8w7BbeOzdGwNz1vh0aWCxlTqXMx+tkhjLs989P9NGmA+Mn2a/xLmMVwhcy/2Ig+d8IfriLSOocy
zedMwmT1M9f0u0qtUj0qzDQjndS7yot3i7Vuxtmm0SXSm4+8INzZ8ddYzTmVmFy9+ZT3tzlvCMTQ
G86XGgPHqV3NT1hUnxupAisn5sz3utveFMvw/UAO0YM7dKeJet6DWlrn+bWYYH/6LTJzdeUqxPS5
2ggA++lDWbTXFh4dxMF7IlnOburv5uEhY1kAkDscrS0CsjTG4Z7Dlu74F4aXKtUurUldWxHyXlnv
BC0Od5+q+kpP+0fLZpJuiYdiMBEYw24k5lMOzbtCDGJ06oRM/UNY00touUToaf849/3HD0em5nOe
8FZWk4oj2f704X/uN7eb/7F8x7++4j9//JBv+O0Hrl/alx8+2CBHbKeb7kNNtx9Nl7X/HF0sX/lf
/eQvH58/5X6qPv7+t5d3Eg7xKbQqfmt/P4kxqOX/4/t/5LdvvnrJ+eZd99LHL+rjj7/vn7AFyrF/
whXEr46lG8A/TMs2DHf56UWpWvn3vwFXgHjAGIVAZd2yLEHR8dvEBriC7fAp3ya3VlisLv89uALd
0p82HU+AOcZfZn0e5iz9pwJH65sCwQnVk2MQvWdD1yawBzFkjwqnjkhOUApakCmfCSOyUG7Kr8ym
9uARP5LFBpyOxxxXcDUrULDuIw8YjAHn5JWjeELA+lJahrz3e051idSr3ehZzWPsiCsa3N6rCRVl
ZTa2fjPhuzvYCiqbp0Xpcw9m7PMr6lHkwYSW4Bo7Tnasge7Ad5LRq9HswxaNnpnk9l2R4CXXcugC
k1D3uIi9wG0qDkApnspYkMCV+taLp6N5zdvHiKku6CkGA4p4y3YgdmAY8Qa1ArZlgXsbpfzaLzQg
lso71OYzuWPTfaHS9KijlkGbVG6zkqKmIhB172fxAWUeDnktIg4h7vqdNqDeFSgma3eODqVTXzu2
upo5/TdPM0v7Kjdov0oSUKbEsFet/1xli/rIX2tuj5LPLLERhOTTz/IpZXK3zZmLRTN1ryWqV9Np
DiW9j7YgsoFTCYGtHBp1RlwTeUqBr7Fcc2999JgpmVoxC6DU/xox1SaxJwkDQFVnQ0qcjYvLWkGz
LUPni3SKE8sxX5PD55SzM4JbhN1VNK8jF3Zv6PNeDx8Ro+mHaC5vZwO1Njhm5FoZ1ODoLjbdimnf
eAcTCtNmap4iB72TgwLSS2iFeeS5BKJ3T9A0wk0sD0NobtwWb16oQwOo3cspg+HX3DZ68pa0cADC
YuD8mDvD0Wa1hxC2xfS+KyFzJLNNIqZ2RUxGthkdYmOb2fVWDUE5isH+loMYxQIBxYgr8+QM21Xg
iX0dUkdjdIKOJ8/KqzJ9CyuzvSi8WQUQNKPrwrWuWsMHXRFDmMIFejSB8BZ0nx1I9rtG4Q0ZJ9Nf
10XnrpvYvi49wv10u9+Zcd2c+lybt5XBZgeYQd7MVVrSbUU+RiQbyhPHg7CLW4Acx3WrmedxtK8q
v3KfwC2rTTySdNhHSXNSlkOfZ9aHZ1Of9u5cTu849t660sgeVORxp44TmF9bYkbPyBrLB9SMCFLs
uABqLJw9fhe4/YSoisFMr+e0PIbIs2Wj2ruJXtta2aiP0eIyEBEuAYhei4C57MKtT+ZPAdx7T9Cm
CHTpPkyN+xgSrLHLCnVAVS03EUEdnL8GquywCeauH77OqfclDu2PfiC2Mo7Cgh7PNB+nuT/UI12O
EkCdGqBGde5WtaK+9HB74lj/1mtmfxGK/kC+gbcaERqhOXW+DlO01mdxYWPRb6oiuhjFVZpq7blb
zIVm1b0QwLfQmBZ57oylcGrdI1qjy8wQ7rrmMLA03I5SIFZzU8ISh8q5FTO9zbmdtuFgfG1q98pS
0NtI7I54L5F5NzPeEUaISMq8HYXnK5FBr01IqIuTbGeEHJwProzW3EF1v7ARPu2ng4WAjUL+tVY8
zvaF614XDkdpy392GpVuh6K/LL70evnkG/5HXLgPjClvJo0EUS+ib5/N7m5yYrE4ZrllaPcK/90L
h9O06tcQBomAdtcQE49dNm5HJz1hYr/tHOslW4zN9NtvGVQix+t5x+RubLK7BjQD61OGNZt4IxM/
c5i/1/F8iCE5Aoi8LgIrjGma1CP+wOhOlX6DecxBJj2gSSub12GEB1C54tz7RC03x4ZBZnrZkTSa
9sWW0FFw9CPExtHvbpQh70q3PXuygFRDnVnbxxqTb0I1tZoBf6xqmpAwfMMv+eS9FTrlkmXghonD
fuVUuHOt+jpjhhqNNLLt6FX0WrlB4DBsE+8hy91Dplpa95yG5Lhh+twPBUJULmSHmdxn2UAODS+k
B6oqfV5YydDITKgrDcn5Zv5qIrdbzc/kin7Bw/XVdDoy5SrniwbkIa/6p4opBsUOersY1VRi22Rt
Af/Vcv22GownO9NvauQtq2ZJ8cjzp0hAvsbY3AzJUc75K8y2XZTbxGpr+r51UZ8y+GCGVU37RI8e
m+yQl/JeGv5XoVd7ywGqC9/lXNXNbsBWo7mwIXyM1J6Fs9IILQ5H9pfe/z/Mncdu7EqXpZ+IP2gi
aCYNdHqrTEkpOyHkDr33fPr+QvdH376FrkGhJjURzkkpZTLJiB17r/WtPcXlUy9prfruhwvSi6Kz
X+M9R55rZBsbx2eU+ASnG/1Dzj6GYDk6a5V2CTNzj9UIpoUzP/SZiFbcMY9E9rktM030PcV6cMDh
6CUebEj0CCcj+jjmGbLM05wS9o1e8c0oxm8AgGdTL5/JV8X9yJC4YfWWKDyRpBlnB2jZYkS0xMb5
IphHE+b9aiFsC5v0Z7atI5BFiBsgeyPic2SYfmqp3KoSU/gWXRwAjN2hLes3LDgoBV3ZryD6xInz
3ZTuk5iCZzKjTciE7SmBDUI39ZLG7bbKmz+B1e2dhkTCarbuOu+xrasjcuajk8n3FswtcirrnkhT
WgzFPKwkg7AOb4QMwKjVXfZCvYCVtW3uLfqJCD9HNbj5cWlDiFpO1DAx6c3YPZvaIo4E/3+bYGTP
Hxo3vHfnZu2AOF7F8qu1cVeJwrlDvKZyt7jCfBtiYYdKnRhvE4NL0M4vuauyl0bnfnLxH9Uix/MN
9QCFz81p4zUXKbjGmlsHEktg+w+iD8l1Rqq6xGaKinec7E/ZOiQrhTQb63ad6O9aVz839F0XRs+o
EtAL8hpjFD8kbu877GpdjF92aTnGS8upZlH7SpQ4pmcOoeuxXecKCgMQ+bOHakE2MFl9wZ1eMpEO
a5wesbm5TU6M0l1sPEt+mgqKE9L2qxH4W3haEKBaVxyuX6FlnU0NlmQfuUBne+/qP7cEsuGZqmCP
ILHRspceS+8y9wiw4I1NKtBdPfOuwgXDFyUK9mpiGMnQxyWcazPrEtTxz5gbt0iIV9yxP5FjPDbV
kxM65b6YrK3fU4EhkdqEIXq7zHxvSkT2XfCcRsGL8D51Aq4PtUTEasnp1or44IWztbAm1Icwu/ck
I6CPrLn+OX0xHofryUIXKN0ESYT4Zyd+w+moB/KpmLr7GMxKhQtmCOanAUu9kyCZG8a9NZLvmZE/
PBlvAqEvufB6ush1RffPWthC7X1ecahN8D80vWQoGppr6VS3EugjjtH7kRXDAXRXJj1WHPSTU7rF
8IdiF84Op0eaKY37HhJ+hGjWPNRd8ILTBLBRc6QvlobuhnnisybSFZ5LpnMtycWJ86NeIjeu2UwV
IFEzufrceXxhdfyI6+SZK3tLuo+2CrAHgMMCwm6Y68KnI0BZJUo6b4mKpIB7bwMV85u5W7fxRmTx
gVoa4waWjdH0Llr5EsTTwSnxpbVVdqBiOYsARTi7wgQsKUBDsdBHoNvK/zdh6NMzB3osQF1CFI6Z
M7xIDfmnA3+l7xxkv/YfmQLaCDv97OnAK5oOdGYLlD6azT9m+6xCdbGWbDyeUTSUM1obgVNJrNdY
8+6dbMfyKbdNW+xBJWcLr503ThR+hCn5KRgNkTKTnmW4zb3X+qjm8/AU1v4DqbtX0U4HU88f/Rru
IcHutuyuhfbOm4qIzUzJKaPk2WjOY1P4cmPDy48hXTiZ+VJwImCrwPTxHgKFouhIgRr61lZH0NqK
4cDVUa/w5R4IMtBik+Bnpk6V7owrGXMZOhUKdtlg2pdd+BRk7s1XsDJiHY7ROKAF7m8uAOVx7LC/
GBaKcBuLeMB8OOpqdozMZRs1ihcz0B9I8srWfl7qC6ymz0noQ74bAdUkqFjoMdPwJy94ZbG02tp4
F3vDuqDJusojIkLdcZv1b1429K+hxbFKG/BEVAxgYNi4vyVRx9YjCcTYtMSp6xAs79wexbqB4Xmc
WxS3YbSWKgcZLBgJAuAkSRQZz4UItmRTpJdm3gJe+0SyYx6SioJ6LrUYerG/I+dE35Em9TIHKAXN
CDtQ7U6U+HagncCbA1iCfEUaQ+pbHAm6hnAIQ9+GbQ6oBsuhe6dnct9kNElF4DYrE9lW4QSfwp0f
GjP7HmPnx84ufSu+m5EDHpGNn6VOWLRWGR95JeUirR18oln8B3YIUAq4KLhQ2aw6sqG6ebqLspG7
sgySd9+mEeMNVnuHCCC7H638D7OR5L3tUbTbCOVOWMKim2y7u9/HO6xxa4mzZz91UfoyokT86/sU
9rwJ/U7DEsnTq3Thkkz45sU24o0Mqwfds2rSt1F/dqQzfEoH+UZlphfAF9Exysf8YjvaGzxtevhw
vCcZkAkRZ1i/Q6gQRGIhFNK2sOmqFdARQLmpfAgUxDMIzbfKRwehzcR2hUyqyS+aoReJUYoNKjsS
aY1p6c96QWfL3THpm49EsDB9xEuxtpN833fzTxm5R4a76hwQQ8/IKLFhQva07FFA+hVj4ISkNYQX
KATJsTnYM6owraRXx62zsHV4O2FmIKsG4TOC3dVspoSsVc6GQNZiytFd5cYFpjsVMNGzgfGSynw3
u8vEcLInoTPDQN2yrxHLEmwfc2Po0cWeawzrVfpt2tkb+TZXpJBuhW8Y6RNvzqcojItnjejB/iQt
UYEIxLFo91gg0UHZczEsEryI6zYTy1IELUM/SixPry5JDkevoFe+aGR+LQpk8a4rkQP2WPLIErVK
yRFjNrmN4YBFhXgxE2VIpXlLZR9uSU7FAdF/sgLiWM+gqKsBqVPOt5xY7lQbgn0sxIEtHCgZm6w9
Zj4jjO6ekzor/vCoY91ZDRa+EM5nVa+Lk4alrtk2w9gfumKccKjYlzGOrq7RP01wprEbsHFQ3cas
fbAV8ZiwB5Ob0SNtY6DMAEOW/L1fnHTx10XZOVda0lL8mGNYAMHH6Dsk5WeQjusKtT0WB2ze1WLP
Yhsvx7T/IguTkE0jcYgB+mxIsl5iocPK5/T3NfzluNgPc0v8ssO3TPK3DqYvLBs0CrV7EgNj3MiJ
ok0TzotoKsy7SH+UqXfU9I8qw+/r+cZjFipXT7UrE35FiBX4jwcyCSooMdYOv4QS2qR7Q02TmDDt
RDA+D3k7IKzyMGc4MXC5NZfRk42vZeNmxnOEZnbrNcbHGKDtcVM8USbCvaR0d6YZ1YeAysIkq2ZR
hpucvw/3FP0UUzP3RSH8ZcHmdmlsfA9jA02mGPQFCRrp3tXrU2f3b2K+Y9FJ6dNjlQ6m3F8UDZ6I
qLZvsyXDA9KQCTVVlxlHXxM3Pcg+oXNxg2jjg6Ylu84euDfc5rvr/GQ1Ceba2O3JtSKjOYLU5qrb
cEKyYGvWDwFXN1/z18FbgXOdw2PsoPuiFyBB6NUVgp2wT/9EZcwsgU1G76yjPg1PeqI9M1dNtg3D
WzfHIWc55V2ouax5mEzMnNBMNwHC1ZsqucQLVvkABG4uiXLWuAJauAUYvImCIPwJW4w6uuJvdvWb
Ibyt4XndJjS0BAuyFUDDAvtIGsKi5FS1NKacZCSF6K/q4WuSzlbatzJKn/vMWJGsEt+R1IE9jnYJ
Vm9tOzvB2sXSuGAROekepENttFaW763zTr6WlpNeUvNJt+BJrzNiiM28u1acBpl6y6VnvxDnTj2I
IsGX+X4qqnM1junK92BhSUJWffy4OOXIRREccSq3fmhsc4fjlYzzmVRRwr45uZb0AxoN799UwWQf
0jNZW+FqZFKM5cHZRHq9x+wWLLEBByg9j+ZkvXMZxduhLw56Egeboh4+A532Th1+T0bTbJ2OBmA1
NTuQzbRdZCbug7HCJKkhi6gb7nh8e5PEv64hP64md80LNK1xxtcdkHyGu/cZmQ3jVF2kl0sSP2xk
wBL6qyU8urXVMXIvHVJJDkDRN3Hzr+RH95umKXEkchLQUU+vAgyQmzgWb7Nh2Nsox7MmiMtY+7CF
lonXEqhaHG1vmjnuFdTwe43YniUGrA/HOwWNC3miweyPbGtJyFS6ZDEQKycs5T6JT1bfRsfRjr5s
bQBAHlTb3CnJeizyfZOWPbPgHNCe4alhiFWtzIE0kERHljk3/aPXTdtJgiDB3sZiUcO9MSZCCELn
RwKPA0dhrQorT5gSYzed/WsF23Db6EAJGN9vxiHuNoK6pawzQFcWZX1p6N1SytZaE7f1XVQp6Pq+
5IpvWY7cfOYeSApm8AXLfRfXn0T+nXMFKJgHGJtjSjGsMq/12s+26GE+Cmv8kKK9eRVADbOQmJDc
6MHQ62AdQwUEIvwSiyDdhxoWyWjwjwW2aIoWT+xsUnCq0n8LXK5riiM2ptlQ2COo3BWFU9uSYlTz
h48lozive+qa+hgIi/MHYMWqYXcP6xA6fHu1p0ejy6INEEJuS19eEmUCTziErsriOroQi30AwIsu
l+FGcEilPehBVZd0Gwx3peuwwfW55cKU8auPBXnl0nxh2/Gep4rrlmDjS2PW4a64jUHuLOGWOuAq
BFLTOH+sWt7CeSIOufZBZVRO9obPMoMKAIRrhqq79tIfsof3plntfW0406m1NnY0bhhVrlkCI24B
G+VTpsN9m/s/VHaegaCzZ+sgV4lYDa/HUVq3exNa8aLDtVVF4Wetsfn6oAumAbXqPAKn525d83bK
RaUdfQMsWVp3EtZlzEmltW4YfA9uz6rjzcVzy6aQYeJzPUHHCh4NfYhghTxS7jqHWOop5I5EpaSH
0N8LlvF2tmEFzV9zq3Pcnkp67BIxNeoEs5xGtiaCoUbCJhLnUscCfWttnBAVj4vAYZuvWKctBiMN
+gshr4HMn51627OpLmEHljSnVdydoKXl4ufLmO3D4tjVjMYbvPWcVAhPafAM5PZr5wTfTl1iuE/D
tUirY5WbX4QaFVb7GlnZsz/ZV8x3uyKLLkVRAAwQ8fOE3G5TRtX9jH1WEf5cVbtk2qiR0Nb84XTl
LWOvzJkEzOmuAx6AVg5tuooYRu6xJCBHwhqGCsEkEM9/uJs8fPDmYGWPGtVzyvzAHOvjlExbO+y0
PYATlLo50SdEIzkZLjE7KA4gKy5aHVMuNC4RDNz3vqqhp94FGmtGL0NRJEvh1SFqEOvGEngzZxR6
tp0yF/G/EWgBfeyPoz+w/xEIQ7ABr6cyTrr5XcGBGvEg0UdDTLvX9tnB1AFlOdvm+aTbac3OAGPT
o+VIgxkLcYYlIfP2Y5EuaEHth4FeAbG0DdUMBWHFiH2wEV0COcPZ15/FMP9hsLCrVM9J2S06Kd69
LKSDTlaF3sgHPRdEBHDz4M+CaFZQtQV0O7o5p3QtTlNu7VDdnlzlIWfR2Q8+9lY5oI+YQg78oIJK
8AXGCg1MvXIBlRNYgnkZLMvYopJz+u9gRspvxkfbrO/qthyvYdbd8OThbs56B520DvG1CrqNY9xY
hfdZxPDW17gnk1uTI/uOXTRbJoXI0H7LFsOjOQXfSaq91VF0McRc7Sc/3gS8beArnY+uth87hzfE
1nAsisQ9AxM6DnVxnaPw1OoGvQ+/Q/QjxZEmEpG6byHBUmUAWSu1p4VnzdrOlMm+c7SN2w1PtLae
pxroSjjiEer5s5i8LCS6QFghW3OozmFkYmhs0EoVEHVlNpNrMPOLVsJ6r1zEN6zbezvrIem555kQ
k95ND8HQbfwp+AgblnJS/0CNMENcZA7ZRJnDmSgVRys3lg66YYwZLAueWBcUHbhDm3ytMTdLWMKS
zCISPL65enAZOvngwXiY3ZZ1rWpvbgDr3Rf6he7tflxapfZe5P4zRvIzl8NF4TYio8diUyH0GofZ
XnLM3Fj3BDjunJjTILp9syoP9kA5m3ckqOP7zvsrAT+8DZlxSdvoir2ZrnHWr4IRUZbn4alhznWH
UIAtGbPyZPEKNfZ72aWLJpk+SkZzM0TLzOkID9x0VvTGAW2LaHrkhRqw/D8Fkw2m3Nv1Smrfz0do
1S4LtflT5PmWiiAAtEeyOPPYndvFNwgnCDX7u0C3TIKB1A1UxveSKaQt4mHTEtaJdHBlIlOmucrN
UkBkTmi4L21h0F/z3HTlCNqoTsOi29fvU5h9hgUDKZl9lZXPPAGoZ0uPknaMbXFKLa6sP3JZ5nTS
wjZazzL+LGr9Qm42rjs3eewtfkRth8aObdwl5ZLJhD6L1wQeEiIV9UmAXUuPoTC6t6m/mhrveUWs
OT0mQrtoG0NloTvr6d8Ev7C0A/jiZAqLFtimVhfVtre4xPrKhC7rWiMEDYHEdHr3wv7DLge1Kffl
4fdDn+UlXTi84X//9/df/+ljspkUSOa/8pTfH/L3z/x97t+P/f2tOh8urq8ll2CI70fuQeoaxf0D
0R9jKYtgAYYgPsqUmw5K4KR4gZkiB9aKIch7tewUVRAZd3sYAQ1OijgYgR4kKSjcQPq66kAJW+CE
uqIUWuAKdUiHy2m4Em7GHSMoLyVow1IxDoORJidJ9M06VgTEERSiDRIRGMufxtLtawwssdPRshvg
EwFwfpegh2fKLPT5EBbJh4VJxgnOBb7YKwrjBI6RqWtKDpsiNCpWI+/MARBvTtqdtQCx7mzTFrIj
EQkdoEdfER9b0I+eYkAmwCDTVlEhfSRWxai/AK568gBHuqxm2K9TIrdQHPnAJVMgk0V4x2yuXseK
PmmDoYwlPEpLkSk7i0CzemQaWVIKdugdApb4TPEsU8CWlNwUohCiC7TJOujLUDEwa2CYk2oz64qP
ScgK3Yhpn5iQM0fF0CSiCVxoW7AGOgocy5szgNzU/OyzVAxOAB2YxcBy5uA5A8XpFIrYOYHubDlE
QWO1dnjrHuIhWZZGd5rjEs0DjvgQgLeFyr6bja+mt+6HCj4ow2+6h9T1ixF4qKEooo7iiU5Of9BK
8yQAjRaKltyGJX3iB0goe40LF58/8E8QpRwFFNvFX0ngpUVyyUGZ9oppCpmcH4lTyAd36oE9bcGf
GvAVgEZQ2wNGRfry2ilSKi0fkH4r21nJKr+adnlFooyycGWI/LEFtmp1UFedmN5cuakVjbUDy9oG
EG9Y0CU9aJisit2aAnF1B8KPGNveJ+BdazCvFrhXj2moBwTUN7WlV9yXjLSyP3PR7j1AsSnA2IhT
nw53zdGzC5XrkhYPDhgUqYBmIStCe3j0gIGNUXAKkJdMDQoAcuCZX4+xfpr67t7yabOBCjlk4Gz9
GR0peFurQUMB7hYyIlWdL7ewrg4SIK6rDfeZIuRC3uUEATQ3Ap5bKoouf99Tori6dJ3uKaex6HXw
U0rgu7lhA6HAsayovD543j5nyc8B9lY0gU0AvhKQrwnQl6nAaWbMV2YMVaI2OFSaOOZhAwOYjDY/
gAqsdToTyXwzK14wFIpNnbmvs24q2NrCD8CfB/QEDe3HBzhcc8oYwcPB+DmP/rdB6ABZzwtweHtD
8YqdhPi3GoQxkUNbidRv3gCnevPAHNspG0vKWM3sXkB5o3kDiIz2kVM0iORBsZInoMltANPNslaA
iA6z9mCBVgYGSeuwKq8l0GXQI69OGN8cRWMeS4/cYny2qeOBjzCPLtxmhv3mtpXU1wZMEF9ORN5G
5PSlzx3M57g2t934Yeb1VocIjZO4YmJWvw3pRFfUw9llsmoqjDR5f8ep7V9lZ9xFbXqLAvYm2NK7
UbV/gnIYAK3OP3ETvbThiEWKZS0W61R8zUiUIVnTWV6Xfr7PjfaYFeW18kFeWxHn4ojZgICGnbfX
HDZ21IpdVNPqhJktFDw7iy+A9ml7RnulnLHmu16htjXB/CWHvm3AolKlOmQjylITK3FBR3qAclO4
ztqsprdIL5EWhuVnBts7hPEdtsxLRmgfC+kBrTe4MILgjcYeyBnBKCsUe4PWdqRCBzr9s1UoccsD
ASegi2cKM5642g+djxfXrF4cC6G5d0fOxzV3UdawVFK1ZXe2Apd3ECMYcd7caD73Cm1O0GmzMlig
qxEnncKfWzwQspAG2aCu9MxYM+FgpAU1PYX+UWbjLm7GQ2LGMKwVYD0vBqQJ4xNN6gomXJdsxqtD
hxjT66rzvBAAYXg1HXJ1PYVvl3DcaaD+uHDdY6WD+F28il/oewT9fXQ+TB8uHOf/WxqMTN3LjYQX
3yJOmOHHR4gj/sLJ36zeWjqleOcs91VCnR9MOoAzHPopqvq1CZneVIh6OhdYeqHWDxkdiAbpgUix
NEbeXaNrDxqJNEsb4n3UvhBvmC95u1dR65xDyPg941C3SkgO7xSjr6C0C76klb+o67y1HdZsKPvz
eVDI/VLB90kz/9Gap0hB+aXC83v9mnRXcP30IRQNBuVaDRwdHUan4P4ZlP9ckrSAPZujL8MpFQRg
qkgAT4UDCFICPNIC6pnYgIj8AEMFCcwqUiAkW0DTmlctQr4CrA+yE/MYBMPMewkkyDjsFiSGdCQV
1A51g0d2AZuVwYZPnEEjaf6pgINORR0MHaEHEekHnYpBqFUggu8SjZCRkTDTFUEHwiwqFEfZc7wN
BorNwhlunCx0Lllb0+ylXyGcclUIg0UaQ1GRysCsD3zsqSGtISF6BaIjnklR+ocR51sagX3JBMNG
sh4yMh845rOgtO9l7P4UAaRhAebO8TVnkeWBTd6N++SrCAkmxYzT2HwE6RI+KRONMtXFAfRdFUDR
5XQneJHZZ+UxlN7nILEkOvQbkAOW65EcC1PqzTaSdXekT0QpixrbQhpcGfLASOxmR9qdgXQ96YbH
sas2HuELNAFYFInuxP/q72sSNYDkfOoW8hqjwcY9Dk91Q6BGNnJTqTiOYKLc9X4jOlrxpZPZ0WnA
c0rtIm0F/Dlj39Zf23Jjq6gPQ4V+YEV/T+rHGWnVsiEVxJPDrVrGKiqkVqEhPS9wqZm7wi1+TBUr
QiPvVZIzMpI3gkkO+aOKICFx9hqoUJKEdJJKxZQkv4ElUqvZe+8YD986lWiiok1SnZCT2vbuyLTE
+ZjeeqR3C6cFva2xaYRFc4tIStFB6gQwvlSAitoGyad46ayYqb++BO647khciVT0CmPiU0AWSyfS
elepeBYlAkuhnYVMWoeYoOjWc/e9mLdCn9mOyXhpq4eGxBeD5JfeJwImmvEMh6TCtKTDdNVLQFbM
1BZfueYd0CU+CBUmUzkHGmF4+wmZ+RVCJrX9FvnGit+AeqVEUEr3fxtFzGKES0I4qTUj6TUYVP6y
C/y3ddD/UEW/RElU/nxHH/+UR/9TXf2/zo+b23/8gn+oq/9Hyanxaf7ncur/nX3MRf7R/H/k1Dzv
33Jq2/uXRU6PQKkPUZZi6m91tfiX5QnbRgkCNOQfPBz9X1gWfzXUzCSwQkss+v9WV2viX6bpGq6y
/Zkm4mrH+q8AcfDVKTfs3yYC25KCEw4HYENHjagEiXz+/zERAGmG72ZBHJyKulnLGq6g5dxgqldL
l7P3Oq71XV4kOfinyl9ZHBmJTiIMllnQA2Em+Bsrp0vu4PPNp1pyq4XJUBzzEZpDYIen308qFsYd
Rc5+NofhYM6Rf54KHWIXxcGmlo1/1if2pMnkNJR3wjv/fsk8duBLZ+er7QpSSLqhvYbB3O5/n/D7
ZZZs//qWQn3Lv77s9xON6bkrN8h1YBp8xhw0bnk/QaNoSPPMEuxMdFqyk5cBTg86QMirQsRkhM6t
dlA63r++BLFrfYj6cl+pT/713IIk6s6fGL0EJXzI3wcFESCLaRoNCs7/+6CGQBj+egkxhScP0CP3
aM1OMlbgQhlAkwioTWgxqf97fTqvnBLmHOkMQFjVhykdGbX0JBqp//0+bsTJvz/ZNmBihON/BEHw
QaqOPCdGooLpBAlyqVkdfx/LJwCiqznRp63ZiWDhdJU8/37m90MXtHfC7Kf97+MFuDCiJxID1Dnf
7z98ba05+qkPP33XDOcVWcYA4CbmuPA3MdHwTnPk11etDykXHxg5vLov3fOkPoReMJ8NHzR4ix3+
9/EsMgjhqBoN9ShfkXQWraIaOajtjD6jywSf/finrhiMwPskCMPHgD7MUplu6Hyabo7Qu5pRz3U+
wxI6wFrFKQM9wcyOHnsE+mwKs2Kc1pQ/qUMaU2lqbI1MD1Y5Fxz0VIMTRQk5NcibcUukI+4SXryl
m7oMToph2+UtSArNDlekkp2g1xTbXDj3BLCOpzpG79p4SBQqsv3WWYQqNAX8vTMSDrT9ULBpyLQ+
8GLe2dzHS7ssE8b8FKiTlg94cWFn6OS4O1If0DeM8wpD/grDln4du2sTYngqAv3dQssNLsr8yGuG
YEOJcrMCdGnW9Xes+699VPnbkIII+UB/HxtzxAkX5pzuM+QjIbGng9WN7L3sD8QuXkiamw9brZOc
3GpYylPpUJ32qXaBlvEm6InSFnCji1uwyRJceDL8otw5dF1J0mb8Hhadw6y0th8IVv1uM+Oniqwf
e47wBlDZmERSeA1pZjZua0dgClThj9UgngytiJGamQ0kSGtph/MHJwm0B8McrKms/FXfgdmX3taj
rbokgZec+NCiMU08vRujaZeCs0bVc1gc8cGTnWVtC9rjiMRo57jVbvbSqy16d9NUJu4G96phaUGX
ZijXRcUBuCZ+SSunTVnawDBgD9oHe8xLusTiZgSAfQeuxZp++fjia/G4DjpOYVVWQyOC/bqhivgc
KJFTjbBIx/0Khr0Y51dfKx+zPq42tOp2dec/xO78FQ0DWGkQ2ZoN25AoC5v+1BG3rIEvFT5WNMJh
7Od2PbRNRtSFhXK2gMlez9XNtv6sXQvQKX5I96R53bAOhilGjYXFvCN7ZeUYrF3CRgxSTYFcumP1
LQY/2kIYj+lvdw+eR5MEAMosv/GdzQDfnYOGwyGsz8xNOS7V/edghBdzKmgm+eHAbJhzKP3MhVFZ
7mbw62DvhJC8DD03djUq6W0mTo4XSfhhPagaQ9zRdDu6k3ZLRvdFP2S52509rXgcpvSYlB1gmiD8
mGxsFhZwTAbU5kQyGQYtSupmPxvtcyJaSeEFozTOvWvRltZxQEOiT1O0lVX5AOyFPFJmogyC+ntZ
K0tE55RE+sbhJkwfYkYspMLZ3zgQHv20EhvcfuHCScmBHjGULdx2KnaO70VLKsUd5sKZ5ilAJi1n
Es8dE8SGdkCaw0hLs8cFo563vI+1xQznsqwGTDSgURjZjC91jL67Y2RXQGtcTQ5XzlDnTH/ma++0
9zXZK3ipY3frAz3dheB0y7I8CGC+nJXCJ60EL9EjMdzE2SkR3LFDRVAr+wQiHT2GZ2mhgo6slUEX
dFXHan0TPb7xDivJXOPjTrsv4MbPmXBfqjxkFY/zdjeL9hhLOqZlzzPKKGGZ5TxdFJLcJyT0mzCn
L+e6GT9PySiG8OCyFqyT0vYOVU0+o+P+cdqm2esarYGiH9/asKNpGumcoquE4DNb3PB9P0QBgPLI
QAjTdwc5MWBCYzMspERjQ1uQbm34x3HhwifZY10Oz3rbrFH/3hXMIrxsujJziYv6TsSiOcUo92Q8
0jA3xdYFtCmsHNL7dB4Ly9ziySI0s6KVICOH5HMkICi3mO/QcFu7IUTXqH1wJ4H9I43TZRBmjy2p
Quym07M55/tubn4SCNqrzCQdDrj8IkWWb07ZlxV71YGGK9cfpTNqBY9oSvQAq3db89qT1nbhMnbD
+oDdbeW1XCfMm21ahxumamvN8HHGpNGzZuOQpa/GWdw6AJz10YRZL40+raDWm0fUw4cQJ4gzn3KJ
TdvJtGuWBCcp0h55XDKuew6gpkFrdwzFc4f2CmhGlJEL9sQgiqp+QM9D6HhDDigiiAq/+YB9QDTs
S6bxRu4NQoHZheVZNavG4palL3z1a+0FHQgp9vkwsOj1j1UGBMk0L6llv0YBw7wInswGBU6QbrQs
Sa6jdI8R2UStg6ejqZ57Zjc01hpQpxUndSbAdM+H/RiSLmsFfD0Hizry9lbRfts6h52+m54iet/4
vHGGSCwuzPodVIjJp2WAOPLB/XLWfYY186MWZ/K0fmSZ3dvQBE4RZjYEnwtZ0lnGIfRmFTReo1i7
l2GQIodHtoZDTsMXvtVbVoQSbb+jaoo6NXCOpFcwXooLjv518lXmEDMi/Q8CG7nUPYQLpfUcE6sR
mPTzXPi0rYheucvHfUUWY5PT1OrehtyvdpL0xAOTiGfYXzlYn5IOhUSupbs39TrqvVbB22qvDG/O
zjJs9S+nQueNMus50LprjLxvEPmftGqvQe7nKJLibyvlT2tIRYv07hwE7QuUi3LhMUpAdJVcy7EK
H8baXm60yE73zUwmB01YC1XAsh9+SKCCfzCnh7TtCdQhUiIqmlM79a8TAkku6AAQGpFgICzFxvSd
apkgGaYWWrb1AOctYqridgm6S4uhEzJ5xnset7fVbkVjAOPtNdLJpwlErpngigwPkan/QTX+U5dp
hhiyem1r7160DRFmRZNDEeYV7KiREsJhqZJpfGfoSB24BkP+rOUSMLgvDo2tfUgXWQSOb6L7bJWP
+zx5B0Ks4QRG2AGTNj8WPnXgQOcO/HBIuiNBS4gXyhkytj/H9Llgs7j+TyDV5MbeRMmzEBWKYYYR
GxoDBxuYPyncb2YlqVAc74XTwBQdEbFjPayYMui0a4tBNd2G9sfKkXPTiqxy59QV9srIBU40jeaD
YO5oaS2YLW4/WsjVM+XxHQLHu6kcVrEYcYdUFEfJIZEJvzqiKihuZbJq5GTu4rFEYDbIh8zq600y
mg+pRMvZzB4qJagEGzelAdLF6XPivHl4+zapaDatrRsLR3S7UPqwDudkCQSFLpThV0DODTyBNYL7
FmAvskygZ1DutfRpLotHk3syQyBqD0WI7aLJadcFaCABNiNwUilVi4iyckcKnrVUFA1nnxbpZ13P
5PJOHel2MDnT0bpHXDFgW4gFDII+YdUXc4GEpDxMsRq1Tpg13YqyVUpWlsR+s+zyj87yEIQBNtV0
eK6GMNuM40PcEJJgxFm5aa0MM5jvPcbd+GoRaAOmBYnFNJLiRqc2akfcb3gQowxJLti5M2HS1SaM
6FZpZD+ENelleikujV8YS83ygZmX2lca32LH5xXI6nE3YMLhe0x3UAtOo5By2ffjKgSvcSkNcSoz
se6lnq/81ODh8tWxGM1wLgp3Qm+eU4rEdR7ZR9Qn9qYymhdDwqbMqMJG8rFb9k9cA0zqhja4T5rm
MowyhxBZfPRDjfHC8ohcIdvQ0kW2IeeRfdFtDjLWz4lZa+tpKtBR/h/uzmS5cWTN0q/SL4BrGB2O
LUlwlkRKoqYNLDRhdMzz09eHvFVWt9Kquq172YsMs4yMVEgk4cP5z/mODRt98dmQJGOWlUftKuwq
d6XT6ica5B9jBGkZ9jeBMLyqHqsmRIbtYwTRtFTrbMM8mwL3Cls6ucC3IWR+TQdCtjIAgjceAImK
WYWYpyeZTne9EG9eXb+6s9AAMHwru+DTr5GyzDVoe7xwm5G0EaNKiFIJlAl7OXaOIaEa2bDS2RwK
hZzWqNVo08wTAg7w5Sz01ag4XOIO1P2gVizN1eu4j5g/7ayp92OqsDltjFTtHrxmPE0YhvuHmSo0
Whc5bYdotuuGXgwyjOitoQbWPqUaAmL6ujdpOx9xfvhhdgOenvhdlVwU3dMFXr48E93a7FlxRgvz
TVtEFyM3iX9kxS6CUU8shnV5tjjZM5Br2OTwu0L6yMhDmcvAsktPAufmBnLhM15e1QqyCximN4nb
HQqXc8SskNUWnp7npJ848oBee2wqEWHIVumM7U3MzSXGP7oyHT9Ost9GL74RVe8sRqP1rO0My74k
rWGt42SoKMBOy/NsmDcvbk78sUMWx8+m4nBELwIlCoJxL7ByqkKOCNs/c3DMdD3blnI4YicmEdeK
k273OzFz07aPuo3lDZ0+2Ria9ZLTlLlxQg7vGZVWGjbIMxbD6r7vIjpSxxp4yCTPoFgisixNiE1d
HzcyhrE2hsOHmxHBs6ovMzC8AwpLe3L5A7s+scqHTlmx30ojeFTNIZlxGmBDDp/6HPhMr8X9A75P
RiWsoJuU7p2NmWQm07lW+N3cUpjTwXuq7dZ9BpwyHkteTGolnaNX2M39WLYMGA7RnOd7d8HxxmOS
7XmuuT8kcnrVyheYPFs3z53X2W27rWo86wDpOH/se8JdzWECXnvzci6eAYfKVWlG00Vmatt3GeDZ
uJ+YPvJJ6IvxlHZ66cOSdhc4PX8eFCziuPYcZo44L+PAU578ClpAvW3L7nPW9KnfkYT/xtRKZK76
FBnvlQmz017sLUr1q9So++swbUO67TCCP2Mnm5jfc2tJU9wMMVbcToswqhnMfuyGY4mdfqRN8N6R
KUrL8DuwLHclcIJL56Wc8p4XjsDVSrOtFgtfQLeLZR1cUkDoMA12qTT/rpKKj3Cr/dLjEXtmsQHo
drS14ZbPDmMGMF5hVlMeCLGkc9PHLpXEh0uL5YuG9TBdjD+yOA5acKiM9ACBccJC18h9TOlMaydU
cBhedUpm7p6zwJ3GFXmvBnC0sesykrNc5Tee8ekoz/P1DhNiaFGyI7jqFcnj4OTL80qMKpPePrVf
ktA0WAyD0EcyZLjSDh9GphAKq+A9ZYy1jgGsEz03nwuQ6wr0urYw2POFxk6QBdfgQmgvFlY7h4mU
Q+Gw46y9EQvPPbbSxwHAezLPv0TMTkG4TRnmNWDgg4UHr3FTPsB5ol0mx50NM577klqaXHU/HJ85
GZ57CV8+AzTvAJxnCYq+WmPHabon4Bh653QwGt6E4SwXXL0KsDuEuERD/G0riIBy103dfdd6tyzS
z23/J1jg99xkqBR4MEe9uGREGcBPWq/JAsyfF3S+ocxbL6dvc4HqN9D1hwWzH9QA91X4Gi8A/gkS
fwCRv1jQ/PoC6Teh9adtujcXfL+5gPznhegP2V9B+G/GlosKfiCqU8ajOeGXGBY0l7PNlhb72Ksd
DL0WVXYVXSzBGPlFg45VRcRFG9N5DuExSh7zoAu/8ZjNfBlu+gsbJ3CXAZSjHrTi1yzUi6S9oKHF
IBz2RUOpgbPUG3j0HFTYccnUzTgB3WIryfQzcXukU/iTMG9RMsgrJmijVec9N3p1NeuGy9fX8Fe5
wlKzkCyFC+D5VhkNDMNSxUCNrL1dbmQmLQ1yqWsYwPlyZuNIUi5lDulS6zByNcNoS9VDsJQ+FLQ/
9LRA0L2xyZdaCPJAL33vWk8OjREV6oq5VEjES5mEudRKQCJYkgbNfSNdAxs/WZUBoERlOom/JE8M
+ilKeipMVHkEXIaV+lJiEdNmYS+1FqFHwcUwqmtBgoBkMhRLzQ22YMw/bDtptg4ArqqcOf9HzSZt
+xsFux+SJo1+qdSYWd1JNFKzwW3s0i3FG2qp4FBLGYdcajkE1t6aboe5+GaA0/iDsJn9NQVOjbw4
qln9MfX6OV7KPsh7WjtjH3oRzhBp4LBDdu1ER3J2qQpp6QzpE+OTx/txXMpEUpuXk17i71oa4OEh
G4RpTamod68apZ+lnp7NalMAS6Xl7srVivcQvva2x1RvcxFbDbrig47S3PJyr/rmVdF8MtGAYnTu
2uqUywBSrHLPxWBKW4pNawrlrG+CFhWqIiwm+WyNoV4d+vFFWwpX2o7qFYsOlokEzCaM8RvjX1yx
SAF0SAHAOibVLYt9uIsgbDoMmFPctj6wl1tJqm/npb9VysrAyvKRLqUw/VIPE9ETI+LhOvxVHLNU
yHB8/0mXUhlLlhcXljOzxfmsluKZdKSCZtFlAPUttTSCghpc+i/xUlnT0l1TqEfdo8qGIxKZv0o1
u/xhqCm7SZfamxS6xlKDYy6FOC3NOBYNOQh22PDtizTVF6cc6nzimj4VXbHiEDFrovHPQN/O7G3d
pX4nQ+Oql0IeY6nmMZaSHlO0T1Y9cJ6tLXKEXvbaF0wUclNrX+ocvFnsRuYtycJujV04ePbSAXoV
/qxnKHs0M43R8KQrA4FsxgzqOOUEVtkAmUfwYZPJsrtyX8n9GjP9ZWIY5M9Dll40c2COqZLhYbAx
MfV9J+9V1BN20k8yiH2j7IDC0LGyzuO90TI4yPCjrMwzdg+dI3c1HWgjw5NRfoEFIqzvcUhNasz9
boXiQDDN8a4dqcrdMNLMOLhf0jCerICDZKo3TzxORNjD6Trb/dmxqGMPi11QAX0RWvPB59jXZf1t
T5zuSqcpd4X9a+LLMePOORBbfbF0+Q7b9xYoKDQ4DBry5SHxW7NKus/cxCxQb43GJOEVpSWGtCDl
WUz2dW36eKe3kewuXH05NSrirNZgAza1QYm100Oto2FAcroUkbepc4lwY+c/U8/0HiMckx7dYh6P
V3OczW1OMnNMM+a1w0vDp26VVsiwMW6ftpryjY5c5dCyvZpe7VSla732Xmnw/aON06/rwkHj69Vj
dtDq+LsHFY4ySD9RndOyFS/kmwehL0kZHdT4TAMkAx5Xr59aXXuGWPYn8GhDyerXNKcyraunPwkT
gNU4hgeISF9N2NLnRO8g9kR8E2i9Aa7dOBpWZHWZNRecTjr5LOFquT2NfoyW2j65aQGxTypXKGyy
sExAk8SyKixQ0F6ywix156Ycts20ROGO9zSjcpaAwIRpNfSrInrCiE/jAFjzhpUMk6a9nUOXlYK6
inEIq43jDY+ma1ClBpXRbdzXuDwOtnHF90jfV9icAJRcAi1q1mGIlBoKBipevLUk7h0ZsqS2ITaR
zr4zxib9HIs/ntQOYnnwIV1MOyfmAXUcd9p2ItxG4URpYbOd7bHbFJh3Ul3QuhodS6rkSHc9Zbp2
pQb00rktd7qwV4t0xxC/sX7CNjnXIcZnez5rTnpKVPBjV8fJKQh6B/l3FxlfHC1XheleHVV+N3Qu
asWAW6QJjkMCt9exu01PDATaEd7yIMZsYyXJznNHjANaBn/te2zx1NDSTE2kpIVH7eNFhwnM+IT3
Z5WSXMANS2gx0pOPPGxeJjt/iATjvTqjDyy+RcShUM3yENeZPnJlsriBrwcx3AU2dKcGAbH2ghMe
a2DedoRCOXKl4kq2KIjwjezvKeaqw9ZKLrZl81GEtjuSfJrFRaux7kRWvddX4P0QCTGNrRxW4kDT
HksTVWUy82o/pvf1QEjJafFbVnr2NLgFaLjol4Glaq1pQ/soG96op6QnhsuMdqJMFEKibVQLJi0C
9kvnEHoL9QmZJEzedZhAnZI245vFAp48YJJi77Xyz/Y2AGGKwgWhoJF7CVKiCiPU6YBnvGQ8Qyrj
CWojSesyeMm8+izT7qYrsqQgzf44Vvomzc4C5Wh8ZSXd1mYhLvnYIclLvxHxmzdCiy0SWmgnBD8e
/GuWN7e6M96rUgx87NkVCUdDWOrJoXBrOI7kFoqJmjpNw3mRYF8O8PuZM+R0OaQBuJvFpiL/dB1h
saC7CDgefsYc0a7hJxcg9lKBp0MwIi9m2ua1LN7pY/VCTWpCplfHLtWMhzrnFERUa4sJ5MqxHdzy
kB+MkcxPzlkV+/9h0LMPNgZtZp4VaU26cbL0syReWbRIAJyQv3MHCyZJQtJpDMrcfHxJc7SRqOKO
jB2UlQP8NgVRXdufZ61/AjQbr7TA+eBIgWhXsKilGHuZG8EM2sYbb2lpMrTHoNe4WoSDt+omHPra
fZTGHJgCZmYNfnQvyz6U1maITQhwE9aXPMoSevvO5KWMtYiny1Tlb7omKILTZy6k1aZfahWS4hQK
50tl4Dms4CqbDHBWN/Z+RIexO1e7qp9mysWxnrlIU5Vo10OvGj/2jGgrtHSHOfrNUZbfNrSnRAop
tXWLfaMluJvlqy1O9ALnKwY6D2nbvSRT+Jga+t3MeVtbRO26fkN+vVAGcBkrVlY3UZw5I9yT4oIs
H548V6vWAX4F3G0h+9Y2tEW/psWV0+kv/d8UewZ0aDdz5Fcto3DVOZ1fqvCmYn6UyqiXhrHiltf2
tV2MyRObLquzAh7WDTQ5HoI5ov3ZfmhatIC2JIAn49dugkiSudrr5KVLOhU3e0gzqt9M1ZF+MwRh
d/rTGZ+5HlGcwTdEViXYzXH2RpaPdJaSdwVFQY3G9LLsko9SktGFgee62uSbxD7WFsrb2q2RUryE
k6MgXFiQm5WtdTTSfD9iLF4nLmkUyZdz6TrPhfYuq/htUPxTip2c9ENtul+JCA5JX115Pc4mgoMq
Xbi6iUC6cV7NOH8AJpqugDSsgcB6m0lrz1nNB5Ql6BTbjoc+QzJlkj/DBAOvFHet3p7Gnm2dTqFb
p8yv0gavVAb6IQtt2gHrQx5qz7rFg1LzgBYG/3VMmmcmQAC7F4l8Uc6acJMMusHOhNTVGeB2miVJ
VPdPQcQulw13VuauvLjT7zXBx54unmarYG3gScihmfL346J/SqP+i+/yyGfhe4yWlI6WMF5YSpbY
/3JjuekB0UgByMbjNPlT4AU+eEKehJCE1yxeHGUobPUd6yPQlN7QLvPAMC0I3Pvl5xjH/B0PxbZT
heeXM7tsH1+tDqdAAgIOa42fSJzxJZnOpkMVo6LiIwziX23C/WuxA+VZmW7bnni16gp6ODgRUDer
NiiL0tZj6lS6t8TZaMNABDzODzgrhxXggfPabTBqkmzp1ng7nrO0rracob5i+DvLtZfYMzcqszyJ
SB7nOZxW/HkyQbZXMEViOFrBXAzTfVT/2tHQswYxncq9ufYLOfLCbYqQiX+MiuqjcQAfaCzuW1WP
PIPd3SDDPdkt833SaT5eDhp6uVXSDqkeWoSFgr2HQDTyjDQ2uKOODRI9JxCOXTS7fXFOmRNac3Ab
oYTXuzJx3pj2n6TCBhJ241pXEIYgkVnNV2aHcK0ZVjFIqi8z/pyy//IGfVs5BWO2vEInGiR7bLov
Z32lYmCzgn3FgaBklPPZKasn3FkHq4bahDryCTINurrmM1ckkzRUBZUw9ntFf/SSU/ESi/fMKEkB
DXddm9840POohSyVojh6InqoTO0P0RA+IxCvK/eWfTNOgk1vSWzs5Ftn0gQbmeXkUKvhFedLL7u3
yTTcnRzNK3cbtXWZasOrvWlYlv9i0iXFu8pwYvSuvhsH4zUsGE1kUKj0oqQsWuvQlsZwV8jqUbXy
PrTiR7t4g8DwJ26dGOx6dtaqkGxGFBOj6DBKzAPneK+XXxM+GzPRcK5r+k8wgnbqJv0FriKeEnjy
Od7gKGFjSqJHFHxqBChvn3Dpxm5nbzv2Kz22ngNlfPz1Myv9uej7OwNaiEs+IbC0e3dm0icqvmFL
ZN8zn+Wjh3kHN4ZzzZgtMPGjw8RTjj8a7YdXcNPpJ+ZLenXJFIAnwBT+LNBH+54QKkGRPIGOXesE
VLgsC+7KSRnd1wnbI4aUKOBoFA2ahqcpfsvrbBNTlE42RuuWmZWDDyKshie0QZIc0Wsp2re8jajR
qtzfKfIg8lGsZNw1zGDwneJHk+aZvk9WaAhARb5XWvqpzyPhSrUn/kWc30lpBIKIRtozvFVd9IBf
tF7pLAjGT6mKj1rVOIaBvLjYO5RbrDsV0O/OR71rxM+QD/TRM9pZz4Tm1mJ66KhhzmFOowtEfNCZ
AIxD/+gujPzGQ1FMO5hA2WM6yE3amVzxyqsx58PWieeDmYYrwzv29kUHU0reSuT7ksF9Get0EE/E
s7KrENqbiXNo1dvGnei2o0K/NsOsJ/kp7wuTBFGcL9W+0SNkwnOcUeSdB8Zda2dPlKpw0SQTUgXa
3qBFLE1hZCStKVehZBa6JL2UOWsraOBDMJKDJB6YMBdADXpr+H0ZtJ+lURHtzMtDQG+akvpheXAV
+CtDUie6zEstzjnCSR48nvUVXrJpXffaC5DmcoUnk1lAA9Vwrr5T5J3C7p8hhjy5ExeeDHNRmRUP
se59OXl3hAAYrmscG4Dbw62gA5h5KUPXYd6rPnzRBhqFsvC7NOBDhvNy8C447Hv901TNXE2Sx5zJ
7mbmbB3q44Ftjl5UXlyPdcjozTdGrOdcnd1c9yM9i9ZCUYoWSLlTaWLuJsCgjcNhqpjuZpMsroP2
QFQ1vgZlcliOlkEFBUoTZ46pwbaYCmaFpDFk8tDI9lIL48VA4dbxGMzm/JU7U7i2nOZWtPaLZhsv
xNhOON5JfnE18LALcfrYuJzyOBTLJ9POvwmGrjXJEG8U0FmSuHvSOBBOtvtSZyxJ5lBrG6u3U7DO
ie9FcJGyLtnl6KWYGdlVUwAwSE8fHjEdmImbHF6Y70Fh8md3ujRO+YmAx6Tp3QkhbpUGHjQta44R
i2GWy2s/7TwdaXAq2ZQo6uoxS+Hjn5tD3AfMU+KjgWFhEwl4YrHV+GXLb0/OW1ZQvVrB6Y/FVZXR
jeljdhhEc9C4bHhDsxcdnfZd8VHoh7S3gPZDqKKnj6MXcUMUgTzYlFEuNqzTD6mr+bqBtUGG5Uw4
KT2N01aUxZesgeA5L43XbqER4Pc2opPTdk8BgqlMx3sYjAwHPLwfWODtHQ4FjTD8pB3SEvtq03ef
+JT+SDQer4RdoGUdXinXuXeDXjLMtV6yb1WSMa6qe5ai0gfB/9KE1QMdBqQELgB0h43uFoeqj4yD
WVJQpkL65LQBvDe3q6ZXO0FVBhaNg5gOfTBdKHILiGTwTuc9CQoHC4/sxI/UW9oE3Rqv05huBuct
yhkGmANnXT4x8aye4b899klxi72ByY9d7LUObGfJKq7DZNnqOjCavsleDd29pSMxvDFlP2Uc169j
GkT6isqdmh0NYsUTccxkxyws26csqGwR1npIvCsJ+mGbKnCN3WvFWbOeJ8tXVBZYcEbWk2rv7DZx
sL1i6EqsJ+Wm8d51rIl74MFzpx/NKfb5yKkqjcWji7BPAORZpKxpFWuaM5BJIkb9FsbYauAL0lal
JHVRnV+l5plLzRmuTH1YIGeakDmiHr7AGGyOzDOuGsT613OCdtuHGoA0E7VKWUBEKL6aePTp+d23
1nhHf+2bY5TuHoLsU1MWxqaXJE9SPwAoRSzno2rYhfNxvgYduMiu6We6IRvKD4CvkNQNFfAGnUYI
/ZcgfzXnH9XATD0ZIC2YWLZXQ8oFypQdr1kFjGUe7jBhE/g2uJNSQFNiRgGyyZ9WTev3Q3oHUba5
t3lZkBy3s9efHLOkMJyYKFXO5d5w9J8uBCFjRdXbvrZIpWe4MFZudJ/0IX4TsoidDhH3K2yDP3pq
+GFBYFx35q9wDNsdnIW3EMmOiex7T7Rh4xYD/r7KZNwWVNvcMxAmlbnS2vwnGwDkJRLtt+ZKNNHT
4vUTQQqcFEX55Zr0O0Z8R2h6+2KoGfsC5+SgEUVczuOk+tZrJzvEjOs7Dq/0EowQZ4djbxrPI4kL
Lwjfu0E7NnV4gwfS7FLnXWCCWCNlLlzBFuSb9jMxU+OnNwDAWXeOA05unh+8gPO51MgO9u1TG+fG
tm+r0WcDoX9xmX/n316SwcAB/l/AZCJl5BwlDlfJE+l0DPkCidrVFF8dbXYr1BlG5Wo6y9I6DxrY
B37jyUmdF6yhP6Zl7YbMfVHmMv4kH1xSbu+1zPXrBeydxwMHjD6kEC4/RJQJ3QclKybDHyMBvSCr
5lQX8o9+S83gY+iScFdl2nO5ZK28zG18uHZkcLCXpVenm0EDuerXttEzZ5s09BwQu66MTZDSah6F
30lcNpAm6azxwE6EfDnSKjVbdKaOVvRrpr17cLQI2AXcAiKHxlq5q7oAWlRbZbXW8+KdlYnsu+ty
IHSvSctgMLSQR7v8p3YhKgxnS2afXQjn1iYzv1J2gtTdfKfw1d2oeQ8KLN3TKK5WGkAIx2Q6OsV9
VR4gAfA48viA60puaU8DHUqrF1W47bLkXkaoWLbiImLA4Vz1DG6DxntVY/M0tuBJCxvR10vax9yy
ozX6DvOZEn+P8qpn9K57kzElTLzzFA4/iySARQlNl/umdL07ukT5Tr2OXpGm2ZNzIN2QC+ayKP2D
AwVtMWb8onc+4naIVu04Imah4esLAZVANddYoPIzkcu0EbRyDhejb76wYjEtDMyvoAoZZHinNG1O
mDkObiKzSxpWV+TJ5Zwyh1zS62x+jhYXA2nW2bn2UFj3pIM/hQeRmtGRC6OS3pqTwcO0yUznLg9M
F0AU32W3BWRNlaRV/8TJK+Ax31BaDKjPfbG0Yp9w4aax9WkmXaHr07Ng5DyXwbNWTRcssW9Tk7y4
GcNQJr2oKEV9sHrOglHN28dU5BtD8LbW0HdgVOxyfIQdQB179LBsZXTu5bbBgXNdFhy2DFa5Xd5U
9qZQ13y0j7EkV22UOkQjNeo+NURrM2+ItVr7NCbBCzefRLj+0jFH3Tf5r4C8vKoEoLL5zuxn5Iiq
Z6fFWwT4HpacQSItT/ZxTD9qO/Y/LC9kOMfOB/gbsFgTAoSI2K86F1lW08Y35EmAFEVM2W1bJlyP
8dBV4GcxsFOLDPdqNfScidG8uf6XmS+gLmKvLh1aDs1tPaEPoxGbZNsBAkXzd214am0TlIjSX7BH
iysdZmMFXGnlaVzZmTt7GN5yqzxGzWPZ6IrBhLiWFBZETrtV+I2HZWdW0bFtYvpHYHAh2cCufB0l
Enbnvrk80qmWlkDDIhOTS3UZDSvgR3LpA7CabT9aJHQBYkkZXhdu8lHzwnc9TrV91jvPMlYfEy58
VrpL6SyMothg5DR+DXntR0Kka/wKnJ1c4E8ABA9x6Ywc9Zg2lFrfY4SZcIIm4kmKP3/9RlCCBDYT
c9Nzk3NDo4EGhRTAceSaLsrHbJy9iDAaRh13pTWE63Lh7BX2USIxHNz4oVLvPZicGoja2st5bwdc
MdaUrQKadKiB7P3Q0W+W2JqE50HlkLKNmcQwTkHdkgcsZB9oHRNAgOzDHKfTiLbex9YbHzAP0Qqq
lAjbNb1EALbr6SaVqI6jlzwmijOOVsm7qoTRTDcEcQOmCY1IMDPEb6KDj0zyZOWALkYCemDd3HTG
TG8TR11b4ap2mQxoIqlWcUSNlTtdsZBKzMUMqpFxyUleKx2drte195GzTxWlpm9a4z3cJzCqIk83
eqxN9/g/MUZSl5UPCT5umZGREa12Mrx2eA4Yv1WmC5HdE0eVIBswTEkOtjYPbzLjfmvFH1HbtjvN
NZKdnpTxR9dj4GjzixgNF7O6VbJzaCNJ/7J4YenbBt180CJZ3GTfaMcoAORTjlHxYZjZ82Q1PBlM
fE+TbeTnMNXctW5yZify9eapktux6mHI1x1BqZLbr5kn8p17t7MSsIru86hsDuhWHLjG4I/DAQe2
uwg3DSfzk9ar6pm50p0cRPaReeVRd3Go9uweh0z03Xvx3IezfhQGEJk6njqOBAHtLb89NOWN6vJd
N4ju3HSevm5sgyv5QzPEJlzmrgRP6FCGPrVEFxZaJ3CgJ0ua7mOdU/Ja1jCh5lhpzAh1PF1RWzyw
U/j0bYx3oUUZwF8vJMoYX7kGyzDlhf60vIg5mLNLYeH8qlsweDKlldfs4lvtVD6GF1qmp2JHGce8
lkxTwPcgm4tBMoYfTlrN8MAzgpsCFrIdPCA1IsK5a316C0tptufHuF9uWzO2XNfBEZgyTacDuDpH
Q/vRg+9b54RUpYPx1RHRrxPb8XrCL2czwwIJ6fpYLMLK3aVl/Zwm+UHLVXVe5pSDHODRyfTDGHOi
4DowwIL0RhnSixFR4YcBMt0RbP82cHb4Lboktss50KOtCwEf8mO8KWvsIAGJjsYCbx9USDOWd5dI
BSlPYRKUiHJRFLyQ/HqnZM2DKJj1FHqdHEkVNZ6Q2CGfEs/Fp7WkdiSaoKBOYQXH6DsW1H3WlnlR
mvVe6RafiOGOMKS5t2JIHwkFYA0jEejhz2FrGpeBA+aQn+GaxtdeE4St5TbStATHPr1wfZICRgDu
ukySp33e8MgXZedr47EAHp+Vxa02EmufHbm4StAE1rylucQjrERZ2YBXVTq5P3gRXLnJfPMsmxrj
wmDmPaRUww9q2M5xvFEP6RBYu5QoJBjv+RRZDpG+mBGk54wnG/78tkRqQehFl48dnNtVpKEuZMTH
LX3PNa2Pse3H/dizAB7CSHPPafIO8w1xz2vmzdT/tl3e87BwwdUzGPU6ojQIWWMvJEEGU2PaoiXZ
m5Z0tJiU4YkesvBAFAXYAHAqpwGH4WJX8Y3ku8gz/WAEya0im/P/e/WRTUb2f87qPnVf/13v0fI/
/Ufvkf0PxzSF59pLQa5uC1qI/qMHyfkHIpE0aDNyTKJyNgVE/96DZOj/MCzXMcBACtt0XPmfSV35
j+Wr6bru6GRsdZ6c/5ugrvH3VkxXWLoBgRGXKeIyWeL/GtPVK7MGft5lfr0Jdf2QUMdTzsV+Ai2s
XDaQkDmcNvua3t39ywt1+WcS+H/l1PMUcd42VDsRUf6XgDCD8+VvNk3J3yukbYi/1S8VtqhowWip
sTFfShblNc2OfpQP30QjBd2o410piGNp/ti426DV4Zva+65l+dMbLH+lId5qtsf0wSgoUy8MX+vj
vbZgzaocVb2RCIrW3dwH//wI/5fyrn/9xv/7l4wrmTB0c3l7lpf0X5LNdssloCep4Q+4QcO4e5hh
hpWWfVdlBd5tWDEBklPEGILuhdP//lUzllflP2PV/3zVTMsT7vKpkML92/vl6hzJJTFRJirDwavz
XSSN1zn5U/NGYcfF4sL6NgXbsU6+k8m95e7rpJ5l2P4f3r7/Gu/+9+/DFg7OepNfjb9VCyvHs2ou
6plPuOtOus0+9XREEXFgtPcnSJBKmt54+n/44W2y63Tv8vfaywPzr6987hB5qDMv9dl8HxIUtKR3
N1FHuq16sL+ZJP2ERnc3Z9QHIyF4GppzlH+lTfxPcMH/+BEQ4u9NwK5LfxknWRexzLMs429vQwf3
nKA9vVWWyMW5Qf/e2QYKNMV1u1Yl+R0JwCUNxZkja6tNa4AVT2OtecJsGtxbyqSbm/vH5HZvuqBo
gW7wI42D9sZWDHuwmh3iaJIfFQsAuA83OUnNhOBWEv8IZfQRZCDIFkb7iihJaYZbz8WYOXsw9pCO
ZhhbFCO4GZ9OfFUJYjbIGA8WEJvbUbVcIQozOLZ22W7bh4QWmHi6tQE+IWcUiqs18VgWBiiAYgCL
txDDlbyYzJqkLlcpIB9uzfyLzHMkF+ePHC1IJckPFIy12QL7q6byZWjt42RHEsMJqrU7d9EJ+8Yb
3yPmM48r2BrpKl7XWvkVT0Pu633nvQCzGykrccS+wQWB0GZGvlt51R0fwOIUydp3BFwyur5Lithk
Q17E2TFx6h5rku6Y2jhbYaUmnAOC6My6gw5sFMgTHpn5hPFCaqYfLqlYpPfqMyuMP3EMNnFs1VK/
TtLQCn9ARwJMSjYyX6CnZmRukoR5TpJlVJNU3RlBj5Bix31JT2GG1kv7Z1JCIyfphgH4uba5G7Hg
Rn4+ivKAge5Wh5nxqMtA3znu/Ix+4G7MUbo3SkYpnqEt+ZvrFh6dkZrbomu3FNNDKkwZMIfctnah
GYGx6UDwx26t3Y+tSe4WgX70Jvs6Kr1g3lY8llFCu4WtwsdSA09r8rRsWUAQsPSCkAU7k+9orfNE
7UUvm+EY9aU4Bk2MWyRVxOCo6zxZvAEo9wTOAjdFcKT/bVhjKo+3WGEEvV1IsrJwcbNlBqzgBbDt
NX26wqplb0fe1MdA9MNljD7pFmrvEreVe2nZP+4cT75dhoSZHfuewEJAAiAo6FhaCZsqOTHrka9U
AnWlieJjVAbXeYL1ix1SuwNK91Ko/mh5Sfcz1+GJGTLZA7B/O4vXRMfF/pLRvseYfjz+85dpPBi1
HhwDOywOrpM8eVx/LPJln72NMSLPta/JzACqlUH1wANIMR3/YZe3UF644q+0PtJok02L+664iRgn
eDTk8cXpKn1LaQCTGAv52E7G4IHTFhXGsJvI1u7qOOjuSdr198Pyy79xdx7ZkTNZml0R8gAGaVPX
gk53ajImOAwFrQ1yR7WO3lhf41+dkdlVOchZnZrwUAQ9SLrDYPbe9+79+rC3Iua8kw5NWX0w0zm9
b8L4w7WL9tq6bMsqr0JmzwjgcUrCt5jG58bLblUQ2RuQaYijkMqcHNe+bwtOtIG8WxrvuydIo4vm
G4IOoJX87FvVElCIfbM8TgwidGP52DfdQfoBXXv/yF1sO/Mqkh1dPkqOhE1mOk0cq3fubEL6QwaQ
2OTRwsp5ybv8YUGl68D4Swz6kl1+oPH5IxDO0UmLA5hFThcvRci1KsNvQzy8h17wMkTyrEnskStf
9J7BNEAEFaV4yqLhYfHLQ5P1BwkgDwSX/uEpNjfhRNAszlGAkD/kWEzBOPpUkAEhJFyhcjwvKCz8
KQY2tXft+pMd0TvzyMfCd44uocBqehL19BSK6loa9tG28suUOkdwtkp0DMBQT9X/cx5Fr7YsD2Mr
nkCarTpS0RyEYqO+azsAulF+jWe6usnA9VQ/NF3xINJpp/Yt416rZRpIDM7GD8tHdUB0Sv9bWIfH
sOjPINuemrq8hI065+10DMt3/ctD8PtcYm/XT6ieSeWRfzh3w/zekm+bM6zFC14Ck8WtfkgEaZI8
eIcnEK9jS73Yk4+KB/0CjyOa6T3PjBcmJj+5kK82/ZmaRXeVqZOTi6farl6TNHltSVyuyN28OIyP
JtVVjOoJjBdjF7uFwt6kD6WSGUBidvoPEff2UST5NVrSx1a3xSfzFXrJfeuRNjZ8kMUz8Vhw/we9
EXOH8qJ3YUsz65HfVWtS1fLs+jVvTerFNkEXjEUoPgjHh7Pzaet1DZMyP+XgPrmj+tSPIqS6OvZw
oVN1VSY1fAQ1aqjO00RXu61QCeVU9YCzyo1TF58A9KMVP8Gw8akAhn3FTHZGZHrSfWeU3PZIHjKz
054EzhysSngQazmZTxVkF0yMuCza7FfmAM7sYxqXgaeQSHN47EYGFCMr9infKfgE7gCHpcH947sP
kmdHldNNgc+4BRPd1lSbboj8jkJBC3H9T9MnMVOpGRUix+muoJNQs9RnxOQqj9SlyE+ZDbUACN0m
cZaHqrgmiot/EMjpGMcyj9KhHDZghX4sA1pSLpiYwzChevOH6REwIgBhr/7pCAbE/enrlBYD62tp
lDOIZjflN3MaJFeD5dKgA+ItnOxCkKTYFxMHUi8T5n1DnupuDDyGvSJJ7dGCseY21unrTSTmU+ua
y5MdzUQ8mEpfMxTkYsaYo2vYgvNS6bzraplvncBaCBN5LwzIA4z2p/JuRIdZMGx0N8xefybZxQSm
xTaoCb7NpYd5uXpEXtPf5YbnnNLxYAZGuDOrdnqgtFpXRnhftiZ1pW44Wwu4v9K2kOtQ3Dr1qfDp
qAfETyCB2Nbo3uj+YYrpmDEKx2dVo31IEsi6NiG8xjPtj4R7zn7pk22DhIqLdYjvUoGF0eXlTs7O
PnRQ4B5tR/A8p0xDDk31mdKziGzGUv0enGjTG78XRRu3iCNrZQ7EdLnX3NtNAYDOpPcb+VV0DMgb
EFZDH6N49ZLyrgOsdCEM2cZfs+UOTpEM7uIqcB9MsjoKwMaq7eIHI8uzfWp29qlwJ0Laizz6k3uJ
XMx2bmx/b4ZJHSCEL3fMnsHT9DsMSZYuZWZQywysGQzv2T91c5TJ6HAXhaq9UrKMwb0U41kkyYNX
I7xDsG0SXJXKIAzCyFVEn37f1owg22GyCrzsdxq0p6KFWAJv+4ZbCy+8u0M19D0h0bgXnnlLjSLa
+lX1reyK76GB8Vp6mN+T4deSpQ+QpQHiuKW91szDOPEp19fuJ2xZwldDIreZ+kZAfp2q1t8UIwTb
cYh2i2sRL2N/uMLS2h9yAgbShTgN6i5gduyat9mlNF3n2YuV85xZ64YsAVWMmpuk2/yqq8T4OVG2
YjfKFhM8G8Pok3+RxCo22Nxoi45+95SMPVVkkhI7p5Wn1Ku6W4gXZ8st1LsTXssGTj1/HUX+LXTZ
vyST/Y8FjwkOTP+6mHH5pT7/K3RMf8//q2VYfzMpZlBzsHwqoIFl/6llOH+TtmULKhWSbYCw/jid
+QrFWAoWnuXLwJQuZ6n/pI5ZiKCZLJDSZB8iHN7+W7UM19PHrn88HfO/W3o40+GtcHzn/zuaA2Qy
5dSktN3H/KEgANgvHjbFnpY4M0nN6eu91iNK/OfD/+5zX//kv/u2P5+zCDZB0P7nR/3z5T+P+udz
fx7163NJYkGDN6dP7WWdTPegpnDikiGJsrig9BdGY/YdUNrUmdcU6UnJAg7bBObPoIXtbVhMjhAe
YhY+GA564AVtjxxuNWs1Iz/kjbBc0IvUzPAFeHhjt6yCmiee8YQces0YD6PyydRxnrESV4PrXqFm
BCwA5V4YYHn85mZISSPegV7eS1ixFUDzFrB5xDKcWNV3aahvxkJ3SBPQnb9Y6HRvTKL7CFKgDMea
mU6n7hhpijqEljmThDPb+jzU8UNdQWgwFsjrJnvmgDt6YObP3RypAzwjpDg0Iquh2jP38Cs24biT
dDj3gN2h+xyMyTsMHdqn/hA6sHbCKdkrgPB5s8v9/mkmvF+BizfV8mkZOA9k8I2NA5wypt44h9Dj
VhiACsiKDi57wjPDpiB6mjG3a4GnNwumH8tK3bRp1rf3c4vJyQJo7wC29wDcT1Vx8J+kjwaaatY6
kctCzZefOHCSQwsi3weVX83RW+vHn4qqdsu937z6EeO1daOe0Q+rTQByf2DaCobXNerzZyPo7F0C
/4M5jL6byy1iL5Iq4PuZosGSBM9fAPZn7PFc4CQUsEgYI+MQ22sLQNKRvDC0GIBG+4gowEQY4OTh
JUFoPps29fUObVoNUN/iJSZnZAQUFKy1Rf+CUA6916q7JKm1h33PQIrSgzreOkJeMGmLgeGGr9ky
sR+IAZkVR9f2jcNgQ5euwPFwzAUL5XzwNNouUmJtSuhMnAkz8oShhVKOTIE59gscJJ4um553OAZP
2Ig+o0FKAvz5TmgnA+NM18yizlGlP6WWgTFI/lOicbC1z6EllDogeLAZmGjC9mIMDAcmLwbxht3o
yPnsJI5/mrqCX6sbn8vZnG6uaO+t9GzM+CTYaP0c+a18RBPkxYiUWUxglBrTTTySBiNWCigoK+Vm
w2aUzDAWAd113Xmxx+FuQmuRiPpOFPU5RnfBZgMPash43egAFViQYiyd+9hP3Hm1LUOhzUhgJeFU
JDA8NQenEb9Dcjmin98mbdxoUW802sHRiwgrccTYR0+IiBG7lUDY0cTIMJh6Jtg50k5hKDCQfXt+
txfnktlMIQPpyFaOCJcV1E6sloFOY6IIASfLWZeYs+dggNOQdDa3Z2laaxlEv+a6+ghzXrPDXD4j
PHmusFzrBna2ruKc8BStORHEPQP4UYpPgEZlA/KHq/U6M1/sacvJgu4kQnvCwZlwVIwJZUKJYqFG
KbQjJbQ+Le1MmbQ9ZUCj0iakShmt2ZArcjeESjv27JiX9M6+oMPIdF9+GHAcgu8Z5Jqhld/QrLWg
mXlepfHQUPKrpHmYtOFlQvWCk548IPKXEgmMmIObF9WvTja+C+tbIp0fLsoYgoTboMUhIyaqotVH
NjTwh1F6MwQuHhpOTpziD0ZO3inXRpocNQ0dHLgNjMf02lrjtXtA1a+2eyNeRYKP0Czd/l9jNb53
7QhPsbXuOu3BUQhxbCVAwnfHPvEmyh/Jdo6MndAOHVNh0zGk9aOW/r7wZgITCHcMPJJKG3gUKp5R
O3lQwVG5wnvoa19PznSv64ZArpvXYCFepAzvxOr/bBJnWxXUy7gZgFpvjTMbU540xEC8zghHjpqG
QuSv0/ag2Uq/i4LrNkgg+nr90ZZsqERCF/ot1/4hAgbWZuOq+XcjHJYL3xiwSjo0pCFM+SiMKGHZ
OwOpUZh1x2j0jpP1C1y/sU1Mm563GxSbGiFSo81Is3YkJWXHQGdZM1ctBYUkx2eYs/XX46uJfJHS
pLgmVh0xhx69dYKLJ7TmeJMUxbs5kvDPrIlWGEbmjYm+yUHjZFOR5UXMwLvUjidLNTgtlpuZZzDu
EW2s48AHHTL5hLNwRCXGU1wNNzmmz7PIutUYIFOw4b2rrj3PaKYYMaFyAh3MVRioam+TaiOVu+Cm
gkoCKsrHV9W4BO5a2INz7h6iQKsL8ugu0ZYr5hXzY1Qxds8IGjPW0bZEiWVrN1aoLVkeuiynNj9F
GX4iki73c2QR2yJlNY84tgpt25rb5FLY6nvqkIVJ/c5Zm44goqQtXfOAr6vEALMiPfvTgVu3rbTV
iyHIcVe1Bakrcoijdn/52gLWmuUr+IR0b9QP0vfHx9HHV+Brd5gDwrtHJtZqq9jU4herU37xyTWv
MVDhYWKawiugXltpQ+UVss9ict2HM0+h2bUDmSA8ZgVCMxMXIYCR+Qwv6kc6MGJodndejAMt1DY0
Bl0IPJHuiySr/AhYCnkZ6lrnMzJwqY39MYyqt7nFdFQgW8u4WKBOVOsx9xzOdwiAZ0u72ZC0MS2Z
7RbtbWtploKJJo46J2S4muxdIXlTE0KJpLz1RnvOZu4gwSJZY8fgRK3QRTLdXcM+2Dmo4zrtkJu8
66idci1yuSjyHiFGMqNk81eU3GO1h84YG/9iOIXz0GhLXT3rkK9NoNfCYBejshsJqlTG/D0beN1W
EaW5WuCfSb1vWXh2tA3PapiJixkgsiJvR84oQG9Mlouj6IXR8lurrXpS+/UqbdozF2rqMzVjdgIQ
8w312NXAUOYxmVj+QiTh6BukhB+vLX6MtV5w3RJCNkG8Tc5b6L15Au8fYAh6Zv2tkPn5AkhNnjLx
UmlXYBv4721ibKseA4HpJteOU5Gv/YIzokExYRxU2j0YISGstY2w5zxfoSd0vOc5lXsvooUe0yIX
KDiI2mA0NCvWnRjJYadth5H2HpragIhFaU85g9GLcAO0hAAMrkRLWxPjfoYIE5DfZGlPxQzTQjsW
R2SLwQx7Piy5g0nqKwygBRuBmtHXcMEWwo6RYm1cMuJsaBzx/Z0bpZiC6sRZVdVvQ6CdFyWYQ4gS
20rbIKskI32FkDfamYZ6dpFGTmzV/RyL5KSneFrEkiWCyUmbJpV2TrrIJ5XH6BJ3uAOny8cs0O0W
s/pelP4zQNLzhMBSgAax8VnGrfdMTZQ58AnXJdhawJmWm2OTvqeGwviauuuNJT8WwWKydR4J/xIy
LkcsmoRCwrVliKNfE7tj6STLHO96fAs08omXtW3LEycPFuQ2X3s6gYOyn0TdGWuHp4/M09VWz7q0
XoJtpl2fZTTc5S5IWZLExxG8AxHPsuhOc2Sr6RwGPe/OoJ7++lLEwGz98x8+8fVvof0F9tPXv/36
OC6yAq/2X4+jv9ntGiSwZYsdRj92z+Ca2Ja2N+S86vjEQBqE4NTXJ/La7Ouffz3uPLTN4c/DFCWz
CYQPG4/ZtI7ew9EskCaM1U83LdS5suDMjNZPr/EgopVsNqqWbQl3BLYpq8qNzANFYmfte+5VYVJh
C7tJqrhnHiuGiE4Cn6FKvDqKz5eExQ+UJg3q/sQhyEVtWlIYRDjFeKImdTRn196VOvkJhprvrmzW
hYApvgr0bzJA/KjIJFpjw35mZC83j+h9RAArtwCjTu3cNo+NIeO1WxPBTgcPl7C1bKq4KndTDxJh
qbhzCvnKsYDJxGGxGUYBhBa14pOB1nCvWUB1k/ESHGHoGaS/erJj8c/Cqwiq+6RegsV5QdJ66boa
EVVVPi3l8j2T/Hi53Z6BbRKRGnrqSkxdRuVBBel3NW0G1aJoK7lE27pGklGxnnvQGWbH9B8W5X2L
h/QIItq8C3MRXUEmgy12xo4yif1scYZczwz7sHFnV+9Z/FG1qSweYpezJOUsYBgvNkNg5wT4FKqD
YuN5vEYhBsRry4svDmUwPaV4R+o9JXxkdAdHDi+IPJbfUjxkQROdLIzyjK+GWxgVkKfYePNkH5zC
oI7b0slXKNgrMnIMYxDzs8AFwZGsNnGZpkwGGigNev8BsmetxzDLE9VFzsx28JTP0RF2vrEvwpfO
D61DkM73XYQuKItLa9NTGjTL0NvEof1jMB8YsneukxHsCWY2aDGH+4X+JbbP8XPyoJzS4Y4B87MQ
iblguxk1L9wCTmE5k1Um2bHxNKFBhA/M0nB6kuWG0l+g4+g/8rYBLzlEJ5H2xR1EA5PZjE1hs2BE
bcbAcW69VeMEawgE6GynBy9zHpNRBuCl2WFWMT8zY9fpUZjjd6skf86SbG76ofvVhxqlZQQzO6tQ
nns7Nre8Bs/ZUvwIJ+dbNPg/26kAql2VOkQGPsVwpu3iNExcT+FHwxaNTVi3zdm0bz1x7uPkzFGU
gaNCp6a47DxFDSFZ+EFMl0vStLi84jBe1n5jPUSN4eFRde/8kFlhY8A50Cr6uV5j/I6nu3Ie5ic5
Ez2G77oNxTgzXgBtbGj33oiv0ViuhKFOTmN8xCPYLtarIMkDwun2R9xyKWWJ/NYnC/dw9lz09cbe
OTMOv+dQolaesdyKy5ii9wvHc+XT7IAygQjyJWReclO1HoPMdMAr2c+XZjjkwUfKbquIsmJXzOzN
feMMdszeh23dgaTvdmLQo0jC3/c5tczApFFZWM2aoQYZwm+PDIodYwwWw9CE2phbe2SfvRrRCz6O
S7i3guw4Leklq8f3hlpHX8h0Ox1ETJdQgbcP+eWjGlpk4APcSghKULTPGlD1rUOdJflVpfzpydwe
HEu+eu915LxNKR2eZLHWaIvZPEG1q2ISo1HsrKNgCwW4MmMs1sjagC5sx2B6SSvJfIg1vJugXM0o
+uYms4GRWdzFQI487uVOUO1Nw+XYx9CBS4BfusdmutdtXgIlJaA/oFQM+WZsnw5dH9L3brDtHoWs
Xuckf8ig/YyN99JNoMCcc1MkzQ5m91bW8typAkkuObmOBC+rqbM1OyZospDIYwF8fXCAcU2+WIW7
oXEBQc55saaP3d41re5NKH7NMorVqTWWNztgU9wnHOcGl1fRCA7gwPARh9ZEt5+JgJw6tzJY+cln
x3Par0yyp7vFKN+neBoPNLnj4zwxdVZQXHAWc+emNIRzG3Cr4caXrzeMHBi72M39Q6iMN0lTgIkP
z7vBBfFv46Sc9TCMxhaqMuf/6EbIxCYBzrQL8g0omANrbrbgCfSTnM0Xy+ChB2IN5ThPL2FrG6+p
4e5cDTc2WIPuaNUFhD0dkLz+D59xzRcgIBwbjcw5e/nAxmZk7RMqZ2ay5w43OHF3iAD6bucMnpOT
DMNj1vpvIs7uMduB3uKKdGKHNHb65McfQ8o5gfMn9ZvQ9RmK4Z9UPDmpQ6qBQViuTo86QBDResrC
HhLNMJFWFjFRjmU4TM6cHqU7n8KZLPdiwsN2u11KZHrV1f0J6a9BQZ8zAJMyz2PaGYfe/elITw+q
YHubSNHbTE50OsTIzmmfcy9Y+kYchBIO5aYGWosRliS2rcc0U2fBAHNukMeW8XQykoIR1Lz/5BTJ
2SDgFZS7zlol7NwzGXsHqjkMwQdGfYYTuI1mEM3sjxDDd+p5zJ2NLUktcixenE7Gq3iIDjejI4sV
1EN14Sd+AZSjtuEyWtdK3HhVPLWUinxIYePEDWqAMNSZHovBQg50Qnrajt4qJ0i+ASxSPWWjKYGn
k2emTdJfvt50BIIHqpoHxie6g2W8RYGJGn20jaeap2UzIpk5MJsoV13Ca0mxCn4HCVkxuy7Jbz83
uepepuXQ+YF3mjGQrStKs0/NxgJOY3TkWhMWycvXe4R57YtdMy2YwJ5EWdsh4SsiTrFDoMTKbrLp
wap/xHVQ3NjQMohsPTdAv9d2ZDlE9/11aBLXZrYjfmNhS2ykzCV6sAdEGOrQjq29yUFNX4pm+mW3
RUrAIH8mOlNufSlnGIwzOBKVB2/1E8o2dYlai9EAWu5HRm02vk04POA+fXOT9GoLb9735pLvqbmr
S1IBSfJLBGLtHJ6DauQO5o72lrg3qfqH1nOLA8hcTFcDo6uTN1i7ygKq5DAifIiG/ZwArUBg+a3p
k9+5zUgiTcJ2PXd+8kS+EG5jVDyKPmAoK+377VQqXqK2nZznkM1a5hnRZTbyndU67TUZsVjgD3lR
5eLdFaZ4Ckf2+I7oH1RJ479s5D4JI9aH6BYy1n5g/uobN+P+lOSKertfZYwsTvWZzmNNJampGcqz
83ul3whejg19y2PPKZnwLRDJLAI2xF9+wvFZykc1PKaRG1zQVHxUwUjvfJZQ+m1akxWHzh3naP8R
l5jeIAfLY5BWd3nKfiUwyniXuot3qkmS6uFQfg3FyEcb2/P7UFrfaPZ1l1aQ1wipXHcj5LCysr6V
o5E+B+nwkMdV/d0PyM4om6i2F3Z7chA9jmnHecjTONwJFB2cP+oXr13M68B0Q4LV754NGtwo/Sl7
meAZVNHhz6e+3lORWRw6V1K4KQx2IJL62FxH8ES4WNJFfsyDMnZZCpCUpU5SGAYkRRXpTbTyozKb
78EYROwYk2xkYeddd1j6DRtmRAlzn7+aWfFz8GXF4EPMzLhdXSfA7bcStuYNu8WhTPzgXLr5vcXY
/V8fwT+UZyGNLOGMp7+q3xjIkffIqF6/vpp1haRA4YzwoGzArkyl7lzlFlvhjeq5EIV/HiApMY1X
jPeZCSbM7uIzuwqzvqPuyDBc51SbiX1lvGaGfO/MfnjxWqt9aKque0hUvffmotovJXdFNWfVrfN7
7O/FXH1fYuJryoh/JdlELbVrUWjm4YK+fbJOGfWANBwnBtmld//1JmCSihWf8yMNggzUER/++cLX
e7hvD6PekH99ESxFZ6/8YijJn/W4wPR3/Pm2Wsnk3gXM9vcH+vO1vKWBK4RkYbFb835+NDp7Pn29
kX9/7+vDCmL8X1/4+tAR5CrSzDG2KBaQOFRpRyHQHzaZH9r3ZFyc+68vpGUT7r5alP/LG7EWPdB/
3Yh9/ezr//Mf3X/txepv+yOAssht22bg/OWA+odcufibaTo+noW/8uEmXdL/zJXzFZ/7E/09yxGB
EOJPL9aw/maZ9E+l5LtsEUj/3wqWE+T+54iwBxuBx+ABaRkThmUE45/TuqLABNLP1Bn9Mqw2SrWP
weQme4a0No41M9SDxcBLLPa+jec+28bwOsaYAoKJ+aluQqZN0w3AsrZ9SLQfeY3/gzXtDIP6SZRz
f8mOHOvfsiF8TtGGwLW+L7RHJNBGkTC+GB47/HoYkEKwrq+dcImOU8H8RwhBSjkux8ueYhZjOMVq
QFxStMP3VJtMfO00IaWL4KQggwWg0aP5NP+e2vc8HR9bxkfWHOCTPb3mn03NBjBqOrArlj+vED7U
G0bPxIY8IMHk0GSVUeFdwFE2Xl08wmeRa8DByWmmlSgOJwUpbRnQtniFla2hXazzDmCNP50NB7Z8
yNAWn8n3HJbMbYIHppyjJ3tp8TXXGPaM+snGGGMMxwl/TFz5d6NoX90o+w7q1No1FNrX7IgZNdH6
mfGtoZQxdtE2Bp+96XP/2dW6GtM7Uc+qaobVO62zafDahFpwIyzSrqHj8gON4S2AlT2bItjNuBLG
oKFnQq2z1MYcrc4xtUTHauDNjVqs03IT20wU9oi63OVagBp7Pb0isYfuWO/pmYQbSS1li74LKAX2
ngaLT6d1Pi7MF+ru3gtRJPbXvoOWBvtP0DF/WIOe1QG1Ag1X4ru/6PP9svEGsd/1HqOKjV2jpUKe
1guZWjTUAH72tXpo0hIiW+uIepF9lAOCoqn2SbBpaRFxZGt17gQqI6u9UkgiOGCKFpbeLXJCHIv0
TD3KUDb7i7U3TQ8SkM06naZwTwrgo0/6n73yoYhxlEY96O8b0/kUWrRUYlxqY9RLY3+ztYpJ4GTC
8b5QPzDH/QKFKXcXBjl7M1w70OKTiJuyCuZ3i2qlkwMWZopnRS4egm4UnconO8Uy7UIqysAxQmcP
iaTpuI0+p3czcTpg+b+SCbiNn6iP1iDfRID3nVwf5AnjI99koLyl2aNuUbcFIvLYRMbWmbmPt0ZE
cajaMbb3VCie3SYFhEKb9VQze7HuFaHkRoO14kSd4zLejFHwVGm3LG3cH1k8AnsLOSjyqk26mZSj
q+6dcF43LqxzrxEWLc2BTlhRnqGcp0mJSdFB8DkR3DQZI6A7teJIwnCtsa2zpDhM8Cw4V9CtYtYN
CA/Hg+Aui6qXKP61NOQ/bR5de8+2hVHtHNu9yDn6bbq4DVrb/RGZyGkSvQmLyNlLOe4J1B4syONl
v5fDMK1pOb5X1ojjAmFU4bjbElYWUI9oxnoLQhMSOch5kSWXr78vSKfXeuJCEUxzdT5iLZ9YrhM/
2j6pZXpxFmTggeSEZw9YMotrKZqLHaD4sbzqGi6DT2WwcRmBFummmaSEZ14TFaAKtpjhQ1zW8d4f
sbOYHfXG3P3Vqn4fGzYzMXVv0DzlGsuN+igt/xdN8/w4eOjCLP5sCCOodDppuZVOcsE9wzGuMUza
sXRowS4dFDOfVJ4ZR7PbZ7cRD2oo0RrBwVx7Acgdf4vN2GZJwmRLLegwj5zuhnGa9gyz1GkcAKAb
syOhjH1mI7QxxvqjHasQYwYj8Y5znyllPlnMWzSCsL00WQTqOi93xuM8u/mpH2LgjIGgDlIl+w4i
uKB0eKodnqbEyXdTBZyf6Q26ifmdFTHWA9xp30k/28exv2Hwbk3gbvkWJ5ylxFK9jcxm7CmLtX5Y
bDl6Vxu8zvhdFYsW4BdYJ/V88qMEn+3SWsQJMSMwDasj+uiOzOKZqZWr8meoVvGphd5z6qAL7RwL
Aqlq54MfGA9toOTBHMf9Vxn7643fSqpWNbOorDJzuPY6o4eAE/HEf73LeAUfFw6K0sz9PmqzLEJQ
PhcSmSl3UWTT4nXNHU0FJNt/fxNJ/x8//PoChOBpzzwFsJf5OOO195LoCsv3m+4OZ8ImSeJxmc/U
67noA1qX9FZKTzDuPBycub+SQb0sjXqnq0eZq6j3+i4lTPr3whxgYloPoUEOaQFIs2VIeNcoG8T2
RVECXOcp4+eT+8iWFCyhTxkbh0E8FkSONPfLolK9SmrKvhPDLENEa59KL/U7WIYzjHOMwzSm1Xne
xzWuMXKv3ao6gCRwx3WeJS9+14L0DlFBuCFnKzhLBIc/EqLtW6MNLsNcXbMSphesvA15+HBnhP0d
Mu4tVJh229vlYTDnWwBjA7zbW516vznn3ZtW+uTm4W/JRtvzqHTk/s5jydmBy+FGPzWbtLYxnXT8
TlmKt9vrH8q0eyvBuG+iEhbNNPrGJh1qkOEJ7WFD7jjcDNsiD28oD/lfh/ZseiQ8RzS4QVFsfSM4
zoa82RVTn5zLthSlbl8knEJl2BNY+ucJqFOJi2cFrOPJDJ8ms3BWDOLSTGvfHU+jLih+nlB5/6y7
reePt3Tgr9rE1OcYETzVm68nTBrkCezGOMaAcxhpIWMx2kAmVtZAP50YMrMLEN0hZ91T8Lmz7YkA
wCfbmvOkKPKptAHQa9F6bcP2R7PAOkbOi09v11IPT3kFIAygJk9XHRYybVGx1dWVTRm69Y5zKTVI
OM7C7j/6TA03zUEyEnqabdNyI5gdJDqwdVTBWWTCgVN+SBhsFnQRjOpH0sQPvumBXOw6QLKAXg0q
+M1CqToL3hN7eCrK7JTn09Udg33GqmY24NnGkpqpd6yIiQTEYqkWB8BRWHStPH3UyB4cY3qoYbm2
owPjUd1UNCeoHZtL3lJK67gfshN5Gjr7bLIxy4ZFYlpW71C0ilXHyHNoYGvj9rNhSgJS7O+i86yD
ETL00OS73Mu5jRoz/XJFG12BJHOjMd+kHS9pmKZHSZUuHFV8RqzxQ6hJbfHt3pNjY2MraFCl1lEh
v17qiItV+56DiqycnUUMNiSUPMmWhHUst3HGJE1hzuxffP72GFZeCrMHSA0bX48rLU2mDkS3kMdP
wy1MAUvCLQJsAyKG9la60eX6Gs5FWdY8EQwEmlH7GwSazQRY1i+/uqWmA+wLenaNUe/dqb0aM8zP
JUz4X/IGbKhIT+FA4Mlbhvecfqsworehbk8BnFcM7wRHElc8CoJz8HUoI9XOK0GdYK0Qi5BN9lYj
JSJuJnJTLPldQrAZUojAXJ0w8TEYutKkr6jn0Y0eZ8HuIh2733ZbH5yJP1cZ36q5/zVMLvlhp3yM
J/cu7XGoqyC8wjYZIljwxhxyW/bBSTbxRHmeWA3dwrJHcM7yuoaxqkFAPlAdhsGGWdZnvwFAtZzJ
6MHsKWfrzmS4WiwOWnQyXzM1F/gOQMeF1pJ7LiSL2XnDKJVvlwH4rlz8gxUTnnR1nKaNI3YJTXy3
dMT/3FKRvPIxhg+0uGbb35sswszio9YZtLTFcj/cmFZ11NFMSwHztNJRa7nt6+Z9oYdamKm/qqfk
Ha8UaeuBZoayuEVMoLIr/wTgy+SVtEWhwVJbqPgwpYwc9PzFZKJe8kL+sDL/uWLCXUOpZ+Vc6TVj
i6MnbWQmTQ3F1WvKn1SbbhF6cCugluq4BiIXKc/gIh9skf0uKI5uoZuea4mfOzQTrk0HcAd/ORhg
91QrueI4qazIN8CaNxWuW7iYYA4ws9a0Xrr1LJeRKA7Elpyqg5/l6Dsimrsyt7aU62GCREz2x85w
aQf/uWmKamVnpR50oXaeHCWloa1Pq29r02gsYqgrnoG9cvLkmxHWSEibn3M1lCdTpJxoFt8ugVpg
xKMVCPQqSEeG8b7ebXKMvCsSzOXp61/99Q1f3wt/JlhAxvGl7utfSe9VKtpDVhO/DKqAUzrujD66
jkEP3jk5MfV0Y9iMvTdiJQ08/U0i7Z6YwltZwOTNE+uTJsR9kvTGajKw2RuMKJo+wR2L2cbQoojE
7UWniCCxXlrbHPaLlX0XRsA0QQ59pLu1YfGYtB6rNYgPv/wumS5D7oBXCTYyN159KqsQS0CIoWGA
ePdHyAyjMY8XlbMCNP+XvfNYkhxpr+yr0LhHG+AOaUb+i9AyIyNS5waWqqClQ78Tn4IvNgc1zRk2
h5yZf89Ft1l3ZWVFZSDcP3HvuSWVyMxsoKfurk4C8hOsPNKQg8jNZu3oT4ro+G2gIW4gVJmvTbr3
pB32QZ68DKZvHFUfU0oT3WCTxxaAsCIEiKewTfwQ+yyIFzs1p/XgsopxQ+h6RIOR6BERWmXELjwd
xf6lBalXuuTUsmuH9zP+TFR9b5Y1AcUptmRXhfspVC9y7nrH1Hg38nC6t9L0ocEouXQxbueIXjZ5
jxUqaOfNvukQMkeUJUiFx9Tsu71hJEc+sh5S5ThZsfk8VAYqvs4Cgls01l3ps+rHTCq7pFwp1hiN
G151zpAsvR8APGKvNO4ISFjboUZ8BPFuM2GfIIfsZ6j6jQlMm8GcuuJChMjTZi+GQfwBJDxosAgH
/aZfhQkBfJEvCSMAU+hm1jvT4WNoFsdseIhIsdNcZHM9nLw6V7+yuNlmUkJc7jHE1qQdEPaD1vq5
Kd0nqcxvNySPjxrMqBJJqVK85QbIwpXlS8LxHPKQXLk1w/RzBAM9aOa8Vw63eSaOgUp/RKVIsRtf
LeR7Yz+8eIF+sge8qGExnaFMcVcyTVAuZo0Mo5DUceQ67tka2m9XZG/6LIbxq+xpzMV51GM0ipG6
N8phbaLkAIpvFWuvMavlkB86N37oMzZ4tTncCk/RLwtIAY13sacqOhdcT93Y3CLDglTTyStZShuT
24v5TUsyBlaX0Xc/esva+n71xG3IF70mho8+EdU4qQXjbtQc5DPJuxfW26QI7i27Amyjl7vI8NgF
aw8zrkcPAByOu1CmzVI5LBoHTd+FmYVsY/C2hhZ/Jk54Kuv0PpQgkLPspYldhFEIKexUv6bJ9OLE
4y3NegtYqnXSEthLXerQqBCnkZfdS00dEDnyVdotJ0jsvCf8hPU3SbwQZOj+HRvhyUdlJwswZFZh
mYuOktaHXU+WQ/TZhSy8XBg6fZ//dGTyaN26JuOVEwQ9mHXIu6c06XjWOmKdncz/QKjoLxJ737rF
hQQ3tms2GCePyFNEYat0dL9E7L7WcpaJCVbLKIMA9BXtDjHJSSv9jfKI/nKae2WED2SwXf0ENZTR
ABFnobLxw+ELOVGN/CM6ASmh2pd4eLnJ3EJ9Tk6vwVywt4r3FCSRf4uq4dHyIzjvXD7xJa4MeGXD
gUCj72yMNxo4KdSEyGgoPZsifhhw4CZx9869skAXcctY+XHBio/SpeGzk3NHmjXMk5PR22zm1ZZz
e+H5/Rko1reD5r/wEdbZ6J6BlDlbL4A+5LWcm1N2jXzziZyxn14vXpwnc8LwS7ewsby3WJWIWvtL
YO1LymnDcD/7SOMKsVWLttqBIZMY21ScJauORYhoq/HtLejgTwR9n36Fv8ygFVJOsSXenXu7PGBP
PuJncFvrztfGdyLJRp5gUDeZeZOyxTQF/pAFhcFHrA75QElnRUbNcWqcEzOzmid95KnI0J+2sv7g
AzPQ4GjN/SjvmjIP9rYrr8y1sOGi7CnMd9K06+UA2JNhSHvoNdHxoWh/eSAgFUuaIxKOjeqdY9wi
J6mC+lBFbGFJUDqNqZmvJ8vGKZ3Kn05Yr2hU+ncTc3rcUIsEekfwSYIlsRRkQBlWsLVD61k3zadR
s+SydlWys1SDsgrUa+QVMRNGAyJRhB5bC0zABP1U4kGDVSAYJ2ioV2q3Ti7sNleV6WtHvbJ2YJtS
3llf5wzh/MKlEDS2TSYqpWJeGvrGH4r0yaz7L5lbw7cohp02Zv2brAxjFWOEODM+yllwFfXaUK79
kgp5F0LH110ATlHs3krbxQGg8cTZaBPHMikQiYrwyqAGd36mTRsjqtR5srpt7hIDWUfWpcxbZ9Uz
cVsRy02IjTT8Lbp2QOrJV6xGZHJRcFCGN95jH75j04v4yZ3qJb6WhmzRrzQt7qKSHB0zEdpCdp95
zyoF/AJbNRe4MsdVu+2URjSnyu+Ag7hIkanQaLiwSqbeXTJZT2U+Pw5yW4FJN0fqrMzuT1hq8FeT
J7TQteBL3UflpNFyW2jxo0+7ocLtfLEOw4P0U38tOufMGg1PfsxYzYrDO1blgOZicQ46puF9MjyE
aCSvoe3fCEXfeJCOEM1WN20sbkYN4mfyn3WmhR5lzm7M1aeHDyaaQDixkkqZxRWKcKr8XPr2K3F/
28ZHrC/CUAMHiJrWz5lXjOA4yZN/D2aEeGxH0P9TGK+4TLaDg3gxxNLHfYbJN0XVRmXw3RObJngC
MGp/hpOKljMeJjWY93RT+KJTwh3nAs8BqL+cJneFZX2pvLchNixMBKihCz7PY4XaNnbVy7izLNKd
veIy1nVwmFDIxsCTFqy5u23ouMmy/i32MwKIdyWl+ORR/cc5x25Gmc4JdsJfOj5WxZtp2odBWPZK
q/1x5bnJrm+g63Fv6htWV8SJ1YQ5GGj5CmrJ1q2eufOP0Ec/RjgI62IwUZ63MbVDRBuoJ3X9GGMZ
qYm+W7SOZT60tZPiWNiJaNI+7C432eMH9D+RqS42De5S023nMzarNfms8VtDug4zyb46tE6jX31J
p/D7K2zfuPOsWj1rHklFoSGNHRHm4aOsrA+gN/KlcNVedlzXfRBEq8b0bljSr8mnZWL7iMdrKbJN
o9pPU/ZU3NJh5oBsh80jf8Bgkxk4Wa++uxWMOwp1KOue66t1JaZ2GzV2HlwEqvRaEgJIfi4Ol2Ll
GE5zMAJkeH6Ka9MT1GuoHMcJEQ7hKVH4SQDCjVtvYxBwQjCldY1s45rl45VYLeNumqYCVCFKro55
51SJx7EXryBF8U61N2Iz6N3y6VGPKRxxeDF4p1sLYuKHJwSMIbzkTvO+ujgDSmQECNvOVpBd6gxw
F564clVV/dKEgSpijDCask7loAHQDF5abiiyXItF0Nwx1SfMVwvWnh8dbLzhHF3jxYtena7IV2Zk
f7kksi8aprpdyLhgmuVWQextxoaFfCPK1Zjh3h6CS5WO701U00IzdSs9/7WxwzuvZp4xjsG6ljwR
Vh19Rp32Ok70+rHWwzg7YIL7UhUah54w+MW0yXJcPJ7nApKl9B/NV2umYk7Wu4ztb9UW90DsN5U/
wX5FviA9tRJuT8JBfA1EraOxqdgmTNOB23VX94RoMr+BgxggT2DHAX7AIyvdKi7hDNsH86idYcyB
BsBEY9X35BWDo9FPgaupOzCeN3dGhnG+vktrAhPq0uEPfNwIWFxWhvUqGcPk3qA2iUsFHJTZi2bR
gEsXbrPWHDvK5QPkXjQSB1ZSqaaerchfDU0lkaRZKDALG5QcY1aSk1SxhoWOr4wEUnOOIs1IR1vp
mnzWJchDVeP2KL0DrcN5QjZgNvYxnINN0UwcSvi1G2kcNLv9aWA9KoOFG4moyCCJRp1wOzHhfZxI
TR0EL4sSIgTwdxrlzLKMiJ4qpX0vkXbgvNrzZWfXS7/tMvpFbDUgI+AOaoY9Qp2kJTQxbEkO4Yjs
PszSyScYIKDOpXkrEOwwjO/3HZzFFaMDRu/Gm+OqRytA1N4AU53DY9M5RjbA18VzwnoQWMiqDBTh
e0B4g6hc4NxDkUce7ZDF9yhxmZCIDjPY5LdMi4mvTWMA6ul9hAtubQ5PnkAHW2c+ENR58dSQpUpa
rUkaAOEFiioa3x8onzkyd0QEQGd9wd8dWt0x3OHIUqjC+EJB4m4wR+/2u6B6ARvAiToH8/ZzRC9R
clzpiKCDWZGO72vZE3m3rHpvWgoyfnHKkFxBE7PMDS4Zhqr9HAgcEQuUzRHBcg4LTk3eLuKy7IkY
YbeuXwh3fXWS8cxs+mGaA4drFOU6wyIPf8ICfyOB4jxlYQUNVxcEFidUV8QXh3OQMTYi9jb3lB6/
xqB70gk8pnypbhMRyFpTOdg/SEX25nxkm/Uj+sjkMszZyQiFWGkRp0ymFCdYT+SbTtNamBLgR6kd
2jmF2SKOuRf4Sd2ivQjbDK5G3i1JMLAWXhAA9aCJGkbjDOL3BYOZvckIfE6oC9dS55TWSKC0f6dC
l6/0wBhW57zogl8uCJAOeMMuLf+3Ny2WmMI4je50F1CfLzptHHb82EAOxQCBNPy07rwtLoylKqyL
UbIuckjHC+Y867z1qo00rXM4Z10PVDvMl2smvoJxpNWd5ew5FdD1AQO/tr73oCRUU/zJhBErkBD9
cBv9PNtU3fgchiRuG6p6RvL8y57ct9xGkwbAi4mIyT61IaYcVechnxO8W0gZNPr1pjPNV9bXVscA
V5gVlwLp3xUx4EmRfqrW2XsrhPHEn8xp4QhKUA2SRhsSJG7AT6nNPF9ZPYDu1q0/hf0L5+GDTQb5
7zz3JBhxXybNWZBT7pNXjmSZ2EzdZVY2h5kbvvMrb5pdmQ4Gm8F64/8OPnfQPKbPFMnsA1tNsDNi
sMznOwQvqd9SSYA687obu7V+SbMvdsya6V3KIVzGFtHr8aGrHCQA5L1s+RoOd/OOdeedGqvnTOcy
EnOMu8RmHGoEu+vku64a9vGCE/tU0+ZAmcrJgs/nUHiWui1D1fIxngPjK4vo+B30ROR2xMmbuvlm
kS9fkDOfzIHzHEf6IkyeIUZtNCru1Ah/tYyEMV28G2HZcTEYX3ZbsKHUQkIGy/vAw/6ngvKol+wn
AnSFaPSPstOff+e5Yw6kxYBcbGsflKyoaA0asT5/th19nY1QMXo32ahJ3rXGuE0GBj0kc+V02Jw3
ZaNd07Ih0ill+pn0P6HQfxVTeGBHTnT7aG6cTit3UsF0yTs5WxUijwEckdI9zqnCbRNoUexmUYqf
QhCxS12SlhCQpYYElnOHfVyXitVo5TwSwfgaFgp4SJWCjOi+y5jgszlqo+1/BOuRpcT5Us90sMhO
92jU7GUxVPB/hgQgC88E1rByoWnqJUSL6TL1cGJOWNlm3yYZkUt+fMTCVL9w2ywCvydKlJVZ5ZT7
oNG/ypVVDWeZdPf6BN+Devih1d3HpCbKA8sfBsso3wZm+wwtFO5J7lc7MbVvMlX5poQTOgx7vYHw
O/ID1IwUV/r0ZPr6c4KDqe1Lck6+YkoqBAeWveyIijMJayAdJr13TWjpOaHNHo8eFuxoO5GCsXUa
x10K/96IGIxFBJ04tuaQeGK+mSUDFNYYjF3RLxeheYKJc01sg4qBKyHTfqT+LIKOibbhutiFk8+G
7CE+MkgAcp2CEgsLwYv60+hjVjWL5ltF3p4wjZUZJPfeCEDatnuKyYCIX4dleYf2Bo8QyGhOh9bB
NaA7S9xRxzjvkvu+3kjMAibp05FWkIsk7ddIiEuZwU/h5+gL+mVsaiyHzPDVzjyMsvDB4xBfiTkh
5A3QpTvCeGO3TLALKJi62zUJzj5d4mK0ejqKVmIcF90Txups25SM5fvQfDZQQS+w4G1KgQ3VROMM
9cBHPeTd1+jUsPZgNZF3aVUdOtUL/IQcwwHRRL1P6ldZSzLVTTKZjFn7/wQ6171ULI/sdPbpsDAF
ULBxDclI0aoOk0K5bDcEWTDMA1UeBSurxDCYO9jqeyAyXnUwxuyrZPpdhc4MWtCBKpkjZUD3I0Jw
xLX+rGKYq1qA7zlFq+yMZrIzouYGgHvFrmPE1IClJMfb5mtkKzYV9HKnwIuZotdnVXGWMmf3nDQ3
YoC3aVmiYEoxgIytOsmmvAuirfCykbhBLhU8K41i49Q8J/ati8jxxSv3Y1psvpqk+co7KlLAZ7Bl
0oMd+RADA+iZdVrduO4emyoh7znSmYeE7PrzbnibtJYNTqPUXjjur7Ie2Zfa3sEhH37dhXwqeO2O
m/nbIMcik5t+RPigpZNxLMmvzeKzlwugXkSus4FQRwSgWCiV/0vU9ksb5RzZ9Rc3I01XCq2QZEh4
U3z2BKnbK+jb1KUyWikPdWQR0Eub2Cv0MvbxHR1Z7w4bvzSRqUzhE9q4bjWWJXEXRHaRV7Xj6zBb
NoR90lddLXu6j8xu/svA5wEXtfIBtOcMknd9xywQnvfaMCfu16m6siDGiORyUhPzw9wdLT/ACqqE
FDq+ER0tR482eDWnDfKone1DxnWasdj15lgzXoQG54eEgXhpRRy1Pj6Mcx2PgYZ6+9qz/tukLUN9
+DR4IO3uOjt5/yeX9O9SQu7Wt/U//QU/87d/gmr5VZSYiPFP/O2/ZNb85avOD5vH//ht/vJd1d9+
/3LwU6w+mo+//Mc6xxs0Xtuferz9qDZtfr+CP7/y//cX/+Hn93d5HMuff/7Hj+8sAm6smjr6av5P
UaRAd/hfaymXH+oj//jPIL3z7/vfYkpklMgiEa0gWPxNr/k3SK/8gwUbgbke4xyQNwKM7Z9iSvsP
CTTR1mndHbRXQkLK+RNsY/4hXMl3clyH5oym2P67wDZS/4+wXFew8hAGKkrdYUU3v4p/Tz6l7ykS
qDz1SlSkkIyBt81a2g7fbTaiR9iOX8RENRSe/M67pLPZKWKtlbhvZbfLZyvUfJ3kszlKIO5acYQ/
RZC6C7u/V+N4hIP9mJ4tvFUEasK3wm3V4bqikxhUiq7KcQ/6pDH/9gWhlBYW19pd5+ClDGNArB++
9711yDhiR5s0eJxeI6Ynb7Z+wZKDlc7uiDJkfAiGk4VLrJrtYrzScG3/tpAxjO8dHPy5In+lY73n
cnIs9Cobl6ML8KOyeFGBYi8d4lBzZqtag2fN4rCfLWxmjZltBg8kYfiuGa3HGTezhAEyLCfAeUst
IyE0879HFP0xLjkGwsfMphtn2uUfo4EWJ0v6eTnc/ZgwHskCZxIriumzyRXI/FQnuUTjhUQq8TZV
Yd+qKN3RGHqXQIwbtB0vWoWpL53tfdNs9FOIyUeZnVBR0BLDpRlS4wtKBw712SboIiFkSeFf6QuM
2UjozZbCAG8hwcZPXDDaZppth9VsQOxnK2KGJ3GczYlEpt4RssvYtWS6mTjmJQ5uSBC+EgvvM3HC
63i2OroJr9n1J0YfJGBk9bOdZsFu0MJ97vkPhU3rAC6nOOC+KDdj712zIHPWaAD4E1hPrBA0oJ5S
E4NwmrApLPWF0wj6qdhDAtDEO9Gv+AFo3LCovlVdAdiYgsMQ3fqypH7MxqcU2dmOmA0oqjmzBr92
F8iAzl0M5jASXA/ebB6Fu3oQs3oday3PJAZTKG6Y32Jja9uGXOsZHqrfPIpSzgEYFYZgzVArIqt9
vKBBeCFF1zjNLjyslAQjBe4VUdbFU0XF2qs3SVwsm8WUjmJjQXfpss/IyvOdYhWK92Nbufr7WATq
yAO+kI7xaanywQ1wJuqRfwbB/GSrBPiRwAJl4c713+meKd8t1IMknWzAUDwKXN1b0zM/iogeymLr
R0dAP6bC4IX586KRwlsXfZtvCni+mpoLEx8gRhWS/1uUgbEXNqSLtkQdy25fAXfmRkZCi6cDhPw4
iwf8DBtOx/QtrDyC1xnqLiZRDwu9DkzEqQHhuFp/0DQkpArcBy0au0AdJ7GT02oS4JGummk2WzPq
SAY+XqOq2mMs+f+Dft+ZDrhNAseLqdAxXAGQKTJm6c6jyvjYjbWWUJb+FEwSl6ADmqNBmGCSNKsE
8B/4xHAALEdgjGnqPyqq2cuS2AAV8sAxVAF8i7/BJe+CAn9OkOkfJv8QjXKWLVFIWWX/CKdggKJ3
i4mkuIhQymstqzPuKc/pmRe1JVaNRC5YZ/LqZocj5nGGBv43FqVohUJpEREp4dsEUM9Yrgr+/2ks
f5HY7h+GNPsWWbNTgaEjoorIsXCKK6ylYl846X1gMI1Av3jz/exBGXOVO+6YBiJwnnCjTkwQrRGL
UtCP1oEob+aJotzrLdGzeTMwLywdwraINUiYMyyDXlbbgAGsafe7KC1/LDBSC6WbzYPK6mY1AcVA
N0GBS6//Xihf3sxO/MrvZW+Pq0j3Ga36Z4+gtVHInYWAHi91+ez01h0pA6+yEJ+aHt+TIQnaB+Tl
CuEnWChYZ4ts8q69LOC8Jux2nbE74F/mSWke7AHVjfFq4KxdZSwLtlNoqAUsGqSuTnAIDeQZ6IPJ
dTV4IOOq/oTB7p31khFsJhKwg9PJkIlzdpCmM5bk3W6paybNdLZTpu+0kk8YAQnz4ippnvGG/Zho
BZYTpRoBPiEqD7t0VhZtxt5QA2ViNcI3M/mp9h6PWkfawQG8TF11+9YmNCVoZlJHhHQcLQeLgMoc
9nTuD/lUlxuUTcw0ksg958RDmIkGxYks1SAoQ6K9rfYA7s882aJHwV5EqyCC8JQVzYls35nUxacB
4yBiiOrUJ2hxTNaadsciqhiJok/ApC1yps6ADetj7PiMspL+l8Wqzpe+dzG9mO2Yh7usqVkJ9fYc
R5qgXYAT3h9Lv8NshANr1SXE1k4TmcjN2gSV/jaalbbJnXqdhnOS9kS6kRl0pGGl7iOyn+lgzvwP
kEAAoFhJsfS+5Kb+FHZSu6RtQY89+OLkK5E+GRw9eUEsvSFePKd5Hezml/KFWnWw+AkforYm04iD
hkwX1svyg/jmZJ6mMdieGhc3KashvYHNjYDwo5Tkw0J/AeHtzgJOT2cBJ+8yI9V3WWkcWQaBy4aD
gUvB32dZy6JKhdS7vSjXemKQUTbk72Hs/Liuid7Fp6MoVfI0WN1701pfiEyYdc4Gt/TZ4DnxYyad
lSAhuu/Lna2F6VGWdJ04k1BnzqcWCe6uqldJ78SLuOyJ0yb/MeB+rjCbA/4nkavwThhSol0XdxdX
EkkXocpLSmS1tuwBYKXDyiF5RW/VM530wcsTot9ltQs0dvVhQ+5diaCYJREc7HF6Fol482Lrqasf
XRW+m608c4MdolA7Kh+4AStKfT2p8SnJ+y8S0eFmE9/cT6+WCsd9Uz9MdfbqmsPHkJOeMiT22m27
p6oBdplUyPQRJzybrYfrwmcIYogZ3hIFNzsXGMVpnG1bv/UTq2/gEFskAnBWYCwPZvGZW8Fja2g0
Mam+z5jbLgsD98WoVjIyCZ+MHXNGXM6yPEbMYdfQ0qgr4og8lsMxFS1LcubahY16IEaGjLBDW+dB
PW5TpiPkIr0GLgtLT1aLqSorhkxDC++iXPWVMg5++dhpVYwbOBq5pa27SQabwcGzwxAIgK6flQu6
5UOWxsTzQGAPzDFdl2myx4H3Ntpij2M2WkqQu4sQXFzkhh8eOfb7wXMKznrMj65LUmoGCrhu7H3J
uAyYKUuJoFuxBYLHVbAshIx/lw7ZsSmhsgAjgykFxwXQNKejp82gT9ajREUF+NJDYBqWxY3G+8sl
/B6yxYwCUNMB8du6M7QLlc4CoXQlJwE5ANc/201+YHVQffMTusLhbiQOlpKbMZz1qX2Dkbs6uCgH
EHBx2LbW/EAzJ07x0QMCQT1CFvUqChiRGjA1FkLc3Ei9DC1miV79pp8yC2juUmb7DD6cn8G2EClu
XdDenJtERQHeYXcfRMMOEhTC3rK3ENUzDuHijdYoAfHBR+Z916PHiqIOqKpXFfA9hgGkI7OG1PgZ
dEXQ5tBv83w+nnFihzLS92nlrnlrrBNFLAiBlMhnqVb1ENsE+7LXLNArDh4VjmFkl6pxjkLADPDE
sclSOD7pZk29UTFqVxonL611Y5s7L2V0nop7FTFo1wS7kZFLGcAEf71pFcKFWiZVjtvS5U6TaKRy
9kttO67JlmF6AMjIn03j0GY5/GsJUsWPBafwqxz7UxUxIovZVZtO/9THBF42dOrCYAiZwOqpHOrZ
gIslJQwhGbmrHP+kI/rKILRAGtQe6zb4SIIO+t+UrWN5dRo5EXQ0hxINpiBTlLcppCzTppLc9MJc
GB7IdINFNx85+5aMFNdhCs4P+DOefJdtMkKagSUYvC42V0jaRd28uFWFboZ3k4C+pTlOK0bW/aK2
228lU4sgSKzcJUbVtK8NfCXm2U85tQIYfg7rjkNTRXe5O+wLbKIkkyuEfmSy68N9ighg2YfVQ+TQ
r5XWuxvH95ZZ8POqK+Kb4dZlyWxV//3oBtrsn83WvbpQd23Kpn3x60FbVVp/dBtoaaKukUk4XLVN
2pwkH4tgQt7X5FvDdL+II97aUtuU3FFQAeeA1ewh64CV92Qqo0fz0n6Tq/zi9hYhhzYFaje8ijnn
NCyodUHGRwnbUV3f+Shjqbyyq91TpYrpkfKaZ9TzL8Bt9q3GkMyqjxG6VXDzqXMcY1a4miqR8yOA
k7YiuQVv1W5K0bkZ2sxk1MRVjb2L7Y1dCNkn2s5hOrRwgkEiVb2rMht0eSKaXeeW9lIYfJZxxTGB
AdC24zGkc0BT+phzsQ2h1hBIMZnrNmRG77tOv2KZFpIBhXRbt3FZcH0d2RwdQ93AbKNb/UOURGDr
TJ7LylQbtFzrAe/HQW/j115BZ7VUhrMvTFhwjzcTgNmytVDBCeq6Haslb8X3idLhEUUTFxcaElZe
Bp0xbsBr37KEgFO6lRoSthCXM7zPJj35AMl3jCjmAOtyl4WZXNPcSPAaH7aFvHRANBVF1WvfIJZv
Qo0RGENGifQ8xHcmJNhOo/jpnTseagiUANb10Nzj1fhy2hHzRSe4zZWHFJ2Zpos3fOs3CH2IkOaC
7fQlepx1II4ABOm5o/y7tlV5JAd6JitMO5sf/YZlNWL3eR/gANka6wkpZUqr+T4MwblEX7sbYo0o
GBeniGyScE3T3WxKE71HR2Y94wb+hZre2Y5Dj85sbE9OK34V5GIg+kyvvVuKvS4H/qCphMXd3kyj
Hpetmb+DBbwUwA0eAr0k2E+ReSEtZ1PkeXWN/aa55bgDS3caTzaNEyLdk8y7h9bqtW2HJWyZlb2/
Aj8S7GGevVbsF96LRCfnA5mnaT9w0GePKAeWRSv2nTO9VtBZDlQ5xGtHEKr9Rzv3o3dZ3ABWQBvs
c+OtnluEKBK70h7M2/Dbb1a21qaaXxy3VY4YrcK/GZbail4sfDL61tgPdlYvy/k/iyLBntj6h7jo
8d8k4PiNUkqxYhHPQdX5z4wWV6YULNFQmcIoA2oP8hPSDvBfBzjVgoYrCOLnAh4ElceEUTLm5KqL
ozAKtfEgUe1Tl7DavhP2Ogv8A3ok8kMIbVn2iEZXEznsy6IqhxlOb8JMAO8fITuu6vQN74511tj+
sr1jJ46iojlUmVWDpeTgTr7J2E0ecs00t63lp2vZu6taZPHjVNGV0c6N3EMlh5+h0ucWrpMZu8Vr
qDvyYGYIIxhQr0qDA9qGG3MftyxH87pY8lmPsIJkAcya9M0Xdf/dSQgYtSAmA5GOE8UWnjZLbPy0
t1+s2PoOQoBozfCae5NaDhnsC1svNkY3jhetJWp+LpqigYta5x4+TCUJMd2E07EfKa+Q/k5L2U7x
vcvbf0/38MTj+40q79XW78g9vRvm0ceod8mTOpWkZ6LgBBiRIAMfh/oLHvFDjBRomTbeNyhZPjus
rNZRBucMk4Qb+c0lUuBxAxO5odefckkvlJvLnLL+fmitQ+EQ5SHmhIVE5L+odJudrtnHHm8BG9KM
sGoHtl1O8L2ehD8uPgHLC8+sUjdppY/X2saRVbypDj4GMjyGhFZ0hlb8y3Sv9LHGQg7gcjqYJAfo
bS6vyvc5qEi0Lw2w+zowioLUG9QzuEMZf4DT5Hhglr9FuAfBqG6RByYBOkmj2AoZ9SBIwohQWoZn
qZ7hHDR/ZYO16GwpaHwJ+4xRpBAR5axGM9oaDdOpGBbdAPpnY2STsWpEgb5K0m7kCpcKiOC0HcND
0LZnlEv0hzOiB4NNeP79rwR+jzmDfCREH5L13IcBxo8/w376GfvDu/g6zSAg2kPcCjMcqJ4xQc4M
DIIwhbxihgh1ATghnlRYuDNiSMywoQrqEH+b5lDMIKKyBknUN8CJcnZuy0kLIejhlgFfZM0gIwOi
UTyjjSYYRziumKfM2KNM7uoZgwRA7Tijd+Y4lY1DRVoP7LvsJ70bKW3iK3fBM4zbGFjnb8iSDm6p
hrsk4S+5RCgz/DQWtnOXw2eCkPc9SnngIP0x9XxrmQC64Dl5cJ2AF2prFG7vOpeyjp0pmRFQ6D+f
xqDnFGAuPkOiSHzSnDVcE/ZBs6rJgSbFhmhRNQTHuDXdiLJfqg/cGS8qR4fPG4rk8WeY4VS8tDPI
KDiNUQhJy9loBXXSDLQaIVsZEK76XTPjrsqIcS2dqOeE55kuJzYFv9WaIVmYHY8R1KyM0fmix7S9
0vzsy53RWliz5Yza4mJf/57x//cu5P+1C/m/phVuQSjl//ov/xnkn9/3b7sQ+w/XhuHvCEdn2cDm
8x//V2Ch/ocrHRObniAzkD0EG5Q/dyHmH2xOSJaYARKmDT2Cb/jnLgSuBPR/5nCmbRnwik359+xC
BPbCv0L+bZAXOjwdixWLR3yAwwv897sQIWsG7gaDVuURhoNo++KbBt5Re9cDY6LCktDLc3am86BB
dt0bYHeIKEH9nBtdfGi9cLiUPgoPS7FQ0UR30/Tqy6DWWPTLvCusZYNe5JQJtXaC/C7DfbkJ7Q4L
Mw7UmZRWK+fCaPwEuXQr2vwb9SlVXFjtmxE7dZIGV7MsKpKBAOu246lw9YXdQ9UW48TQMLSQDmPC
imExb2D0EY0h1F63rZsm1uM0JkfdCeEL4snT2thY+1hfFzXq2XXrWMOe6Lt5v7EANZAu+EwuQHDc
kWCFNtMt3pDvKGjKxVLg5sHYZyTb2WRlsIu/mcW4rUev51pNSfJ2Xofc4KIlG3DtVSJH5poPzL+y
xaQJ5ly+WmWlTbZX/xliJl7rheDTbGPMrJpPGma1rhtWDMBvFoQ7+pR8wXiYnf6FFf3oHmoFXWOi
Q5jYBWZwTmLgLhkwQumWeu4FdUhU4/+LdPWF5x8utNRfsoRmt0rAzGo9FrOAGrJGer/wSVvdAo6d
urZ8aIc3USK3cT0X1UtZ3CHzkftRJzood+iVZAokIe62XUqROspv0oGCiwKEi3cNAayZucyJPf6W
NZMloeF1yDIw/JKQAUhbC0Ze0OtLFHa0U9uyMTnjRXvwDNrsmlLLwhqMvmNLj/Q/yDuT3ciVtbu+
i+c0gsF+4Ekmk9mneqmkCSGpJPZdsOfTe7H8w4ZtwIA99aSAe3FOHSmTjPiavdem90hwH82iy8gg
Kq4yKi52Sf/PppFujkg0E6vREgKWEkZOeUfqhPeeJ/09Yj9nF0suSOIc8ZzMOITjMWh0ROpTH9I1
OSRz4Tw1cFMfGDi/ZyGptmkvf6L+w9MQrdttZPn0rN+eVd6lyII2Q1MuQdsTBhg3yM0i5k4a6XFh
t9xIKycfDS7lZsRyxHKCdPRMgwHSQNOGmhYs9YDFzqMQzkz22W5oIv7yjl1cNTTdTDDy8f7fR2eV
5qsXWt9WxoUai8dOcedr9polUSOEQkSJJiAcIRtIh0LHfI9zhLVMxAiBcNm5TD33rY3g20sj3KLI
7/1aNPQWpAQgracvw3vsKSxmMnVZKmTR87o42aRzYt+hBNoPpQOYPW/xZcryVIJ2h9O62jcwlcJp
2qSQvDHAMx2x4vRgO3wDaYlgKeNzhqPqwgWYc1CQQEq4tR8nMK5Y2rVtV2RHRw9dv1CVt0GwsHUK
VvvKpkSK+6bfoekE5nmjZhuC1s7vzIU4IohNLw5vBmKA9qmrshApOT91QUvRFnSwfaP2IypBHy9K
z2C3fa9r9YmCFlgcyclbKc6OiikhG7tFXD3cUzC898MOLiyUfyMPNypJL9gocmDTYVtu9LxZfCjv
VyZgzALpX1skHNsRiDQC10MFifBYro9p1lXbDH+mrQ2nxCYfkwBFS+LQG8CHJ8g2NuMacKhPryxC
PyZaKwGJtJzTcbs0d1WD4dqhw8uZM5RsAPWa2GxNLOekYexrlcUbSGgm2xVO8kNYtH/LPH9E9nJG
Ce8TE+BbJs40cMf0K1n8IYR6E9o+rTCcLyk2a73S/oa2Sg4jJp+sqZWf7I1WfCXp66KYYzRu/G1I
49cdtTP6o21hpL9aOx/N8aQX/TMcOh5xV0Osy4mrx+F2hvcCRkWiekkeZ3Ku/cVlhSMluEx2gMz9
5vXMd7ki0LqOUWAWWxQkp6zG68FXxZHYGjil5ua9YaJZ629opYrzMBj3Te/WWCQ0ba8Vzkm0fNaa
oDIKu0csxYVfYtqHPccAUi7u2Zj0EMRQfB8J1fpzpx8Gb6HaXLE1k4f2N+6Ndi/acrifXIIn2Vu8
5sRInslbuE/05jfKXPsrKcxthhAXAxwzfIjf0k7uGOgfdOrdQjQ2HZLzCth9M8WkfoaDMxxHo/tG
raC/2ZAg2ZCAqiP80lLWch5yBtgzP7C0sTNV02TiowZmHy92kGnymnQN+nC9fiuWzGTXA19Om2b5
sDBTX00eP5ZCVwZNZPDZ4T6mY/TXandmLzXfJBKGyTPHc7M0WJhYXJ1SNhaHkSZ0azTDsvWjjNeA
K/Avvfonaz77T/knivLb4E3d1jaXHwkeCQtOfy7fnfKfNQMt37TkT4J4h53zzxjl1pd+FJDkIHG6
JY4MDxbzqNXPYcx+1CNugH0QtvDZXnzm4C06xkCnP9ghWQ30MiGPxUAp5HYwdhO2Cd7IIS8NzuuZ
er+ux4PltR+VESHstM2aTJlmM2J6Y+2bfVecaUwluYrn5LudkHfDO3s2po45JPIEtIa/LbynzI6a
W5SVod+M2X3bYPUZrfGYZgZozUTs7ZbVkrker2Yp7slnQNwnB+2qSv3GEjq5kZe4DeY+myhK8Bwq
RG3wCJuYlxgARlUZX9G0jmJScu9mLMtEffW+bl3rIXmMS+5KVdF2WtZOWMUl7OwDoUIlc0vD4UCa
dd9qnow4ekJdABQhRvvnVuQkRp842Cyf6MRX7plz444viwBVaZPdlug2Q8Q85CJxCWRJXkSPISjL
a4AA23xC69W43z1R7lPJBRBfndW5ZZjvpeye9dTjoWV/lLjE17Xm8MwR+Aij4FhhF94Cr8XFY1RX
bDZ/7LTlskvumqsess3RWv5IJjIW+sY7oDgXqXwt1/RYdwg7dix4Fd3hWWvHn7mD3h/NZMB0L7M+
fdV46DbFD6ICRmo9wNL6TrO42kNruoq4fXR7hCHOEN6pSuNkm1gSYJvMFwsZBrZ09OScs3RFesQ1
bhgWdFKv+0GXG5mj3NaZ2+8jpnw9y1gCF9g/57zwnube4CkIB20glHPDNH5TO/uHxPb2MQsOQgsm
oo6SgXjPV0zq3jZlWHjQ5YRlJcJy3D3PdqjOXlqGd/MgHkCV2Aca69FUJxU315IEQ7CZvNmhfVWx
YZOYkOw6Z2zOM1+0oeOtcylNi8rT9itpxq9LD4xqS2jDED/Cq3hvwWEbfWL5UTEVV+EN7607Oxgm
Qa7lkQKhMLPgHcAtrWiVgzCN9kCtwj3XXDmVkjO2nqst5HIZ4bJWQo1BH9svBUCUTNex8PVVwYLA
ewL/EyJKXJ60MIoeDIvQnipOg17Hhs75fZkK7StxDcJlqxnCSDxeTFSbySFcThX8AsTXDcLYFJ8m
ATSczwQG+xZcIzE5e3vgSDESbz94uLlmlattkiTODorWzHfA1tQ3s1Jt8fZ1Pgw0gG6FYrrhaofF
bB6TOFbQfaJvqD8kKOwSa5EPsxxCf6jh8/b6vdMN853IXFZmvBEcwfo2mqLuKDz0iCLST27pGmhr
s4jhAGl1znI3p9pjb7dXs12t1BE/t4X2EetbsWWvVVx1Z7i2RJNnTRVDcms8FMsOlxqttOlBx1WU
y1ihjmKsxcFK5MWIyp/GTpsNQw6qZ+QFCcKfRFfaNmmEvmu05IWivd4jbwJPJqipGmDLzNPP2VwF
IsYG2lgUfLW1ZkxmO7PSy/PoxAs5E+F9j43CzRmFYux9TBz32rtwd6GzIabocYOi0Dq1IjS3pm60
oMcN7qnR9uhIVqGwWvZTavT+okUvtVuaey+xEbKMUYLBymS24My0AqIGxxSbpxEG6ZAuB6VzcWIY
iAJ+7Z1msXuN8uzQ1MZMUHXN9VLCGk/bwt4QxKHIsKAiZNObXHlPntD6Rq9Rs2sGQjXaultjFUf4
SvGlKlGY0Pds5TTJABvkA6ANQMgIwlyydgCBtH9Bq1g7Pp370CYdLto3qdNt+6k7JgVys7gUJBO7
9tXGTpMphEONjMjTQCmO/RLGw9r1dSoiJGwh6MZOOC4Q7Mqd5pnjtfZAihtkaCVaO61RO39cS921
7qjvBi6KLZARRvAQXRIP7YHOE4X0bb2wCuxTLkgZDlZ8L+W8gxyWBrounF0Ww05qWuIx0vlFzw+h
SyMRSf3akIyqmare6dp8ntroBb4G4UyYLU2zJIe1RDfbpeR0gs59AG//UzTybWaetskn74vtf7sN
LeHBuYN6HgtMErnif42nxmN7aSLfQKSVEG+xzEcNyfzUYgEaXtokUkTOYnFrNYgEmq1DzUmDxkx3
KkWPMKGRgqRIrlodDDrVrZxiY1OZ2l1PBWmjEhwnvlzZNqAxTLrKlNiNbWuBezKGC7EWP3QH19Ag
BCHtFVU0WZAFIQJ+mAFbBMT61mfJbxjH57khEsBiuU/JDVtJK0hsFd17RimMV40IyxLvoDWHUKIW
MGYE3m4zAr9uXsvmXZE4IKQ8U0kfQ3vxjmH6DjhkZJ/MR8qjtePTf2hSCxbDXbV4GrdTErBfm7fI
HX6QFiPXJntWDVVBC43ifeaI71LDT2WPADtddeUeL0AR5duhSo/MxR8KIlbYEsPLR7igTPdFKOrW
TCNUWEe2k4bwqxIQfr5roRxM4ZggHXcwNcIBkEintg5Bwd2sJ/dAmFe25CFEakSCFmREW8WBtIS2
i2h98JKzMptONPskwkI5AbYOVgcjwoRRx/kLj5OHN2ILy8GxBbeLm7HNSSzWwm2fIlrpbDg2M8Kd
xIzPbVzdc3gja2DCyedJliipJivl78YOZV1yD3wROBM4HJE+IqCRNQGpJPmM2EndakOy2h7plrdt
SCO4jpDxVO28WECFWh5HRqujH16GMTrkFiA2txuDOpmeLAvHCT175acTrVftMr0gWYCEndc+mids
oRxDoSD3CRccxJwifK87IIueHQVZ0QKIGZ4TneC7JCsOWv7UVNbFCHlKmrZ4LzriD9lG9ju8sn22
sAzvmD3HdmTuHIbTxmiYfje4vhnb9jrkHHwCBR9ncz0G2vuBPVBct9QMriSKXj3ZGV8b3lLOySad
/XgY6ARL7GTzrM/HFhP3blK448t2ErfVmBAvfONVhkCTJMuTyluHdsCydxZVuTNLeaIX9ntVuK/x
g8tBtO1mqwZ8t6fgdXd5nr1mpkOTK2QTgATEsIwzzQe0E7Cc+e1Mk3SmpafB86zXyeqyEwdvuyeO
q51wjIVpe0mE2i2yfkaBg34yL8hQnUkQNJPp5Iqk34k+wqDXInPTDFp5B2IKxDJeolyGR1z5mI5b
zpBYT3fJeZ5VH3SlDT7LCnftSLIUdpxDGi9X5ca0VHE57WShHfscmShHswSp1OwK0jZmxCoMzAgH
qKJHnjHW0lzEm8pZCGPP11GJke20JfQBh0BrbplilY9jYU/o8nWgIyYeJJIhdkudvSIGhBc5q1P/
vMQj3K58TI4g3o9E4DpsARwNDJ6xru85pBJF6JXOk6qvTOvSzrcoPq+lN95a8t0POuj4jSVZa4Zk
8dGizoHBdDsVTPNnltQbYSc3c2rN/YxkY8lkjnNUg1Pa/R0iFk+yD18JGfQOZjUEIVvjGRGeO8YH
DQDcJPLzYMqzZrlBDP0VvxQHe1RQqJSGG6AMLTZNuerKgODy3wS4hmwjZTdGdmb75EGo2pBZ7wZl
JyI/H9ixjtxwyC/V3oRdzRPDKsuR5xmUYVWDsh/YBDEXigOu2R+kGHjkSnCPaT9d0Nngu0+pzRoB
jG8l8aLKN/2sKtutsJH4VssSVNkqC1y0awocRSWrSTQtkJfjHEM1F1SSpJDRCt+QXA33WbEcM4am
m7Z7W6EpU2T/ogrWpgGygCy+xxYhd7Mj04CXRRC0YOIbm43mAgCkQ6kX78Y4hIeCUH+TFda+YkrT
zeOT1TuH1lN3ilwmXqbhSWW4ZXh43Gz5TWUFpCl0sCAyk/Ko2g+FJu2t2Zshm81eIhqeqpXCh6Zo
0O8LrXiNlgHOhEk3XjVjempyJbcRChaZL8cuHz+GsZ4Pqs0evKrJLi3mxLmV22QyXN821QG+LCxS
TzZ7zyjKHeOL/K4lS8Sb01PGGOvclsUBnXh9KyDt3CoVDQGOEj1lPjFhwSu8pAjySTwZTeabZfg+
OaL3s7yz3ikdR6aPH15favt+5hsAWpN+6Hzfc6Znb16r3KNsrBQTK/9YvrQ3XYj4Ocny+DLBLt/+
t/8/zH7DPikeUKB0N6oZSBrr32N3GJxlVM83MabxQ5Fbe7jiAI5inWs4/SVkAghdY1mQPSh8hIYI
Pay/CNhBi5k5f+fpbkTqx4b3bxTJx7FPvwpDQ0Yec8boOaIRyUNZuDfUWB2Vq6OLvde3ktQJJGZp
WZJP0J0ihHYIdrVL4zJj0xP6nznKDFQp8VuB1eZA+gGoOy0N0gZ+R+okEhRz80XhKa0qRxkZAd2t
YAGMeIb11PbNvG0+DRaS44JIPteBuzuDfl6qari1KcizwtUAvOCCcFb6i0NqXrS+LF6njdvIOIB6
h3g3vDvTvkg0pM81G9YSF4FtLzcJtSmHt0B9mgSoS5HeTrTwoPMhCY3Rq3RasVnIDtshY3q09Opt
MsyBk52jRtPZfWFz4CVi1ekVig2Fi2dheE6nsd71qjkXoOQ2Zmg9m338YrZrwcQ4kEU5SIAayZpP
m2r4NDaPZXyCmn+iGFgD1MYT+8Fgqay9mJt5bV5hQQn7oxSPNbH1biHfMoWKEaCsSHL2jdVzYxQi
SBhvb9O65VPpPm1zvO9zHQayjiU6fzK6+VTG7b3XR0+Rl1xiLWbG5PUPdWhdqGvYAYDOZ/IdfwL8
CsLURFPSVUeaBWtvF4dE8x7C2foD4AERXYUm1+2di4BpR3abL6NX+q3ftmnuFa7mrStGNNO9uJq5
JnGy279971xt/g1vwHZflMtbrwPxV5C6cqLM+xkCmbdCs1bNqWJCYyvAI+H4YACmM2z9WndNcUI/
d9aQLIb1Wye0O5231cximvkiPbEhRifScy0lJG5pWbNpsrtISy5cPBGrMdQjutwldG6VYX84Ya75
ZJki/StevcH5dJbpDa0t0KimZndTloydZmNvZ6j6GEqi4WGAqrPB6IdXFEAog9CTm/jgBhqn5E3q
8kRDzR0Xhh96iiYtXRi4Z7A0ijnfp7VOxN5wcLP0cwZvVSbLA6fwznSaZ1KEJVI+67HNLGgNvNFI
7h/iun8yhQDtrbOLMMqk9nk83vELKiIm2d5MRzcbHyZ4fFO0vKgcEOpUMCXrHwTlWJ2KM04EFMgp
+306KgdO1FDpJ2/0uJnUtBMLj6HXlUdn3YbXFjGSvIInOIvPWr1MGze305PZftdd8jb30auqTepf
+RHFxtZBmhPGRA3++4hibLiqeWkiE9Bn+hNjKtcj8g+W6Kc07qilMGGG6V6X8V+GywxiXAYxVh4Z
G7Pvm22IDB6s8qhiqCYie4PSsLXKpPEnbzpaLxHBPX3isqDWKsOPDOMaTdY3J7qxztlOqg7zjejw
n8O+cA3rq8c3MeFifoo9EXhdDXOA4U80Rzdv6UiYworal1/OSk0BWhNBg5RWem1CHL2thwwTZvsb
onC+8mLl7or5KCfzZ5iR8+rLAaJTJxl2p3n96uYfpDFY8zRsSMSEShoaX98LdMpZAu62hpi8Rek+
UkE+1CoMrGIkErpLdsPgPHtNQXJuU0DiQjuNjpNYcx6+KJ7eJAmHxDUf074/kkjrMQkWf2Ax0VLo
7gksc8qIVHjQDNJzZoLQcw3zmURp5L62IO9jKO8dOZjBQkh60ObQ/mqSgfU4faoTOd/PYv5wsghM
PWNhFloxOcR7UNEoG5sQr9WMX5vTAM3RcliAHyBBW1GAKUxAmAEBqhdMKDGv67iiA60VIlitOMFu
BQuWK2JQ84ANhit2UIvGBwWHcFyBhFqRvVGfHAdIhdaKLNRCpkZqxRja4oX9S7frplMbgjm04R0a
cA+HFYDIBJf9UlSzL4SO6EFJTCvne6Do4xv6ieyaZxqc4qyNfA8LZw+kRd0pvyzIizEERn6rRzid
nHzVhw6hcdazL81zhn1R30IWlwkkR29FOhKiif+dTnZYcY8j3Mc5nlGwtKSFQIQk7wbLj+W8oRa+
AfD7NUfCiYQYoTzZIZ95AlKv/4Ou/M4cg7SP2K3Cn3RXEGWeDrcQFrXOBAR74dEqnbsQ/gc+Wxqe
iYhsRSdjMbbqPO8W6+vvY364hiCPM0GWTPX60+sYi3Nm0ixSP3R6bLC5zoUHF/Mr8e4EAhk+AYWr
6Idq2li8wLaIPXSaP0ZPY6a1+nfpaRdVlVBGdAYAzMi3hXZOBnDe0kVDOiBsrFxA8GivjVonGyoy
sUgJkAIUh9vMgm6SDKwF5K/GWmfNquSzznPmw4y/06qdNm3v3GIM0cE4eAwHmfPxmG1EtUCNnpth
52l2MLEcd+hADjXsMTuWWIxJqxYQmBtmZbuuFizYakdtRUNQe9M8FZyUuVvO+2HRnynDfNbvmEDw
L3naLTI6bOaK48/Vbk3tvFKMEqFVa0GlJHdHNW3n3LighUQptPTfNG+008SoV0txnoHPUSuwR8CS
vdFxtKQjW9FsJoLdqQdzmxbOHb82VbecVoQU6pl49KpdwTdEwDQAoRTTyQj6jFF1LnR4EyP3rxzw
rMBR2aGDeuKSpNZGFH9qEVJy9TcjsNIpiFyEUA2hsMqi7PVkq3ZFAoJGCEnarDPA8rabw6BP8CJX
sFwcIskCU1k7+ROnkz4D7ZQdSBueQ7/rEwSgZXccy7TGNRmde2CRXda+9g3iI5EXzxBTqRjK4q5u
4JObGnAQnNerhvRitqEZ9Ll318RrbnrW/EiG0BvGkg3ev/4//kB8/jgUxCfH+fict3JfK5x+eh5/
DxkDbmPQMK9wn5WG762J52IZTlklxd40WPuUYcGoPQ2LU9sOf1YkeO1ipJ4LOxAiWvy619/Bde4c
csADWx//eEb7RuG1sMpG9ogsusHuzacoG7Kv9Bjp7VhV/XF9SuqqI5lMWAhRmY+g/kfpnyMbwRbO
GVOP6QP5D+PeqSySCPh7apb408ioXS3V7zhGMWGXCs0FwJhhYGYO5HvNrD7VlsCABaieMXpPrWrT
ykPnwI5Xr1z6L5YybPlrhLK87QRXfAw2DTP2jPd/gziE9XFA0jvn2L1HO0TXfUjzB9VgbCWlguW6
pV8NfXJ2Y8js1bWxS6cMfNrluy2JNpoaprcZn8l8UylQi/GE7YRtQazw7OfyBaVZIPHhHEMMeliC
QuygmBBtwbNA+NJM1YYCIynC5/y+V/OZeHK5NULH2HRDAcpu1BBNzp+ape/7loLZZda9ZTu11z3z
t8lt7BB4FYw1GMVJUUEvg/NAwQPMIpDlN2iM/tpUzuvi0sh4WC8NcUbggwaZxpMcZUrl5i4eCPEM
be1j7at2zPR+IxsjW+Oigq3d+ikteB16ATF00r6qsSaMXd1N2H2IJ7E/UuY028JjntLr3jco7ZPF
zl7Z+mude6PvsAlPe4HHACGNb08LL1Uz7ZCEME/wxE2op4zIwI3lMG8b61TfCHQlJadNj3ag6s3j
lDPz71KG6VIxsGO0eklH92GIyfxmXOfbA/KXYo5fsqyftuQ2MNfKX7tRHd0wzy/V9EtEWXEgioYl
XIb7hfU6sQRuwyKzJvpX8xZyiFkRsfBEN2vR1kPgQnb5VE/UqYbLaWOAiSSX/qr4RXjM/DqhXkNJ
t42dqTqSwHN2nMXdohdpkIvbEJRsRPeDlqzTnsxfMsY6IYZK3g7npNIPxv0BRkZzq68rPUZYX6ka
iS2Eg+aLFiVQZIRYMhM3pe2CHRZq1REuC9rtYr5NJpi9WhPmhg1jGJigWBiVteKgpkkL4JzhZNKe
lOrTXTN9ItMKV8/6ilWLYJOFDKKxJt+VCxdRSejVxi06BnBMpSvUpEUVG69iwnsN+M0vnT4lvisC
dzEF0iDFrA551LK4uVBVBS3hEX5Fa94L+xrr/1T44s8AqSzrv2QJCrsYdCLRCbdghgly35smkmut
eZ82BhJrcFs9stukHQWJQpHca9YjfT05l1YN5c/uCC1YKMV1xy/sml96JXsbI5tlNbPrZ7gHEyci
lXjGBwJPJEidQ1oQc4+yS/PHYT54XYxM34nB4UR/RcuAUC+tZzzA8ANTXYKN2jSia7a5gbEmZcsh
YA6e2H/fhXBWMFpU3I+48cm0RTQjNkmMs8WrV6w0g13f1vM8WMoWJB/KoDxMGRMjMtiQ6CgCxwGt
olf1ZVFEnKHtmg68PWqPNs13MsaRWsc672sC9W/lNVsfLsOiR1zfm58GblW/qwMG/0BMTRqBaOj0
G4krn61UxJLSTjCC1WjM5XQS5hFiDTXg2iCmhnlGEnbMyCrZD6L8KtVymZZBe3DthfzCFNg9/3Gl
yW+xxtKUGScIza4AKSeSLcAq+uQ+v0gIwke2qwum0eYv+wFv0FdZWPUqc5OcA5Rg3uR1Pj7xjm2v
eLN6WqdWQz4Wr4N486WesdwM0tGDKFlnp5mrArtx9oOCPkMaVr53ejwvKs5BQiV/KzZTByn8DunJ
BvOiwv4bvYB3uXROPW3jLDmHg/atq5ckNkhM0EsYcO50WYb5q5MzPQpL4n/Fz+iKUx9ltzqpv4Vn
jNQw7qPrpkAA6p4pDNRRc3LlnQU8cTGfazEggJeu39QkWk21QmE+Hpo4GrbEbTDrDwnL4YnlFRLM
mSLT4eRouU7iFOtf0mLpRqT9b8zFgyWQMJMk5yD5zbAZYOaRu75t/pY6hu/a9HHkTtcmg/JO8Cox
mMls/D9Es/3/CCQx/4/hbtuf9lP97xST9V/6DwWuI/8zTlkktsL0XGGSvPM/FLjobB3PNXXIB47t
WQba2LKCc/pf/pOOOBd1roUk1gVXwvrgvytwnf9s02gjzjVt2/R02/u/SnZbK9r/WYFrOQ7KW4go
dI9oe23vf1HgVmxmnMS1Dd/NgYn0Uf3CA+ncx1VMEWTWpyEkXmhS7ymn3RJP3CoL9m12A7DtME3O
nGblfrHYhBIdfswn44TiheRufnIEuHbvdyhdfSloBgZ3QVXTTtwynnsp0aqwvob4xga9SuQZ9JvB
3pEo7C52EJviWRp6j2cfYiZUMfP4ldvxW2vLed8mvDkue4Jp+GiZgxE4rKPSWyWuesYcQxs40PMx
Xq9IoHVDC3pNX9OWq+F+gfTUy/xPDd58MsL3wR2WfZ08ulPGWT3wl5F6+aq1qPvHSHDUL09Rw6kT
sxd/NWLEitIlX40fI3oAmfMmk3kP0Fv7XhPpC6ncN00Pd7FOYYFWuf2Si/XI0DRDyk8YDIwFwNKt
uGfUstwon5db19lbAqWLs2Q6c50NFHoVArjjRFrwsz65V3qwkvWe8UqvjzJMTc51GJMT3n3v4LbS
PSPvaWtwIHaVvhQeXGcZxr8F+PLT3Lo/g3KrW92KnMXRnJ3mYLIcoiAbJMDkRehby1sXaKPQ/IWT
apdrygcnkB2LDOEAm51+z5T9MorFOMuyn09clGg66je0gBaJ5WX40NvenUxEfqnzF8/G+tOtt7M+
9ed/fyi6xcCaqe6arpye01Hu2Hr+xnlcfMZeyLPW989o7n5znTWoF6Kfc0lPDkaLNi4lQgbK3Xig
Pv/JNPLISorAjZx0lNxzGN/VcHYCleG+tfDwnnptqvb6Wh54jEEfAQEdVCLusrmbPq10WW116WMW
KeWvpIkCj/PNimhiMna39Dh98UiE52nsUaNkPP4IPfiniAMjEj1+nlFUfZREK22XwtH9fGLm0yIQ
vYctwrlNMfDZ5NYFUuV8MpzqJZbFozTnXWuEn1XeIh01vJmyWt1g6TUHowpJRuzxyYdD+oXdz9wY
f11zEZd4HTtEzIDTKdJR7a4Tg75hgQbiwaqnM+ZZLr6K+Z5mVSSGk8c3eUdEwclD28pqw+KmO3je
V1ym/b5iMDdK3M5ZvY5wK8QR62Olpclnj4HjscvKay/REleMTcPJHthJIDp07f6tN4o/eVkimgnD
oI4Vbp78F8Et1DESpRGleoQWD9tUOV0A0g8ACMBxTJDOtVtqeCWV4KMaIOQ1CwcDCBUsnzi4Yr/Q
yJ9xVAUMt25vHFDEJoRDthutP31uvLipA1gmZPAXc/HGpEYEEoQdRm3sQNTyJETGfjhHbxG+3QwX
3R7dP9sunSpzQHRieUu9ZwWJPs7aGwjkHjhMf2WP+LkS3Z5SR+0Qnp9EniaXoaPhIwb8znGwSKHB
CkZXthdHN859ijgBC8XraLY38leqsy2jo8BzNgNVs8eEUgjTZa7ybaz3hKFBp6BZmgZk8v1QPSO8
Fn7hMkatoyJCpAqtAFUtB15+Lxe0FVVBkz8lxgFVSe9LD7HjbILZQRBJ6EAUQGgDG3e/mKa+17IP
xyJaPI2bdj+V1ouW92tJ3wB/8oB6RhkO95LEeR+hGyruMgVEiK5PSklmE4/IkIUAkO3xbGTvkhPO
ry1mZw7jNKgFeg7S3vQlrfIhVD/wvnsgplAtnf5B69SL4VlPZCC1Rwazr2Is3TXijsLdZNpeI1CG
4IJF1ySMzynHl9rwbipH3hlVtfRHVTCsYvpA5pvHzxH3HghzUhBxBw+Sm6aa7J9BT/a4ruvDnEQU
gkFo5AN9/7kA/30qzPEC1r7ct6IUp8nhHYWcVftVQuBDICG/IbVjK15q/ZavpUUz4Z0Sl0Anc4Xe
MyZUc2YfnOWo0LX587qyH3uwhJMYdnnCiQRiEfnZLeOJrwFHIOdG/ZQA/A5Y2DJMtskQSzPtWkxj
u0lU6ZcNcWm5l3y0/fyi9SAqOjM+5cRTlzL/C/ghxn0BHhqB64Zoe/hVuq+GljTA1LpX7nRqMHdC
JahAwDbmSkHRNiojGQs1FarYufCNEuII8SrdFqMvvVZHlrOxaeYJLik8lUw/KBunXQwKJkwcFg31
q3JIialHG6LfMD9kvNTKTD68bGmviMudu9w28YhTPy8OVXln0DiMGPcuRqENB8eVPdNqoQ4wP2vW
BzSqA+K2I+oZwrjJ4cZ40e/t0vXeHH7B3WS5za4fyX2pRlQc6exNnIJ7lAJf6HfAlDvIs9Rf25vM
rRektvNtKc+6IhVudxOT8bYhtSEtwreojZ4JoPzNxuIj63qbXijfatg9AWx691qZPMRTTnNY7Zt5
nVF2xACu6hZfSm2n9+6OpJEYkfX4qArnlabe9aswfLLZYddGfk699FtoP22MVJ47oPNNhxERcTLQ
8KXIzqXxYbuMd1KVViiZqMGjwW2CzOK5QuEx77T2HnRXBmY0fwCU5y8mh4fDfPqkuh8ujBAa/gK6
gzSi1Go+ipqnwTSsl5iiggE17ZHLfLYOzfQuBg+NOkcUe+QOYttN3czQE4eQ7QzZm9XBWTP5FW1F
kk1Ro/gfOR2SYcY5j/Jib0cWxuLByR9d5Ues3PxSZbhYpyi8W0aPuXDSID5FNVaE44reHi9sycjP
mB7Ju6YEcgY29IrLYn6Pzcw66g4JX/U0gCSQjJ5L20BfiDgsDgUrD2skPS9hxeS82nildiHUE+Zw
4bQNi+y/cncey20jaRx/FdXewWqgG+mwUzUiJUqyJMsKThcWLdEkciACiTfa59gX21+LdCCl8c4O
5sDam2vGboCNDl/4h7dOJT8KHBmWXn6lrPLBasDbgVWAfdXFX6RdqxGczxASjavVldBT8ZDuArQA
ziFtLqVVf2gQhBk1CcTKMF+lp9g1Xpn0ik7RK76aBMsPxYIrxBchBkpl+cUl0aPbAbUnNNkygcHF
7cCqTVC1RH2mGS+5Z6o5TIXYX2AXYKrRsja+Zj6JdadRtpjGnzRW8CZE6wd1OtAZMbmtyKf42eDG
lDQoP7CSzRWiwfhwZIh6Uj6pSb3zcg7kJ0HIvks+hk3WjYVdGmfQayk4i/otFH5Q0IvyE9TMcSvh
MuTzdD6uKA81Vf4QLoT/PnW9OxgrUbVEpT61Tj33cV7J2WJulmN6bWcgPTF4nLQoeWSfsbtAnijR
uaDJJ+CTeuOSfjeEp4eg6RDsSeEHlxh+NO7qvDMLvCQN4zwOZ1ZuuUAVgRSF8fphvobMiTmdITKH
UlL6iFL60Gzn1NpbXe3gdW28dSTHjyULiX9s8S5SxQUV6WmeBHgCrAXKCsFpGQSPbZkjil3a0FNA
4Z/MGyQuVuos9mHnpuH8AnY3pQ0sTYNVN9GwLgC/kxhRFOXe+CuAZ7FPpNbmQXNWO29BZDjnUtaf
IQLymzHACURxClxZYPhOw73QWiOIdSqKSifNGqIZWOXg0p68D8P1ByPEb6HgeZ3h+JS+fcxnkNjI
V+1JkWGwDi6EI9gXCHdSMoQthZquhZrOGpYQ9JB0ATtAqIY/rea3eQHPu/WBpHeAb5r8VMbKx+C6
vokwjJdplsJzoaIdok1Gf+XCTdBhKhaAK+jmeaPVzINlP+4MeSMEAV3XXBKHaJdQ/zRLJvnbBjcH
ifbTtbGgmlN3I7LCu5VRf4Qd9CHMC6juTIwZfqWPyATBfMvdyD6z0SAZLjJ1psm1Ocp1sO/g96+q
CYj+FY6eIdAaKz51scxg9S3ucIuewTy2xiVVPuCO5oOd614PDXfJfgKLT6OnKJgUZWIUl9IeiDOU
ZtrFuhiqjKa4FowzfMSkzXx1YWB55CaEBflaOzW1dI7rtzbgxWEACX2Y+yNUNtAjwZcmLohJBRiz
DLDESWwa7SiNATlFXhSNhBVz3jQChYlomK9idWM2efmuQ3oQuz7gCxjToCICuSZ16SQuIG1dYIZj
nEUeC65DSAel/BqNurYq8Ib6jDDO+9jA28SJV9SJ66U7xMqWKisidR+WeZ2QaC5HaUZJr4NcFxp+
CYIQU2GDVtjJZLm8W3fsrFXm0L4X+awUpI1x1E47bZ+yFpQGMwTA0aJFz9pd3S+WYM/bmrLyovxM
O/bOKrsrzRVaguNhY9bz5F26BsSxoB7oOZexszKOjSRNhu19vkSTIzLFNXZnbzT1XbQUbyst2GDP
iyEx4iWEfzg3sPyWNfU2VdvFqOOjUtQ/rqwFFIP5ieunH1tBD3idYjLtl+4XT0Tv5nPnFOUR1lnI
tYuz0nyd0yx8lKFxBy8AtWXDMEcklued0UzhPVHcpr+HJN6pLN2brAvOVcTBliSSSiS2kasSnzUJ
Hq+8zaGwk+ySyMsqnaJezw1mGFco81/A2r00a3p2YjVBqgA9RbPzaTPanydL76FUuaRxTuibG+hx
re5WZk1P3o9RzYXNheflebEWD7k2ni2X2KUqZdN3CCcXrY3jbQUxvijvHYkaXopa6wgUwXyIOAFW
BfNk5ICxrBtoIZ38EDnmR4zrKeGWFA8tlv0iQuPK1uplmcu/chvxtY3aY0SZFhed+YlsvICBS9Nn
XdP+RWtiPVQI3GCv1p5Kz5gA0ufgWWc5jExFYTZK4Of6kHjnS0ym0uZNBwUQ4lEyVSXSUYnNY93u
IfVomK5zOS0LLN+iIAMnYZg3yA/D90EVuf0YunFybpT228Zzg5OulSeIoHqncwonKzdDVgVgS92V
7i1gx1sQ9BU1jdt2shp1qfFglqF10uRIA+Vifrls6SAVaJgKgYI2zaAzDOlB2Ed2cbmIEEdx77oo
cEd4GoRaFApsczW/SSp4O8BZihuqNGcqQbGla9TIX4TZmYyCtzkAj9ZIbtcoK0wy+E1xYQxr62ZS
zrNjcCoOiZBNwGzRZ8lMMI2rKKX9iN5o2yncUXRult4WiM8c4x/3PiqMTywZourspJEQAEyqC6c2
CgQ1+l1nblB/od+BZKb3FAfpp3hpf07WSTR0OpGNfQd9eTyzab5SRoExYWSURXzF9VdKpMNBc/m8
G7TpNAHHus6AwcCHlhhsRVdJ9lmFRXpht1xMtbjuDL6GRMryOMDt9ZhacDe0W/fDKsxiyr2g1ihL
x1lF08NEIyJZo9Bpx2hAuauLvPUk9ATjWpqEQ6bR8BZleYrVJ924eXkXqsnMtYvkLKylMQIf/Jg3
6aeElMRYfU0Xzq3KFgDSnHZUL0dFmH/0rBTF+sA7caLiEajgmLbLWLnyzRIMB5oZS1wWkfqbGARX
fjhWEcFARAWhirXw1CoZL+F/zhlv7tMPQaMWccarOVj2Lr6Ju6i7rpE59OzmyS9z4GJ8QiuGD56v
jQdn/VRFfnWfx2RxJkKpHCU2IDq/NscIzSZnEJ6pOKgsextqCXO6bxpNU5PbCvGOsj2a2ALk9Dz6
sFzl1+mSarZNZkBMrq5B4iRyAWZ+ScsLluS7UKWAACijlaa8r4zCPBGxPara/KsvqtNwGdyFIEcD
n5Z+G8pZUxs4nC4qmPLsWwJs3Saxihug9WBtLfEuCbP7LsJG0sEwfiTaOzCJlL5N9lJYTsZhm1Dg
UDQKHbGqhnKV4ZomkvPWKz5l/hjTpcRGX7gsjDdEAtqffK31vx2EcXSX//lPcMRCClf4uBNsIt8Z
JUQkSKNfWSWE5clCC4GZZyvRYWkbNV8DDWoEiuKWlTt2oTkd2zStAQet6XC153Fdnbp0zUEKewij
YJqhjbwXx/8v8hhbhQ+tKv5CKxzRcVTKt0riN0hZVvdYYOypjf+pv/TrgXbExx+zOq20lPk8yNKf
y/Y29fUd2fHnN3rWPf/VAPGUF66fkDWXA184iqvI9W1T2pTt/3GE58B8+78NF+VxF4VCVyHrZQmp
hTh44E8z9Edz8Ouf91KV/eU4O7/gDzVHfCVoRSBF/mfmYW+UH/NA48JSjjKV6Smgvc+/c2ceEFO3
ffTPbSgrHhLsBzcPUrnK7zkLcuApH2kk3/WU1BIlLK+dWXAGqKcI25eWo6VX3M20H9BqMGlYaZX8
nhOhBpLuluOin08PDBEPmk87E6HQkwF+YjsUeF2LwO0AtwUrVfScB3NgYwyEewCtO5a+dK29eXAH
nq33g5LC5O94m/Po4BaE7LsgnIHe/CY/1cIPTCA8tDcR9oCTgVKbtD0qYq652YqHNxF9V4Q9cGnv
0nN1LPSZTNfdnwg5gEFr2gpIxOGeD32vCzXgtytbCpSkPAtPDD733vnADCGjyWVim5sW+WFdm5uD
UrKfe92b9oAfR5BPD54cStH835sINo5SlmeBEthcnId2UNJR0qd7r1nQwmPCt5RwkYwCqc3y2lkN
NsGDpM1EuGyDfhAHd1vYLNOec2BjRGOB76BGBBrDRmBtfw6kcCRoEm5WZkDP0SHuCJMAuNdaEAOX
G0KCElGWg9gcRdO9mSDmtvHQeQawWAd8Z25W6V628zK3+MOY2hk4QICkLYDz+tDDxX4QJQcKKpPN
bIGz1eHFYS4Jq+8hqQZUAfVV4HAIuBYGSnsrwh44cA9MyQ6yPD0ThzYRJFmOLfoGUd5AgGTUFyJW
88DEvP1bU2POpEOMhfiDy0F6cAuCPc0X6rsxSDaJFW2CSEfZliOd/RhKDXxyUdeS5GLw/A70qPyz
xYc/PCBMc6BcDQl0uYQtwfW4ty+sgQ4daBY4G63PgwuqWQ/o0/ddD97AVfhrPQMZt1HzTvigBjaR
hRIWu4e47RCPB5TgVd8IwhoQIlksCEClnk/Faf/iRBSWzccJKpguHrgJ2w4ux7L73hemRdpteWTT
nIOSQGJvIjxz4JJ52YJ63SaaOrT7YpNd9K7KGdQfWBM2sYPjsD3c/QuDAwS/RIfTVBBhU8o8tIng
27Fi+y4Ib6CTFPqVzwaP4Kv3zkmSch8uDkGnQ1eTMPvQpsFygYM/v9RfDyfJuRH5I8VwfT0cV+fL
WRCwDQ+3VL0tTvadCIqwDuk28j6KchPV+/2JEDp8UMwSddxDjqv7pt1yIKVHDOVTkeZuJOncWxEW
E2FKk9h6U6Q9uH2xPSf7BhCCBIPGBakmhXnb4aDcnwmbOq1JxunaXCuHeEJs90bf8iQ3J5EUuQoh
pU9w+WJJUKdFRNDRuu26nXWosbW+8nuVIfwBpSZXf+tvH31vb9jUaUlIdctP03v+l1bOn4i4vndA
h2gEPj03SIPZ8rl4sGn9/de/8K1/+HKAbV/w/Omf/yAF2fl793g1b0aeffdu/m0n/3huXf70P7+1
Mp8fs/3n29/38sk7z/r2o779x7NgVk7LxwU+7LodvH3L62lCm3U4jZ+my53O7XPF7ceLvHCY/v71
fzXubQCPS4/989Dby7bv2PdZHCQ7A29LpX0Hfj+N49nR0yw+Gk7rx90nbJqYfZ9wDRtNP+HobppW
0/RpVv48P9+LGb0fMy2DNNsf+rnr1nfoq+n8aRrP0p3Z+d7q7jv6MCufsi97Y28D1d5j739TQuBN
cth3ZKglQbNLW/yef/cd+/cqZqkEj3tfc1vt6T16Mu2ydPcA+JEi9R39pq7qZLreefUfgUXf0d9P
a87Unxf5dmzNFf1+yP6142s4LepZtbMOt4NTCeo7OEYzTTAtZ99G0vfFdnQi8L6jn9VB/MqLWwQw
fYd+dsgJXhvc7D/4uxq3vOCVtaKr3H3ffDjNg2oaHyH8UZXBY/VtxB9Tr5EZfZ9y9eqS0fzgviMP
8ckJ0mnCNf7a9JNn9X3C++BxMd29rjdr0vpbthN2Wq+ueOtv2E+/l/sn+/bN/4bddJytp69NuQaw
9J1ySAa7x/rmtXXru+/Qv3P+ZUX92l7ViJO+w78avWzfnpSx9/D142uno049+g79K32BnnfG5fSI
AzIMyld2qO5I9H11Jv3odwxF//2v5RGh49FNiePt0yx9fO0r61Lvrx/4Wi7xHT/5MsP4hot87Z/t
Zk/6bzzGs2n5238AAAD//w==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84A65-0255-47A6-A991-19C8F996BBB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18D26BB7-77E7-4583-BCE2-E741B83AFE1F}">
      <dgm:prSet/>
      <dgm:spPr/>
      <dgm:t>
        <a:bodyPr/>
        <a:lstStyle/>
        <a:p>
          <a:r>
            <a:rPr lang="es-ES" dirty="0"/>
            <a:t>Antecedentes.</a:t>
          </a:r>
          <a:endParaRPr lang="es-CO" dirty="0"/>
        </a:p>
      </dgm:t>
    </dgm:pt>
    <dgm:pt modelId="{C06BEC84-16E6-47E7-8677-79CB37C00861}" type="parTrans" cxnId="{45458B9D-FF0E-40A3-A451-10F172B61A74}">
      <dgm:prSet/>
      <dgm:spPr/>
      <dgm:t>
        <a:bodyPr/>
        <a:lstStyle/>
        <a:p>
          <a:endParaRPr lang="es-CO"/>
        </a:p>
      </dgm:t>
    </dgm:pt>
    <dgm:pt modelId="{F71F5EA9-3828-4C4E-9931-E1C7BD50B94B}" type="sibTrans" cxnId="{45458B9D-FF0E-40A3-A451-10F172B61A74}">
      <dgm:prSet/>
      <dgm:spPr/>
      <dgm:t>
        <a:bodyPr/>
        <a:lstStyle/>
        <a:p>
          <a:endParaRPr lang="es-CO"/>
        </a:p>
      </dgm:t>
    </dgm:pt>
    <dgm:pt modelId="{6FF54CAF-3DB9-4983-9651-5E72C43651BE}">
      <dgm:prSet/>
      <dgm:spPr/>
      <dgm:t>
        <a:bodyPr/>
        <a:lstStyle/>
        <a:p>
          <a:r>
            <a:rPr lang="es-CO" dirty="0"/>
            <a:t>Proceso de construcción del PECTIA.</a:t>
          </a:r>
        </a:p>
      </dgm:t>
    </dgm:pt>
    <dgm:pt modelId="{B04E7581-5A7E-44BB-A44B-73C070A1C4A1}" type="parTrans" cxnId="{105F8EF2-524D-472A-92C7-835F02413603}">
      <dgm:prSet/>
      <dgm:spPr/>
      <dgm:t>
        <a:bodyPr/>
        <a:lstStyle/>
        <a:p>
          <a:endParaRPr lang="es-CO"/>
        </a:p>
      </dgm:t>
    </dgm:pt>
    <dgm:pt modelId="{CD196D58-E213-4B53-BD38-C7C5D6090663}" type="sibTrans" cxnId="{105F8EF2-524D-472A-92C7-835F02413603}">
      <dgm:prSet/>
      <dgm:spPr/>
      <dgm:t>
        <a:bodyPr/>
        <a:lstStyle/>
        <a:p>
          <a:endParaRPr lang="es-CO"/>
        </a:p>
      </dgm:t>
    </dgm:pt>
    <dgm:pt modelId="{E775E478-3C53-4B9D-B386-E27037438858}">
      <dgm:prSet/>
      <dgm:spPr/>
      <dgm:t>
        <a:bodyPr/>
        <a:lstStyle/>
        <a:p>
          <a:r>
            <a:rPr lang="es-CO" dirty="0"/>
            <a:t>Componentes del PECTIA.</a:t>
          </a:r>
        </a:p>
      </dgm:t>
    </dgm:pt>
    <dgm:pt modelId="{09C5F94F-F0AB-4024-A8F4-EAC9CD876895}" type="parTrans" cxnId="{A7F5DCD8-E7A6-463C-8302-C784CC82717B}">
      <dgm:prSet/>
      <dgm:spPr/>
      <dgm:t>
        <a:bodyPr/>
        <a:lstStyle/>
        <a:p>
          <a:endParaRPr lang="es-CO"/>
        </a:p>
      </dgm:t>
    </dgm:pt>
    <dgm:pt modelId="{BDB8E7AA-D54C-41F9-AA5D-8470E6086420}" type="sibTrans" cxnId="{A7F5DCD8-E7A6-463C-8302-C784CC82717B}">
      <dgm:prSet/>
      <dgm:spPr/>
      <dgm:t>
        <a:bodyPr/>
        <a:lstStyle/>
        <a:p>
          <a:endParaRPr lang="es-CO"/>
        </a:p>
      </dgm:t>
    </dgm:pt>
    <dgm:pt modelId="{634FA6A8-5968-45E7-8352-729DB5CD3C66}">
      <dgm:prSet/>
      <dgm:spPr/>
      <dgm:t>
        <a:bodyPr/>
        <a:lstStyle/>
        <a:p>
          <a:r>
            <a:rPr lang="es-CO" dirty="0"/>
            <a:t>Avances en su implementación.</a:t>
          </a:r>
        </a:p>
      </dgm:t>
    </dgm:pt>
    <dgm:pt modelId="{0589FBA4-94C8-43F4-9574-A33E3149E7D4}" type="parTrans" cxnId="{34F02B80-A15B-4A7B-9D9B-0EC865ABA8D9}">
      <dgm:prSet/>
      <dgm:spPr/>
      <dgm:t>
        <a:bodyPr/>
        <a:lstStyle/>
        <a:p>
          <a:endParaRPr lang="es-CO"/>
        </a:p>
      </dgm:t>
    </dgm:pt>
    <dgm:pt modelId="{E38CCB2B-E07D-4322-B482-A4D13F0EB335}" type="sibTrans" cxnId="{34F02B80-A15B-4A7B-9D9B-0EC865ABA8D9}">
      <dgm:prSet/>
      <dgm:spPr/>
      <dgm:t>
        <a:bodyPr/>
        <a:lstStyle/>
        <a:p>
          <a:endParaRPr lang="es-CO"/>
        </a:p>
      </dgm:t>
    </dgm:pt>
    <dgm:pt modelId="{AFD77D2B-6B9C-41B2-B8E4-62627C1D727F}">
      <dgm:prSet/>
      <dgm:spPr/>
      <dgm:t>
        <a:bodyPr/>
        <a:lstStyle/>
        <a:p>
          <a:r>
            <a:rPr lang="es-CO" dirty="0"/>
            <a:t>Resolución 407 del 30 de octubre de 2018 – Actualización del PECTIA.</a:t>
          </a:r>
        </a:p>
      </dgm:t>
    </dgm:pt>
    <dgm:pt modelId="{5E6AED59-0CE5-4D29-8E4B-73F9EFA4118C}" type="parTrans" cxnId="{5548A746-66BC-4AF6-BB32-EF712E32CBD8}">
      <dgm:prSet/>
      <dgm:spPr/>
      <dgm:t>
        <a:bodyPr/>
        <a:lstStyle/>
        <a:p>
          <a:endParaRPr lang="es-CO"/>
        </a:p>
      </dgm:t>
    </dgm:pt>
    <dgm:pt modelId="{A87E1572-5F0B-43AD-A223-6E0889AF430A}" type="sibTrans" cxnId="{5548A746-66BC-4AF6-BB32-EF712E32CBD8}">
      <dgm:prSet/>
      <dgm:spPr/>
      <dgm:t>
        <a:bodyPr/>
        <a:lstStyle/>
        <a:p>
          <a:endParaRPr lang="es-CO"/>
        </a:p>
      </dgm:t>
    </dgm:pt>
    <dgm:pt modelId="{BD4B02CB-7E7A-4C86-BB31-69E49D7A02B1}" type="pres">
      <dgm:prSet presAssocID="{B8E84A65-0255-47A6-A991-19C8F996BB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F5F2310-80AC-480E-8091-77C799423972}" type="pres">
      <dgm:prSet presAssocID="{B8E84A65-0255-47A6-A991-19C8F996BBBC}" presName="Name1" presStyleCnt="0"/>
      <dgm:spPr/>
    </dgm:pt>
    <dgm:pt modelId="{14C678C5-31F6-4BC8-814B-2E17B8B31556}" type="pres">
      <dgm:prSet presAssocID="{B8E84A65-0255-47A6-A991-19C8F996BBBC}" presName="cycle" presStyleCnt="0"/>
      <dgm:spPr/>
    </dgm:pt>
    <dgm:pt modelId="{BE25CAEE-8AE2-43BC-913E-0935349C7A7B}" type="pres">
      <dgm:prSet presAssocID="{B8E84A65-0255-47A6-A991-19C8F996BBBC}" presName="srcNode" presStyleLbl="node1" presStyleIdx="0" presStyleCnt="5"/>
      <dgm:spPr/>
    </dgm:pt>
    <dgm:pt modelId="{78A34E85-8D4B-4F7C-B929-C18984DBA2DA}" type="pres">
      <dgm:prSet presAssocID="{B8E84A65-0255-47A6-A991-19C8F996BBBC}" presName="conn" presStyleLbl="parChTrans1D2" presStyleIdx="0" presStyleCnt="1"/>
      <dgm:spPr/>
      <dgm:t>
        <a:bodyPr/>
        <a:lstStyle/>
        <a:p>
          <a:endParaRPr lang="es-ES"/>
        </a:p>
      </dgm:t>
    </dgm:pt>
    <dgm:pt modelId="{F534259F-EBC0-4B64-9022-D27ACF989E50}" type="pres">
      <dgm:prSet presAssocID="{B8E84A65-0255-47A6-A991-19C8F996BBBC}" presName="extraNode" presStyleLbl="node1" presStyleIdx="0" presStyleCnt="5"/>
      <dgm:spPr/>
    </dgm:pt>
    <dgm:pt modelId="{F46DE983-F8EC-4233-A0F2-B5C1F4E833E8}" type="pres">
      <dgm:prSet presAssocID="{B8E84A65-0255-47A6-A991-19C8F996BBBC}" presName="dstNode" presStyleLbl="node1" presStyleIdx="0" presStyleCnt="5"/>
      <dgm:spPr/>
    </dgm:pt>
    <dgm:pt modelId="{945CDEA5-F70C-46CF-BE6F-14393BCC7504}" type="pres">
      <dgm:prSet presAssocID="{18D26BB7-77E7-4583-BCE2-E741B83AFE1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A7FCA1-4980-49BC-BC24-1FB75D0FD5F9}" type="pres">
      <dgm:prSet presAssocID="{18D26BB7-77E7-4583-BCE2-E741B83AFE1F}" presName="accent_1" presStyleCnt="0"/>
      <dgm:spPr/>
    </dgm:pt>
    <dgm:pt modelId="{53022F7D-8ACA-4489-B09B-034FD0227D27}" type="pres">
      <dgm:prSet presAssocID="{18D26BB7-77E7-4583-BCE2-E741B83AFE1F}" presName="accentRepeatNode" presStyleLbl="solidFgAcc1" presStyleIdx="0" presStyleCnt="5"/>
      <dgm:spPr/>
    </dgm:pt>
    <dgm:pt modelId="{488E8C5B-333D-4322-B016-57D850A64597}" type="pres">
      <dgm:prSet presAssocID="{6FF54CAF-3DB9-4983-9651-5E72C43651B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EE81FC-B706-4F83-BA21-6542C38ED5D4}" type="pres">
      <dgm:prSet presAssocID="{6FF54CAF-3DB9-4983-9651-5E72C43651BE}" presName="accent_2" presStyleCnt="0"/>
      <dgm:spPr/>
    </dgm:pt>
    <dgm:pt modelId="{C498D848-13DB-4041-AD16-33FBD9DCEDF9}" type="pres">
      <dgm:prSet presAssocID="{6FF54CAF-3DB9-4983-9651-5E72C43651BE}" presName="accentRepeatNode" presStyleLbl="solidFgAcc1" presStyleIdx="1" presStyleCnt="5"/>
      <dgm:spPr/>
    </dgm:pt>
    <dgm:pt modelId="{740B5581-34AC-42DD-80E3-C40200632202}" type="pres">
      <dgm:prSet presAssocID="{E775E478-3C53-4B9D-B386-E270374388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0330B-9410-45A4-AF40-FF4D715D2CE6}" type="pres">
      <dgm:prSet presAssocID="{E775E478-3C53-4B9D-B386-E27037438858}" presName="accent_3" presStyleCnt="0"/>
      <dgm:spPr/>
    </dgm:pt>
    <dgm:pt modelId="{6071B702-F864-47C0-9981-0FBB07BB0316}" type="pres">
      <dgm:prSet presAssocID="{E775E478-3C53-4B9D-B386-E27037438858}" presName="accentRepeatNode" presStyleLbl="solidFgAcc1" presStyleIdx="2" presStyleCnt="5" custLinFactNeighborX="-2412" custLinFactNeighborY="5652"/>
      <dgm:spPr/>
    </dgm:pt>
    <dgm:pt modelId="{22AD9596-B198-45D2-A4CE-27B04302EB49}" type="pres">
      <dgm:prSet presAssocID="{634FA6A8-5968-45E7-8352-729DB5CD3C6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7AA79-F214-4593-8834-54BE2284E0F9}" type="pres">
      <dgm:prSet presAssocID="{634FA6A8-5968-45E7-8352-729DB5CD3C66}" presName="accent_4" presStyleCnt="0"/>
      <dgm:spPr/>
    </dgm:pt>
    <dgm:pt modelId="{7615E1D3-418E-4FBF-9B88-6226B5E8FDB4}" type="pres">
      <dgm:prSet presAssocID="{634FA6A8-5968-45E7-8352-729DB5CD3C66}" presName="accentRepeatNode" presStyleLbl="solidFgAcc1" presStyleIdx="3" presStyleCnt="5"/>
      <dgm:spPr/>
    </dgm:pt>
    <dgm:pt modelId="{4BE62E41-B023-47F5-94FB-8D5C3A780F18}" type="pres">
      <dgm:prSet presAssocID="{AFD77D2B-6B9C-41B2-B8E4-62627C1D727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027D2B-9180-4CD6-A2F9-BC5D92C1481F}" type="pres">
      <dgm:prSet presAssocID="{AFD77D2B-6B9C-41B2-B8E4-62627C1D727F}" presName="accent_5" presStyleCnt="0"/>
      <dgm:spPr/>
    </dgm:pt>
    <dgm:pt modelId="{A83BEC27-12E3-40CD-9020-949264E8AE51}" type="pres">
      <dgm:prSet presAssocID="{AFD77D2B-6B9C-41B2-B8E4-62627C1D727F}" presName="accentRepeatNode" presStyleLbl="solidFgAcc1" presStyleIdx="4" presStyleCnt="5"/>
      <dgm:spPr/>
    </dgm:pt>
  </dgm:ptLst>
  <dgm:cxnLst>
    <dgm:cxn modelId="{7DAB5C8B-6F80-4F1A-A16C-70E04C581BD5}" type="presOf" srcId="{6FF54CAF-3DB9-4983-9651-5E72C43651BE}" destId="{488E8C5B-333D-4322-B016-57D850A64597}" srcOrd="0" destOrd="0" presId="urn:microsoft.com/office/officeart/2008/layout/VerticalCurvedList"/>
    <dgm:cxn modelId="{59AFD959-C98D-4183-86C3-2D6EF00CBE5B}" type="presOf" srcId="{B8E84A65-0255-47A6-A991-19C8F996BBBC}" destId="{BD4B02CB-7E7A-4C86-BB31-69E49D7A02B1}" srcOrd="0" destOrd="0" presId="urn:microsoft.com/office/officeart/2008/layout/VerticalCurvedList"/>
    <dgm:cxn modelId="{A7F5DCD8-E7A6-463C-8302-C784CC82717B}" srcId="{B8E84A65-0255-47A6-A991-19C8F996BBBC}" destId="{E775E478-3C53-4B9D-B386-E27037438858}" srcOrd="2" destOrd="0" parTransId="{09C5F94F-F0AB-4024-A8F4-EAC9CD876895}" sibTransId="{BDB8E7AA-D54C-41F9-AA5D-8470E6086420}"/>
    <dgm:cxn modelId="{9AABB844-B5C1-44DB-97AE-9C2A9C1EB39D}" type="presOf" srcId="{18D26BB7-77E7-4583-BCE2-E741B83AFE1F}" destId="{945CDEA5-F70C-46CF-BE6F-14393BCC7504}" srcOrd="0" destOrd="0" presId="urn:microsoft.com/office/officeart/2008/layout/VerticalCurvedList"/>
    <dgm:cxn modelId="{6FDECE21-C11B-4229-B63E-5320CFB3522D}" type="presOf" srcId="{634FA6A8-5968-45E7-8352-729DB5CD3C66}" destId="{22AD9596-B198-45D2-A4CE-27B04302EB49}" srcOrd="0" destOrd="0" presId="urn:microsoft.com/office/officeart/2008/layout/VerticalCurvedList"/>
    <dgm:cxn modelId="{288A76F3-0A3F-4D1E-A4CC-14CAF69D93B4}" type="presOf" srcId="{F71F5EA9-3828-4C4E-9931-E1C7BD50B94B}" destId="{78A34E85-8D4B-4F7C-B929-C18984DBA2DA}" srcOrd="0" destOrd="0" presId="urn:microsoft.com/office/officeart/2008/layout/VerticalCurvedList"/>
    <dgm:cxn modelId="{34EFD1C8-8AD4-4A0C-808F-F35AEB2635BE}" type="presOf" srcId="{AFD77D2B-6B9C-41B2-B8E4-62627C1D727F}" destId="{4BE62E41-B023-47F5-94FB-8D5C3A780F18}" srcOrd="0" destOrd="0" presId="urn:microsoft.com/office/officeart/2008/layout/VerticalCurvedList"/>
    <dgm:cxn modelId="{105F8EF2-524D-472A-92C7-835F02413603}" srcId="{B8E84A65-0255-47A6-A991-19C8F996BBBC}" destId="{6FF54CAF-3DB9-4983-9651-5E72C43651BE}" srcOrd="1" destOrd="0" parTransId="{B04E7581-5A7E-44BB-A44B-73C070A1C4A1}" sibTransId="{CD196D58-E213-4B53-BD38-C7C5D6090663}"/>
    <dgm:cxn modelId="{34F02B80-A15B-4A7B-9D9B-0EC865ABA8D9}" srcId="{B8E84A65-0255-47A6-A991-19C8F996BBBC}" destId="{634FA6A8-5968-45E7-8352-729DB5CD3C66}" srcOrd="3" destOrd="0" parTransId="{0589FBA4-94C8-43F4-9574-A33E3149E7D4}" sibTransId="{E38CCB2B-E07D-4322-B482-A4D13F0EB335}"/>
    <dgm:cxn modelId="{45458B9D-FF0E-40A3-A451-10F172B61A74}" srcId="{B8E84A65-0255-47A6-A991-19C8F996BBBC}" destId="{18D26BB7-77E7-4583-BCE2-E741B83AFE1F}" srcOrd="0" destOrd="0" parTransId="{C06BEC84-16E6-47E7-8677-79CB37C00861}" sibTransId="{F71F5EA9-3828-4C4E-9931-E1C7BD50B94B}"/>
    <dgm:cxn modelId="{4C5D4316-5DA5-4681-91BE-5E23429BF6EE}" type="presOf" srcId="{E775E478-3C53-4B9D-B386-E27037438858}" destId="{740B5581-34AC-42DD-80E3-C40200632202}" srcOrd="0" destOrd="0" presId="urn:microsoft.com/office/officeart/2008/layout/VerticalCurvedList"/>
    <dgm:cxn modelId="{5548A746-66BC-4AF6-BB32-EF712E32CBD8}" srcId="{B8E84A65-0255-47A6-A991-19C8F996BBBC}" destId="{AFD77D2B-6B9C-41B2-B8E4-62627C1D727F}" srcOrd="4" destOrd="0" parTransId="{5E6AED59-0CE5-4D29-8E4B-73F9EFA4118C}" sibTransId="{A87E1572-5F0B-43AD-A223-6E0889AF430A}"/>
    <dgm:cxn modelId="{B9193F13-8F43-438D-BE37-0DCEF9B730C2}" type="presParOf" srcId="{BD4B02CB-7E7A-4C86-BB31-69E49D7A02B1}" destId="{8F5F2310-80AC-480E-8091-77C799423972}" srcOrd="0" destOrd="0" presId="urn:microsoft.com/office/officeart/2008/layout/VerticalCurvedList"/>
    <dgm:cxn modelId="{FDE38AF7-3766-446F-9A04-0830B6F06BA7}" type="presParOf" srcId="{8F5F2310-80AC-480E-8091-77C799423972}" destId="{14C678C5-31F6-4BC8-814B-2E17B8B31556}" srcOrd="0" destOrd="0" presId="urn:microsoft.com/office/officeart/2008/layout/VerticalCurvedList"/>
    <dgm:cxn modelId="{DC4DD0D9-227E-46B9-9D41-E1030F5D0424}" type="presParOf" srcId="{14C678C5-31F6-4BC8-814B-2E17B8B31556}" destId="{BE25CAEE-8AE2-43BC-913E-0935349C7A7B}" srcOrd="0" destOrd="0" presId="urn:microsoft.com/office/officeart/2008/layout/VerticalCurvedList"/>
    <dgm:cxn modelId="{10521DA3-B00B-4EF1-8AAC-BB13150DF3C9}" type="presParOf" srcId="{14C678C5-31F6-4BC8-814B-2E17B8B31556}" destId="{78A34E85-8D4B-4F7C-B929-C18984DBA2DA}" srcOrd="1" destOrd="0" presId="urn:microsoft.com/office/officeart/2008/layout/VerticalCurvedList"/>
    <dgm:cxn modelId="{4A821C36-32CA-4F76-BD9C-44B9C984FCDD}" type="presParOf" srcId="{14C678C5-31F6-4BC8-814B-2E17B8B31556}" destId="{F534259F-EBC0-4B64-9022-D27ACF989E50}" srcOrd="2" destOrd="0" presId="urn:microsoft.com/office/officeart/2008/layout/VerticalCurvedList"/>
    <dgm:cxn modelId="{8B4D3AAF-6C9C-43AA-9D36-A377C43D313F}" type="presParOf" srcId="{14C678C5-31F6-4BC8-814B-2E17B8B31556}" destId="{F46DE983-F8EC-4233-A0F2-B5C1F4E833E8}" srcOrd="3" destOrd="0" presId="urn:microsoft.com/office/officeart/2008/layout/VerticalCurvedList"/>
    <dgm:cxn modelId="{8794D701-F54D-42D4-8E3B-A5694E0AD5CD}" type="presParOf" srcId="{8F5F2310-80AC-480E-8091-77C799423972}" destId="{945CDEA5-F70C-46CF-BE6F-14393BCC7504}" srcOrd="1" destOrd="0" presId="urn:microsoft.com/office/officeart/2008/layout/VerticalCurvedList"/>
    <dgm:cxn modelId="{47A73926-970C-4831-B784-3D3563D2057D}" type="presParOf" srcId="{8F5F2310-80AC-480E-8091-77C799423972}" destId="{B8A7FCA1-4980-49BC-BC24-1FB75D0FD5F9}" srcOrd="2" destOrd="0" presId="urn:microsoft.com/office/officeart/2008/layout/VerticalCurvedList"/>
    <dgm:cxn modelId="{6D1E5D23-C281-4EFF-94E8-CB1D0B45FFEB}" type="presParOf" srcId="{B8A7FCA1-4980-49BC-BC24-1FB75D0FD5F9}" destId="{53022F7D-8ACA-4489-B09B-034FD0227D27}" srcOrd="0" destOrd="0" presId="urn:microsoft.com/office/officeart/2008/layout/VerticalCurvedList"/>
    <dgm:cxn modelId="{44552984-41E9-4F0F-A6FC-22DC774A929A}" type="presParOf" srcId="{8F5F2310-80AC-480E-8091-77C799423972}" destId="{488E8C5B-333D-4322-B016-57D850A64597}" srcOrd="3" destOrd="0" presId="urn:microsoft.com/office/officeart/2008/layout/VerticalCurvedList"/>
    <dgm:cxn modelId="{12DD071D-5ED9-448D-B29E-46AE129C0885}" type="presParOf" srcId="{8F5F2310-80AC-480E-8091-77C799423972}" destId="{A6EE81FC-B706-4F83-BA21-6542C38ED5D4}" srcOrd="4" destOrd="0" presId="urn:microsoft.com/office/officeart/2008/layout/VerticalCurvedList"/>
    <dgm:cxn modelId="{3F579716-DF84-4547-BCC4-881550136B64}" type="presParOf" srcId="{A6EE81FC-B706-4F83-BA21-6542C38ED5D4}" destId="{C498D848-13DB-4041-AD16-33FBD9DCEDF9}" srcOrd="0" destOrd="0" presId="urn:microsoft.com/office/officeart/2008/layout/VerticalCurvedList"/>
    <dgm:cxn modelId="{9AD5672C-FF90-4AD4-9005-52D57D19B162}" type="presParOf" srcId="{8F5F2310-80AC-480E-8091-77C799423972}" destId="{740B5581-34AC-42DD-80E3-C40200632202}" srcOrd="5" destOrd="0" presId="urn:microsoft.com/office/officeart/2008/layout/VerticalCurvedList"/>
    <dgm:cxn modelId="{1D90D0D0-FBA8-4FE9-9152-E044032220ED}" type="presParOf" srcId="{8F5F2310-80AC-480E-8091-77C799423972}" destId="{EBC0330B-9410-45A4-AF40-FF4D715D2CE6}" srcOrd="6" destOrd="0" presId="urn:microsoft.com/office/officeart/2008/layout/VerticalCurvedList"/>
    <dgm:cxn modelId="{327A6D16-23AB-40D2-8CE7-066BBFA59970}" type="presParOf" srcId="{EBC0330B-9410-45A4-AF40-FF4D715D2CE6}" destId="{6071B702-F864-47C0-9981-0FBB07BB0316}" srcOrd="0" destOrd="0" presId="urn:microsoft.com/office/officeart/2008/layout/VerticalCurvedList"/>
    <dgm:cxn modelId="{106BF929-BC8E-402F-8369-0FE05B027F93}" type="presParOf" srcId="{8F5F2310-80AC-480E-8091-77C799423972}" destId="{22AD9596-B198-45D2-A4CE-27B04302EB49}" srcOrd="7" destOrd="0" presId="urn:microsoft.com/office/officeart/2008/layout/VerticalCurvedList"/>
    <dgm:cxn modelId="{8C5AD722-7662-49F2-95B5-34A63CEEFF53}" type="presParOf" srcId="{8F5F2310-80AC-480E-8091-77C799423972}" destId="{D787AA79-F214-4593-8834-54BE2284E0F9}" srcOrd="8" destOrd="0" presId="urn:microsoft.com/office/officeart/2008/layout/VerticalCurvedList"/>
    <dgm:cxn modelId="{40FAD074-9A1B-4254-A779-AB5938190909}" type="presParOf" srcId="{D787AA79-F214-4593-8834-54BE2284E0F9}" destId="{7615E1D3-418E-4FBF-9B88-6226B5E8FDB4}" srcOrd="0" destOrd="0" presId="urn:microsoft.com/office/officeart/2008/layout/VerticalCurvedList"/>
    <dgm:cxn modelId="{93791F70-82E2-4F69-8338-E3DAC98CC2F2}" type="presParOf" srcId="{8F5F2310-80AC-480E-8091-77C799423972}" destId="{4BE62E41-B023-47F5-94FB-8D5C3A780F18}" srcOrd="9" destOrd="0" presId="urn:microsoft.com/office/officeart/2008/layout/VerticalCurvedList"/>
    <dgm:cxn modelId="{7BD7228F-DD95-4481-AAA0-56CA0C0C0C3F}" type="presParOf" srcId="{8F5F2310-80AC-480E-8091-77C799423972}" destId="{AA027D2B-9180-4CD6-A2F9-BC5D92C1481F}" srcOrd="10" destOrd="0" presId="urn:microsoft.com/office/officeart/2008/layout/VerticalCurvedList"/>
    <dgm:cxn modelId="{E16D03F6-4BD4-4D1E-BE9F-988A938E9E56}" type="presParOf" srcId="{AA027D2B-9180-4CD6-A2F9-BC5D92C1481F}" destId="{A83BEC27-12E3-40CD-9020-949264E8A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2990F5-D022-46CE-AEA8-6D5AD53A5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0A0B4B-D27A-475D-A3A5-157D53EEA7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CO" sz="1800" dirty="0"/>
            <a:t>Talleres de validación:</a:t>
          </a:r>
        </a:p>
      </dgm:t>
    </dgm:pt>
    <dgm:pt modelId="{07E07F73-5F84-4B3C-B035-147EA2CE3D16}" type="parTrans" cxnId="{63DAB20D-1BCE-4399-BEB9-DD8CC618EA80}">
      <dgm:prSet/>
      <dgm:spPr/>
      <dgm:t>
        <a:bodyPr/>
        <a:lstStyle/>
        <a:p>
          <a:endParaRPr lang="es-CO" sz="2000"/>
        </a:p>
      </dgm:t>
    </dgm:pt>
    <dgm:pt modelId="{2FBB866D-7E84-4D29-B6B7-FA4A47ED7452}" type="sibTrans" cxnId="{63DAB20D-1BCE-4399-BEB9-DD8CC618EA80}">
      <dgm:prSet/>
      <dgm:spPr/>
      <dgm:t>
        <a:bodyPr/>
        <a:lstStyle/>
        <a:p>
          <a:endParaRPr lang="es-CO" sz="2000"/>
        </a:p>
      </dgm:t>
    </dgm:pt>
    <dgm:pt modelId="{A7B01589-1FB5-4DA2-8C4C-A2302FE8546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/>
            <a:t>8 nacionales (2015, 3; 2016, 5)</a:t>
          </a:r>
        </a:p>
      </dgm:t>
    </dgm:pt>
    <dgm:pt modelId="{8FE3CD75-DD65-4FDE-A1E5-9F9F2D0E1D37}" type="sibTrans" cxnId="{F90CB07D-3F82-45E8-BF4C-A516141B4F57}">
      <dgm:prSet/>
      <dgm:spPr/>
      <dgm:t>
        <a:bodyPr/>
        <a:lstStyle/>
        <a:p>
          <a:endParaRPr lang="es-CO" sz="2000"/>
        </a:p>
      </dgm:t>
    </dgm:pt>
    <dgm:pt modelId="{E0266997-4471-41B7-905B-254293860115}" type="parTrans" cxnId="{F90CB07D-3F82-45E8-BF4C-A516141B4F57}">
      <dgm:prSet/>
      <dgm:spPr/>
      <dgm:t>
        <a:bodyPr/>
        <a:lstStyle/>
        <a:p>
          <a:endParaRPr lang="es-CO" sz="2000"/>
        </a:p>
      </dgm:t>
    </dgm:pt>
    <dgm:pt modelId="{7AB6D41B-7504-4BE1-B4F7-8145FCD91C1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/>
            <a:t>40 regionales (2015, 7; 2016, 33)</a:t>
          </a:r>
        </a:p>
      </dgm:t>
    </dgm:pt>
    <dgm:pt modelId="{0E617393-73D9-4931-B4F5-79C2838F961D}" type="sibTrans" cxnId="{4C1FBAC2-EC49-476D-AC53-6202B6D96865}">
      <dgm:prSet/>
      <dgm:spPr/>
      <dgm:t>
        <a:bodyPr/>
        <a:lstStyle/>
        <a:p>
          <a:endParaRPr lang="es-CO" sz="2000"/>
        </a:p>
      </dgm:t>
    </dgm:pt>
    <dgm:pt modelId="{DA349FF5-58E8-4DD6-AB51-D29F2FDAF733}" type="parTrans" cxnId="{4C1FBAC2-EC49-476D-AC53-6202B6D96865}">
      <dgm:prSet/>
      <dgm:spPr/>
      <dgm:t>
        <a:bodyPr/>
        <a:lstStyle/>
        <a:p>
          <a:endParaRPr lang="es-CO" sz="2000"/>
        </a:p>
      </dgm:t>
    </dgm:pt>
    <dgm:pt modelId="{B1806F3F-FCDF-4713-BE4E-156DC516AB29}" type="pres">
      <dgm:prSet presAssocID="{232990F5-D022-46CE-AEA8-6D5AD53A5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D33471-DBDC-4182-83D0-644088423D48}" type="pres">
      <dgm:prSet presAssocID="{070A0B4B-D27A-475D-A3A5-157D53EEA71F}" presName="parentText" presStyleLbl="node1" presStyleIdx="0" presStyleCnt="1" custScaleX="93078" custLinFactNeighborX="-4545" custLinFactNeighborY="51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86A2A-6BBB-4DF7-BD0E-CF239FE8E78E}" type="pres">
      <dgm:prSet presAssocID="{070A0B4B-D27A-475D-A3A5-157D53EEA71F}" presName="childText" presStyleLbl="revTx" presStyleIdx="0" presStyleCnt="1" custScaleX="90909" custLinFactNeighborY="3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DAB20D-1BCE-4399-BEB9-DD8CC618EA80}" srcId="{232990F5-D022-46CE-AEA8-6D5AD53A55E5}" destId="{070A0B4B-D27A-475D-A3A5-157D53EEA71F}" srcOrd="0" destOrd="0" parTransId="{07E07F73-5F84-4B3C-B035-147EA2CE3D16}" sibTransId="{2FBB866D-7E84-4D29-B6B7-FA4A47ED7452}"/>
    <dgm:cxn modelId="{1DD03731-4366-44E4-A1CB-39D483E81C0C}" type="presOf" srcId="{A7B01589-1FB5-4DA2-8C4C-A2302FE8546F}" destId="{49986A2A-6BBB-4DF7-BD0E-CF239FE8E78E}" srcOrd="0" destOrd="0" presId="urn:microsoft.com/office/officeart/2005/8/layout/vList2"/>
    <dgm:cxn modelId="{23043049-1193-45B5-8CDF-BC2E06081D3B}" type="presOf" srcId="{7AB6D41B-7504-4BE1-B4F7-8145FCD91C17}" destId="{49986A2A-6BBB-4DF7-BD0E-CF239FE8E78E}" srcOrd="0" destOrd="1" presId="urn:microsoft.com/office/officeart/2005/8/layout/vList2"/>
    <dgm:cxn modelId="{F90CB07D-3F82-45E8-BF4C-A516141B4F57}" srcId="{070A0B4B-D27A-475D-A3A5-157D53EEA71F}" destId="{A7B01589-1FB5-4DA2-8C4C-A2302FE8546F}" srcOrd="0" destOrd="0" parTransId="{E0266997-4471-41B7-905B-254293860115}" sibTransId="{8FE3CD75-DD65-4FDE-A1E5-9F9F2D0E1D37}"/>
    <dgm:cxn modelId="{E63D2ACC-7206-40EC-8BBB-4506302C8AA0}" type="presOf" srcId="{070A0B4B-D27A-475D-A3A5-157D53EEA71F}" destId="{FFD33471-DBDC-4182-83D0-644088423D48}" srcOrd="0" destOrd="0" presId="urn:microsoft.com/office/officeart/2005/8/layout/vList2"/>
    <dgm:cxn modelId="{4C1FBAC2-EC49-476D-AC53-6202B6D96865}" srcId="{070A0B4B-D27A-475D-A3A5-157D53EEA71F}" destId="{7AB6D41B-7504-4BE1-B4F7-8145FCD91C17}" srcOrd="1" destOrd="0" parTransId="{DA349FF5-58E8-4DD6-AB51-D29F2FDAF733}" sibTransId="{0E617393-73D9-4931-B4F5-79C2838F961D}"/>
    <dgm:cxn modelId="{535A67CD-34AD-4E09-BA03-FC82D35E4D01}" type="presOf" srcId="{232990F5-D022-46CE-AEA8-6D5AD53A55E5}" destId="{B1806F3F-FCDF-4713-BE4E-156DC516AB29}" srcOrd="0" destOrd="0" presId="urn:microsoft.com/office/officeart/2005/8/layout/vList2"/>
    <dgm:cxn modelId="{0425B55E-B9E9-4820-86EF-A5E317C1FC02}" type="presParOf" srcId="{B1806F3F-FCDF-4713-BE4E-156DC516AB29}" destId="{FFD33471-DBDC-4182-83D0-644088423D48}" srcOrd="0" destOrd="0" presId="urn:microsoft.com/office/officeart/2005/8/layout/vList2"/>
    <dgm:cxn modelId="{280E147C-5B55-45F6-8374-45E1E0DB6D8B}" type="presParOf" srcId="{B1806F3F-FCDF-4713-BE4E-156DC516AB29}" destId="{49986A2A-6BBB-4DF7-BD0E-CF239FE8E7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2A7CB3-678C-4C5A-9F18-A19328A580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DFD031-0E27-486D-9E36-B4A111A7D6E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CO" sz="1800" dirty="0"/>
            <a:t>Talleres revisión de Agenda:</a:t>
          </a:r>
        </a:p>
      </dgm:t>
    </dgm:pt>
    <dgm:pt modelId="{D8096815-0162-49EE-8AAE-23AD0E4A9EE0}" type="parTrans" cxnId="{8AC4E34B-F4E0-4EE9-A826-4AEFC0841A90}">
      <dgm:prSet/>
      <dgm:spPr/>
      <dgm:t>
        <a:bodyPr/>
        <a:lstStyle/>
        <a:p>
          <a:endParaRPr lang="es-CO" sz="2000"/>
        </a:p>
      </dgm:t>
    </dgm:pt>
    <dgm:pt modelId="{06E254E3-7A8E-470A-8784-877ADD90F41C}" type="sibTrans" cxnId="{8AC4E34B-F4E0-4EE9-A826-4AEFC0841A90}">
      <dgm:prSet/>
      <dgm:spPr/>
      <dgm:t>
        <a:bodyPr/>
        <a:lstStyle/>
        <a:p>
          <a:endParaRPr lang="es-CO" sz="2000"/>
        </a:p>
      </dgm:t>
    </dgm:pt>
    <dgm:pt modelId="{4A84EB0C-9EF6-4F84-A51B-AE371464A7FB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>
              <a:solidFill>
                <a:schemeClr val="tx1"/>
              </a:solidFill>
            </a:rPr>
            <a:t>347 jornadas de trabajo        </a:t>
          </a:r>
        </a:p>
      </dgm:t>
    </dgm:pt>
    <dgm:pt modelId="{776774D7-45CA-44DE-AA1F-F5EAA7AE62A9}" type="parTrans" cxnId="{7B451743-89AF-498E-B8D4-A733C19E4085}">
      <dgm:prSet/>
      <dgm:spPr/>
      <dgm:t>
        <a:bodyPr/>
        <a:lstStyle/>
        <a:p>
          <a:endParaRPr lang="es-CO" sz="2000"/>
        </a:p>
      </dgm:t>
    </dgm:pt>
    <dgm:pt modelId="{6EB1FC20-0690-438B-B500-70F10B3F7AD4}" type="sibTrans" cxnId="{7B451743-89AF-498E-B8D4-A733C19E4085}">
      <dgm:prSet/>
      <dgm:spPr/>
      <dgm:t>
        <a:bodyPr/>
        <a:lstStyle/>
        <a:p>
          <a:endParaRPr lang="es-CO" sz="2000"/>
        </a:p>
      </dgm:t>
    </dgm:pt>
    <dgm:pt modelId="{7B0B70B2-ABB2-47F9-B2AB-F40F7777AA4A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>
              <a:solidFill>
                <a:schemeClr val="tx1"/>
              </a:solidFill>
            </a:rPr>
            <a:t>27 departamentos</a:t>
          </a:r>
        </a:p>
      </dgm:t>
    </dgm:pt>
    <dgm:pt modelId="{77F5E0F0-FF97-4DE7-8D45-04DCCD450B51}" type="parTrans" cxnId="{4609CD7E-1768-49DD-90C5-04C779904D63}">
      <dgm:prSet/>
      <dgm:spPr/>
      <dgm:t>
        <a:bodyPr/>
        <a:lstStyle/>
        <a:p>
          <a:endParaRPr lang="es-CO" sz="2000"/>
        </a:p>
      </dgm:t>
    </dgm:pt>
    <dgm:pt modelId="{C1A8AB3A-6F92-4A37-999A-A815321F0DA5}" type="sibTrans" cxnId="{4609CD7E-1768-49DD-90C5-04C779904D63}">
      <dgm:prSet/>
      <dgm:spPr/>
      <dgm:t>
        <a:bodyPr/>
        <a:lstStyle/>
        <a:p>
          <a:endParaRPr lang="es-CO" sz="2000"/>
        </a:p>
      </dgm:t>
    </dgm:pt>
    <dgm:pt modelId="{B560D887-4A5E-49DF-9966-6B04BAB9A8A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>
              <a:solidFill>
                <a:schemeClr val="tx1"/>
              </a:solidFill>
            </a:rPr>
            <a:t>34 cadenas</a:t>
          </a:r>
        </a:p>
      </dgm:t>
    </dgm:pt>
    <dgm:pt modelId="{EFAE28E3-C83F-4217-8D69-632B95A419B2}" type="parTrans" cxnId="{69961BAD-6D9B-4781-9CFD-8B6B9D573D6E}">
      <dgm:prSet/>
      <dgm:spPr/>
      <dgm:t>
        <a:bodyPr/>
        <a:lstStyle/>
        <a:p>
          <a:endParaRPr lang="es-CO" sz="2000"/>
        </a:p>
      </dgm:t>
    </dgm:pt>
    <dgm:pt modelId="{8980D36A-605E-4475-B1B1-7FC144CF05F5}" type="sibTrans" cxnId="{69961BAD-6D9B-4781-9CFD-8B6B9D573D6E}">
      <dgm:prSet/>
      <dgm:spPr/>
      <dgm:t>
        <a:bodyPr/>
        <a:lstStyle/>
        <a:p>
          <a:endParaRPr lang="es-CO" sz="2000"/>
        </a:p>
      </dgm:t>
    </dgm:pt>
    <dgm:pt modelId="{2DFA5EF8-6FD7-4534-91DE-553CE02B7601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b="0" dirty="0">
              <a:solidFill>
                <a:schemeClr val="tx1"/>
              </a:solidFill>
            </a:rPr>
            <a:t>3.311 demandas tecnológicas</a:t>
          </a:r>
          <a:endParaRPr lang="es-CO" sz="1800" b="0" dirty="0">
            <a:solidFill>
              <a:schemeClr val="tx1"/>
            </a:solidFill>
          </a:endParaRPr>
        </a:p>
      </dgm:t>
    </dgm:pt>
    <dgm:pt modelId="{F0D66311-674F-4651-BAA8-21A83E9D863B}" type="parTrans" cxnId="{71DDCCEE-82D4-4AD0-B122-FFC1B2037E97}">
      <dgm:prSet/>
      <dgm:spPr/>
      <dgm:t>
        <a:bodyPr/>
        <a:lstStyle/>
        <a:p>
          <a:endParaRPr lang="es-CO" sz="2000"/>
        </a:p>
      </dgm:t>
    </dgm:pt>
    <dgm:pt modelId="{689459D9-0229-4D6C-8EF4-269DF1AA2ECF}" type="sibTrans" cxnId="{71DDCCEE-82D4-4AD0-B122-FFC1B2037E97}">
      <dgm:prSet/>
      <dgm:spPr/>
      <dgm:t>
        <a:bodyPr/>
        <a:lstStyle/>
        <a:p>
          <a:endParaRPr lang="es-CO" sz="2000"/>
        </a:p>
      </dgm:t>
    </dgm:pt>
    <dgm:pt modelId="{AC98F70F-54B4-4C95-A0A9-EE49F9BEA9E3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b="1" dirty="0">
              <a:solidFill>
                <a:schemeClr val="tx1"/>
              </a:solidFill>
            </a:rPr>
            <a:t>60 agendas </a:t>
          </a:r>
          <a:r>
            <a:rPr lang="es-CO" sz="1400" b="0" dirty="0">
              <a:solidFill>
                <a:schemeClr val="tx1"/>
              </a:solidFill>
            </a:rPr>
            <a:t>(una por producto)</a:t>
          </a:r>
        </a:p>
      </dgm:t>
    </dgm:pt>
    <dgm:pt modelId="{D2E7A582-F253-4AC7-9633-B722E8272D7A}" type="parTrans" cxnId="{02D3A0D2-DD99-4F97-812A-B8EDCB5D3983}">
      <dgm:prSet/>
      <dgm:spPr/>
      <dgm:t>
        <a:bodyPr/>
        <a:lstStyle/>
        <a:p>
          <a:endParaRPr lang="es-ES" sz="2000"/>
        </a:p>
      </dgm:t>
    </dgm:pt>
    <dgm:pt modelId="{126A1C29-DC6A-4582-B102-1B83D48242F4}" type="sibTrans" cxnId="{02D3A0D2-DD99-4F97-812A-B8EDCB5D3983}">
      <dgm:prSet/>
      <dgm:spPr/>
      <dgm:t>
        <a:bodyPr/>
        <a:lstStyle/>
        <a:p>
          <a:endParaRPr lang="es-ES" sz="2000"/>
        </a:p>
      </dgm:t>
    </dgm:pt>
    <dgm:pt modelId="{9260D68E-9505-4D77-9F1D-E267C78C77FC}" type="pres">
      <dgm:prSet presAssocID="{832A7CB3-678C-4C5A-9F18-A19328A58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D1DB1E-6857-4943-87D8-ECA0463B6214}" type="pres">
      <dgm:prSet presAssocID="{89DFD031-0E27-486D-9E36-B4A111A7D6E4}" presName="parentText" presStyleLbl="node1" presStyleIdx="0" presStyleCnt="1" custScaleY="38601" custLinFactNeighborY="35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B1147-8CC5-49A3-BDAB-50D8A0221285}" type="pres">
      <dgm:prSet presAssocID="{89DFD031-0E27-486D-9E36-B4A111A7D6E4}" presName="childText" presStyleLbl="revTx" presStyleIdx="0" presStyleCnt="1" custLinFactNeighborX="-36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961BAD-6D9B-4781-9CFD-8B6B9D573D6E}" srcId="{89DFD031-0E27-486D-9E36-B4A111A7D6E4}" destId="{B560D887-4A5E-49DF-9966-6B04BAB9A8A7}" srcOrd="2" destOrd="0" parTransId="{EFAE28E3-C83F-4217-8D69-632B95A419B2}" sibTransId="{8980D36A-605E-4475-B1B1-7FC144CF05F5}"/>
    <dgm:cxn modelId="{4609CD7E-1768-49DD-90C5-04C779904D63}" srcId="{89DFD031-0E27-486D-9E36-B4A111A7D6E4}" destId="{7B0B70B2-ABB2-47F9-B2AB-F40F7777AA4A}" srcOrd="1" destOrd="0" parTransId="{77F5E0F0-FF97-4DE7-8D45-04DCCD450B51}" sibTransId="{C1A8AB3A-6F92-4A37-999A-A815321F0DA5}"/>
    <dgm:cxn modelId="{85E503D9-6F82-42DE-AF28-32627D4B705C}" type="presOf" srcId="{B560D887-4A5E-49DF-9966-6B04BAB9A8A7}" destId="{611B1147-8CC5-49A3-BDAB-50D8A0221285}" srcOrd="0" destOrd="2" presId="urn:microsoft.com/office/officeart/2005/8/layout/vList2"/>
    <dgm:cxn modelId="{2E5610CB-47D3-4BC6-B4A2-946779667A97}" type="presOf" srcId="{89DFD031-0E27-486D-9E36-B4A111A7D6E4}" destId="{C4D1DB1E-6857-4943-87D8-ECA0463B6214}" srcOrd="0" destOrd="0" presId="urn:microsoft.com/office/officeart/2005/8/layout/vList2"/>
    <dgm:cxn modelId="{6B0BC600-A7C3-4BCF-8EF1-86CD349D3264}" type="presOf" srcId="{4A84EB0C-9EF6-4F84-A51B-AE371464A7FB}" destId="{611B1147-8CC5-49A3-BDAB-50D8A0221285}" srcOrd="0" destOrd="0" presId="urn:microsoft.com/office/officeart/2005/8/layout/vList2"/>
    <dgm:cxn modelId="{B5D3E555-224D-4F04-983B-EE061FC6B44C}" type="presOf" srcId="{7B0B70B2-ABB2-47F9-B2AB-F40F7777AA4A}" destId="{611B1147-8CC5-49A3-BDAB-50D8A0221285}" srcOrd="0" destOrd="1" presId="urn:microsoft.com/office/officeart/2005/8/layout/vList2"/>
    <dgm:cxn modelId="{ADF4AEDD-2B95-4FB4-887C-BD4AF2639CD2}" type="presOf" srcId="{2DFA5EF8-6FD7-4534-91DE-553CE02B7601}" destId="{611B1147-8CC5-49A3-BDAB-50D8A0221285}" srcOrd="0" destOrd="4" presId="urn:microsoft.com/office/officeart/2005/8/layout/vList2"/>
    <dgm:cxn modelId="{71DDCCEE-82D4-4AD0-B122-FFC1B2037E97}" srcId="{89DFD031-0E27-486D-9E36-B4A111A7D6E4}" destId="{2DFA5EF8-6FD7-4534-91DE-553CE02B7601}" srcOrd="4" destOrd="0" parTransId="{F0D66311-674F-4651-BAA8-21A83E9D863B}" sibTransId="{689459D9-0229-4D6C-8EF4-269DF1AA2ECF}"/>
    <dgm:cxn modelId="{8AC4E34B-F4E0-4EE9-A826-4AEFC0841A90}" srcId="{832A7CB3-678C-4C5A-9F18-A19328A5809F}" destId="{89DFD031-0E27-486D-9E36-B4A111A7D6E4}" srcOrd="0" destOrd="0" parTransId="{D8096815-0162-49EE-8AAE-23AD0E4A9EE0}" sibTransId="{06E254E3-7A8E-470A-8784-877ADD90F41C}"/>
    <dgm:cxn modelId="{7B451743-89AF-498E-B8D4-A733C19E4085}" srcId="{89DFD031-0E27-486D-9E36-B4A111A7D6E4}" destId="{4A84EB0C-9EF6-4F84-A51B-AE371464A7FB}" srcOrd="0" destOrd="0" parTransId="{776774D7-45CA-44DE-AA1F-F5EAA7AE62A9}" sibTransId="{6EB1FC20-0690-438B-B500-70F10B3F7AD4}"/>
    <dgm:cxn modelId="{B7ADD2FB-F726-4032-84D7-7523CE06E3FF}" type="presOf" srcId="{832A7CB3-678C-4C5A-9F18-A19328A5809F}" destId="{9260D68E-9505-4D77-9F1D-E267C78C77FC}" srcOrd="0" destOrd="0" presId="urn:microsoft.com/office/officeart/2005/8/layout/vList2"/>
    <dgm:cxn modelId="{D36C989D-F570-4F63-8F9D-A862219D4DE2}" type="presOf" srcId="{AC98F70F-54B4-4C95-A0A9-EE49F9BEA9E3}" destId="{611B1147-8CC5-49A3-BDAB-50D8A0221285}" srcOrd="0" destOrd="3" presId="urn:microsoft.com/office/officeart/2005/8/layout/vList2"/>
    <dgm:cxn modelId="{02D3A0D2-DD99-4F97-812A-B8EDCB5D3983}" srcId="{89DFD031-0E27-486D-9E36-B4A111A7D6E4}" destId="{AC98F70F-54B4-4C95-A0A9-EE49F9BEA9E3}" srcOrd="3" destOrd="0" parTransId="{D2E7A582-F253-4AC7-9633-B722E8272D7A}" sibTransId="{126A1C29-DC6A-4582-B102-1B83D48242F4}"/>
    <dgm:cxn modelId="{1437E007-4613-4F27-AE1E-C398AEC0361E}" type="presParOf" srcId="{9260D68E-9505-4D77-9F1D-E267C78C77FC}" destId="{C4D1DB1E-6857-4943-87D8-ECA0463B6214}" srcOrd="0" destOrd="0" presId="urn:microsoft.com/office/officeart/2005/8/layout/vList2"/>
    <dgm:cxn modelId="{0D465FCF-DDDB-4C3E-91C0-249A2068C847}" type="presParOf" srcId="{9260D68E-9505-4D77-9F1D-E267C78C77FC}" destId="{611B1147-8CC5-49A3-BDAB-50D8A0221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2990F5-D022-46CE-AEA8-6D5AD53A5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0A0B4B-D27A-475D-A3A5-157D53EEA7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CO" sz="2000" dirty="0"/>
            <a:t>Versión final:</a:t>
          </a:r>
        </a:p>
      </dgm:t>
    </dgm:pt>
    <dgm:pt modelId="{07E07F73-5F84-4B3C-B035-147EA2CE3D16}" type="parTrans" cxnId="{63DAB20D-1BCE-4399-BEB9-DD8CC618EA80}">
      <dgm:prSet/>
      <dgm:spPr/>
      <dgm:t>
        <a:bodyPr/>
        <a:lstStyle/>
        <a:p>
          <a:endParaRPr lang="es-CO" sz="1800"/>
        </a:p>
      </dgm:t>
    </dgm:pt>
    <dgm:pt modelId="{2FBB866D-7E84-4D29-B6B7-FA4A47ED7452}" type="sibTrans" cxnId="{63DAB20D-1BCE-4399-BEB9-DD8CC618EA80}">
      <dgm:prSet/>
      <dgm:spPr/>
      <dgm:t>
        <a:bodyPr/>
        <a:lstStyle/>
        <a:p>
          <a:endParaRPr lang="es-CO" sz="1800"/>
        </a:p>
      </dgm:t>
    </dgm:pt>
    <dgm:pt modelId="{A7B01589-1FB5-4DA2-8C4C-A2302FE8546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600" dirty="0"/>
            <a:t>1 escenario apuesta</a:t>
          </a:r>
        </a:p>
      </dgm:t>
    </dgm:pt>
    <dgm:pt modelId="{E0266997-4471-41B7-905B-254293860115}" type="parTrans" cxnId="{F90CB07D-3F82-45E8-BF4C-A516141B4F57}">
      <dgm:prSet/>
      <dgm:spPr/>
      <dgm:t>
        <a:bodyPr/>
        <a:lstStyle/>
        <a:p>
          <a:endParaRPr lang="es-CO" sz="1800"/>
        </a:p>
      </dgm:t>
    </dgm:pt>
    <dgm:pt modelId="{8FE3CD75-DD65-4FDE-A1E5-9F9F2D0E1D37}" type="sibTrans" cxnId="{F90CB07D-3F82-45E8-BF4C-A516141B4F57}">
      <dgm:prSet/>
      <dgm:spPr/>
      <dgm:t>
        <a:bodyPr/>
        <a:lstStyle/>
        <a:p>
          <a:endParaRPr lang="es-CO" sz="1800"/>
        </a:p>
      </dgm:t>
    </dgm:pt>
    <dgm:pt modelId="{7AB6D41B-7504-4BE1-B4F7-8145FCD91C17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600" dirty="0"/>
            <a:t>81 líneas de acción</a:t>
          </a:r>
        </a:p>
      </dgm:t>
    </dgm:pt>
    <dgm:pt modelId="{DA349FF5-58E8-4DD6-AB51-D29F2FDAF733}" type="parTrans" cxnId="{4C1FBAC2-EC49-476D-AC53-6202B6D96865}">
      <dgm:prSet/>
      <dgm:spPr/>
      <dgm:t>
        <a:bodyPr/>
        <a:lstStyle/>
        <a:p>
          <a:endParaRPr lang="es-CO" sz="1800"/>
        </a:p>
      </dgm:t>
    </dgm:pt>
    <dgm:pt modelId="{0E617393-73D9-4931-B4F5-79C2838F961D}" type="sibTrans" cxnId="{4C1FBAC2-EC49-476D-AC53-6202B6D96865}">
      <dgm:prSet/>
      <dgm:spPr/>
      <dgm:t>
        <a:bodyPr/>
        <a:lstStyle/>
        <a:p>
          <a:endParaRPr lang="es-CO" sz="1800"/>
        </a:p>
      </dgm:t>
    </dgm:pt>
    <dgm:pt modelId="{565800B6-D1BE-4286-BFDD-81537A870430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600" dirty="0"/>
            <a:t>16 estrategias</a:t>
          </a:r>
        </a:p>
      </dgm:t>
    </dgm:pt>
    <dgm:pt modelId="{FE41AD9B-F772-4F5F-BC80-DC9CF8C0AF86}" type="parTrans" cxnId="{ECCA48C1-A6C1-4F91-95CF-2C8484856751}">
      <dgm:prSet/>
      <dgm:spPr/>
      <dgm:t>
        <a:bodyPr/>
        <a:lstStyle/>
        <a:p>
          <a:endParaRPr lang="es-ES" sz="1800"/>
        </a:p>
      </dgm:t>
    </dgm:pt>
    <dgm:pt modelId="{B253939F-E0B5-4B9F-B014-BEB6D8205296}" type="sibTrans" cxnId="{ECCA48C1-A6C1-4F91-95CF-2C8484856751}">
      <dgm:prSet/>
      <dgm:spPr/>
      <dgm:t>
        <a:bodyPr/>
        <a:lstStyle/>
        <a:p>
          <a:endParaRPr lang="es-ES" sz="1800"/>
        </a:p>
      </dgm:t>
    </dgm:pt>
    <dgm:pt modelId="{AFA01326-D66A-49F8-B4B9-C48BFC215D30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600" dirty="0"/>
            <a:t>4 objetivos estratégicos</a:t>
          </a:r>
        </a:p>
      </dgm:t>
    </dgm:pt>
    <dgm:pt modelId="{0A087DDA-6F0A-4C3F-A226-11C7F3346CDA}" type="parTrans" cxnId="{D82668DA-A603-4137-8F84-24F98974A570}">
      <dgm:prSet/>
      <dgm:spPr/>
      <dgm:t>
        <a:bodyPr/>
        <a:lstStyle/>
        <a:p>
          <a:endParaRPr lang="es-ES"/>
        </a:p>
      </dgm:t>
    </dgm:pt>
    <dgm:pt modelId="{E1C46FDD-D8AE-4531-BF96-0B354985D0E6}" type="sibTrans" cxnId="{D82668DA-A603-4137-8F84-24F98974A570}">
      <dgm:prSet/>
      <dgm:spPr/>
      <dgm:t>
        <a:bodyPr/>
        <a:lstStyle/>
        <a:p>
          <a:endParaRPr lang="es-ES"/>
        </a:p>
      </dgm:t>
    </dgm:pt>
    <dgm:pt modelId="{B1806F3F-FCDF-4713-BE4E-156DC516AB29}" type="pres">
      <dgm:prSet presAssocID="{232990F5-D022-46CE-AEA8-6D5AD53A5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D33471-DBDC-4182-83D0-644088423D48}" type="pres">
      <dgm:prSet presAssocID="{070A0B4B-D27A-475D-A3A5-157D53EEA71F}" presName="parentText" presStyleLbl="node1" presStyleIdx="0" presStyleCnt="1" custScaleY="88757" custLinFactNeighborY="-18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86A2A-6BBB-4DF7-BD0E-CF239FE8E78E}" type="pres">
      <dgm:prSet presAssocID="{070A0B4B-D27A-475D-A3A5-157D53EEA71F}" presName="childText" presStyleLbl="revTx" presStyleIdx="0" presStyleCnt="1" custLinFactNeighborY="-89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A3D302-C3D2-4E88-BFC8-E91C77A7F3A4}" type="presOf" srcId="{AFA01326-D66A-49F8-B4B9-C48BFC215D30}" destId="{49986A2A-6BBB-4DF7-BD0E-CF239FE8E78E}" srcOrd="0" destOrd="1" presId="urn:microsoft.com/office/officeart/2005/8/layout/vList2"/>
    <dgm:cxn modelId="{F90CB07D-3F82-45E8-BF4C-A516141B4F57}" srcId="{070A0B4B-D27A-475D-A3A5-157D53EEA71F}" destId="{A7B01589-1FB5-4DA2-8C4C-A2302FE8546F}" srcOrd="0" destOrd="0" parTransId="{E0266997-4471-41B7-905B-254293860115}" sibTransId="{8FE3CD75-DD65-4FDE-A1E5-9F9F2D0E1D37}"/>
    <dgm:cxn modelId="{E4F3B909-F4BA-42FA-9F66-8605C7F3AA55}" type="presOf" srcId="{232990F5-D022-46CE-AEA8-6D5AD53A55E5}" destId="{B1806F3F-FCDF-4713-BE4E-156DC516AB29}" srcOrd="0" destOrd="0" presId="urn:microsoft.com/office/officeart/2005/8/layout/vList2"/>
    <dgm:cxn modelId="{ECCA48C1-A6C1-4F91-95CF-2C8484856751}" srcId="{070A0B4B-D27A-475D-A3A5-157D53EEA71F}" destId="{565800B6-D1BE-4286-BFDD-81537A870430}" srcOrd="2" destOrd="0" parTransId="{FE41AD9B-F772-4F5F-BC80-DC9CF8C0AF86}" sibTransId="{B253939F-E0B5-4B9F-B014-BEB6D8205296}"/>
    <dgm:cxn modelId="{D82668DA-A603-4137-8F84-24F98974A570}" srcId="{070A0B4B-D27A-475D-A3A5-157D53EEA71F}" destId="{AFA01326-D66A-49F8-B4B9-C48BFC215D30}" srcOrd="1" destOrd="0" parTransId="{0A087DDA-6F0A-4C3F-A226-11C7F3346CDA}" sibTransId="{E1C46FDD-D8AE-4531-BF96-0B354985D0E6}"/>
    <dgm:cxn modelId="{B159C0E4-EE89-453D-8DA1-13E2DD5C88C8}" type="presOf" srcId="{7AB6D41B-7504-4BE1-B4F7-8145FCD91C17}" destId="{49986A2A-6BBB-4DF7-BD0E-CF239FE8E78E}" srcOrd="0" destOrd="3" presId="urn:microsoft.com/office/officeart/2005/8/layout/vList2"/>
    <dgm:cxn modelId="{4C1FBAC2-EC49-476D-AC53-6202B6D96865}" srcId="{070A0B4B-D27A-475D-A3A5-157D53EEA71F}" destId="{7AB6D41B-7504-4BE1-B4F7-8145FCD91C17}" srcOrd="3" destOrd="0" parTransId="{DA349FF5-58E8-4DD6-AB51-D29F2FDAF733}" sibTransId="{0E617393-73D9-4931-B4F5-79C2838F961D}"/>
    <dgm:cxn modelId="{BE1BC6A5-A2FD-4ACC-B510-6D0BE126B2B9}" type="presOf" srcId="{A7B01589-1FB5-4DA2-8C4C-A2302FE8546F}" destId="{49986A2A-6BBB-4DF7-BD0E-CF239FE8E78E}" srcOrd="0" destOrd="0" presId="urn:microsoft.com/office/officeart/2005/8/layout/vList2"/>
    <dgm:cxn modelId="{5BB88D53-A16A-408F-87B6-9DE82197C3B2}" type="presOf" srcId="{565800B6-D1BE-4286-BFDD-81537A870430}" destId="{49986A2A-6BBB-4DF7-BD0E-CF239FE8E78E}" srcOrd="0" destOrd="2" presId="urn:microsoft.com/office/officeart/2005/8/layout/vList2"/>
    <dgm:cxn modelId="{D25364C5-D579-4E9B-90D2-A551E706D1E7}" type="presOf" srcId="{070A0B4B-D27A-475D-A3A5-157D53EEA71F}" destId="{FFD33471-DBDC-4182-83D0-644088423D48}" srcOrd="0" destOrd="0" presId="urn:microsoft.com/office/officeart/2005/8/layout/vList2"/>
    <dgm:cxn modelId="{63DAB20D-1BCE-4399-BEB9-DD8CC618EA80}" srcId="{232990F5-D022-46CE-AEA8-6D5AD53A55E5}" destId="{070A0B4B-D27A-475D-A3A5-157D53EEA71F}" srcOrd="0" destOrd="0" parTransId="{07E07F73-5F84-4B3C-B035-147EA2CE3D16}" sibTransId="{2FBB866D-7E84-4D29-B6B7-FA4A47ED7452}"/>
    <dgm:cxn modelId="{3442BBFF-5714-46F4-B874-2197D38558BD}" type="presParOf" srcId="{B1806F3F-FCDF-4713-BE4E-156DC516AB29}" destId="{FFD33471-DBDC-4182-83D0-644088423D48}" srcOrd="0" destOrd="0" presId="urn:microsoft.com/office/officeart/2005/8/layout/vList2"/>
    <dgm:cxn modelId="{5C23F69A-B886-41AB-A6A3-C88FD556A231}" type="presParOf" srcId="{B1806F3F-FCDF-4713-BE4E-156DC516AB29}" destId="{49986A2A-6BBB-4DF7-BD0E-CF239FE8E7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2990F5-D022-46CE-AEA8-6D5AD53A5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0A0B4B-D27A-475D-A3A5-157D53EEA7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CO" sz="1800" dirty="0"/>
            <a:t>Asistentes</a:t>
          </a:r>
        </a:p>
      </dgm:t>
    </dgm:pt>
    <dgm:pt modelId="{07E07F73-5F84-4B3C-B035-147EA2CE3D16}" type="parTrans" cxnId="{63DAB20D-1BCE-4399-BEB9-DD8CC618EA80}">
      <dgm:prSet/>
      <dgm:spPr/>
      <dgm:t>
        <a:bodyPr/>
        <a:lstStyle/>
        <a:p>
          <a:endParaRPr lang="es-CO" sz="2000"/>
        </a:p>
      </dgm:t>
    </dgm:pt>
    <dgm:pt modelId="{2FBB866D-7E84-4D29-B6B7-FA4A47ED7452}" type="sibTrans" cxnId="{63DAB20D-1BCE-4399-BEB9-DD8CC618EA80}">
      <dgm:prSet/>
      <dgm:spPr/>
      <dgm:t>
        <a:bodyPr/>
        <a:lstStyle/>
        <a:p>
          <a:endParaRPr lang="es-CO" sz="2000"/>
        </a:p>
      </dgm:t>
    </dgm:pt>
    <dgm:pt modelId="{A7B01589-1FB5-4DA2-8C4C-A2302FE8546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s-CO" sz="1400" dirty="0"/>
            <a:t>5731 actores  2.395 </a:t>
          </a:r>
          <a:r>
            <a:rPr lang="es-CO" sz="1400" dirty="0">
              <a:solidFill>
                <a:schemeClr val="tx1"/>
              </a:solidFill>
            </a:rPr>
            <a:t>+ 3.336 </a:t>
          </a:r>
        </a:p>
      </dgm:t>
    </dgm:pt>
    <dgm:pt modelId="{8FE3CD75-DD65-4FDE-A1E5-9F9F2D0E1D37}" type="sibTrans" cxnId="{F90CB07D-3F82-45E8-BF4C-A516141B4F57}">
      <dgm:prSet/>
      <dgm:spPr/>
      <dgm:t>
        <a:bodyPr/>
        <a:lstStyle/>
        <a:p>
          <a:endParaRPr lang="es-CO" sz="2000"/>
        </a:p>
      </dgm:t>
    </dgm:pt>
    <dgm:pt modelId="{E0266997-4471-41B7-905B-254293860115}" type="parTrans" cxnId="{F90CB07D-3F82-45E8-BF4C-A516141B4F57}">
      <dgm:prSet/>
      <dgm:spPr/>
      <dgm:t>
        <a:bodyPr/>
        <a:lstStyle/>
        <a:p>
          <a:endParaRPr lang="es-CO" sz="2000"/>
        </a:p>
      </dgm:t>
    </dgm:pt>
    <dgm:pt modelId="{1DE71724-4D66-4BA7-A26D-0E8EE2CF9FFD}">
      <dgm:prSet custT="1"/>
      <dgm:spPr/>
      <dgm:t>
        <a:bodyPr/>
        <a:lstStyle/>
        <a:p>
          <a:pPr rtl="0"/>
          <a:r>
            <a:rPr lang="es-ES_tradnl" sz="1400" dirty="0"/>
            <a:t>992 organizaciones </a:t>
          </a:r>
          <a:endParaRPr lang="es-CO" sz="1600" dirty="0"/>
        </a:p>
      </dgm:t>
    </dgm:pt>
    <dgm:pt modelId="{2F8A63A9-BC01-4D6F-8ADC-B1C196E2B041}" type="parTrans" cxnId="{4F0790A3-943C-4FE9-80DE-78973092693A}">
      <dgm:prSet/>
      <dgm:spPr/>
      <dgm:t>
        <a:bodyPr/>
        <a:lstStyle/>
        <a:p>
          <a:endParaRPr lang="es-ES" sz="2000"/>
        </a:p>
      </dgm:t>
    </dgm:pt>
    <dgm:pt modelId="{D200086B-2F39-418E-AD1D-DAA58BBBDBF2}" type="sibTrans" cxnId="{4F0790A3-943C-4FE9-80DE-78973092693A}">
      <dgm:prSet/>
      <dgm:spPr/>
      <dgm:t>
        <a:bodyPr/>
        <a:lstStyle/>
        <a:p>
          <a:endParaRPr lang="es-ES" sz="2000"/>
        </a:p>
      </dgm:t>
    </dgm:pt>
    <dgm:pt modelId="{B1806F3F-FCDF-4713-BE4E-156DC516AB29}" type="pres">
      <dgm:prSet presAssocID="{232990F5-D022-46CE-AEA8-6D5AD53A5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D33471-DBDC-4182-83D0-644088423D48}" type="pres">
      <dgm:prSet presAssocID="{070A0B4B-D27A-475D-A3A5-157D53EEA71F}" presName="parentText" presStyleLbl="node1" presStyleIdx="0" presStyleCnt="1" custScaleX="99536" custScaleY="51120" custLinFactNeighborX="-4545" custLinFactNeighborY="51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86A2A-6BBB-4DF7-BD0E-CF239FE8E78E}" type="pres">
      <dgm:prSet presAssocID="{070A0B4B-D27A-475D-A3A5-157D53EEA71F}" presName="childText" presStyleLbl="revTx" presStyleIdx="0" presStyleCnt="1" custScaleX="100000" custLinFactNeighborX="-4013" custLinFactNeighborY="8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DAB20D-1BCE-4399-BEB9-DD8CC618EA80}" srcId="{232990F5-D022-46CE-AEA8-6D5AD53A55E5}" destId="{070A0B4B-D27A-475D-A3A5-157D53EEA71F}" srcOrd="0" destOrd="0" parTransId="{07E07F73-5F84-4B3C-B035-147EA2CE3D16}" sibTransId="{2FBB866D-7E84-4D29-B6B7-FA4A47ED7452}"/>
    <dgm:cxn modelId="{0C0A9C4F-BDB3-4167-BFDA-EC8BB409E388}" type="presOf" srcId="{A7B01589-1FB5-4DA2-8C4C-A2302FE8546F}" destId="{49986A2A-6BBB-4DF7-BD0E-CF239FE8E78E}" srcOrd="0" destOrd="0" presId="urn:microsoft.com/office/officeart/2005/8/layout/vList2"/>
    <dgm:cxn modelId="{6F79C5A1-6665-43C6-B798-0DF3E2CDA3B8}" type="presOf" srcId="{232990F5-D022-46CE-AEA8-6D5AD53A55E5}" destId="{B1806F3F-FCDF-4713-BE4E-156DC516AB29}" srcOrd="0" destOrd="0" presId="urn:microsoft.com/office/officeart/2005/8/layout/vList2"/>
    <dgm:cxn modelId="{2EFA5CDD-820C-464E-8B75-CCC96420F88D}" type="presOf" srcId="{070A0B4B-D27A-475D-A3A5-157D53EEA71F}" destId="{FFD33471-DBDC-4182-83D0-644088423D48}" srcOrd="0" destOrd="0" presId="urn:microsoft.com/office/officeart/2005/8/layout/vList2"/>
    <dgm:cxn modelId="{F90CB07D-3F82-45E8-BF4C-A516141B4F57}" srcId="{070A0B4B-D27A-475D-A3A5-157D53EEA71F}" destId="{A7B01589-1FB5-4DA2-8C4C-A2302FE8546F}" srcOrd="0" destOrd="0" parTransId="{E0266997-4471-41B7-905B-254293860115}" sibTransId="{8FE3CD75-DD65-4FDE-A1E5-9F9F2D0E1D37}"/>
    <dgm:cxn modelId="{6F60696C-FEE3-4CBB-BEFE-58C90FC05B3C}" type="presOf" srcId="{1DE71724-4D66-4BA7-A26D-0E8EE2CF9FFD}" destId="{49986A2A-6BBB-4DF7-BD0E-CF239FE8E78E}" srcOrd="0" destOrd="1" presId="urn:microsoft.com/office/officeart/2005/8/layout/vList2"/>
    <dgm:cxn modelId="{4F0790A3-943C-4FE9-80DE-78973092693A}" srcId="{070A0B4B-D27A-475D-A3A5-157D53EEA71F}" destId="{1DE71724-4D66-4BA7-A26D-0E8EE2CF9FFD}" srcOrd="1" destOrd="0" parTransId="{2F8A63A9-BC01-4D6F-8ADC-B1C196E2B041}" sibTransId="{D200086B-2F39-418E-AD1D-DAA58BBBDBF2}"/>
    <dgm:cxn modelId="{4C231471-8AFE-4671-9F43-AE9ABB5EEB71}" type="presParOf" srcId="{B1806F3F-FCDF-4713-BE4E-156DC516AB29}" destId="{FFD33471-DBDC-4182-83D0-644088423D48}" srcOrd="0" destOrd="0" presId="urn:microsoft.com/office/officeart/2005/8/layout/vList2"/>
    <dgm:cxn modelId="{15D2FC9D-34F2-405A-ABAC-240F044D9D09}" type="presParOf" srcId="{B1806F3F-FCDF-4713-BE4E-156DC516AB29}" destId="{49986A2A-6BBB-4DF7-BD0E-CF239FE8E7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19A746-BD35-4CC6-987B-BAE7AC81BB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0B1F3D4-D0F7-4865-B048-4FFA6CE60D71}">
      <dgm:prSet custT="1"/>
      <dgm:spPr>
        <a:solidFill>
          <a:schemeClr val="accent5"/>
        </a:solidFill>
      </dgm:spPr>
      <dgm:t>
        <a:bodyPr/>
        <a:lstStyle/>
        <a:p>
          <a:pPr algn="ctr" rtl="0"/>
          <a:r>
            <a:rPr lang="es-CO" sz="1700" b="1" dirty="0">
              <a:solidFill>
                <a:schemeClr val="bg1"/>
              </a:solidFill>
            </a:rPr>
            <a:t>“Ciencia, tecnología e innovación, motor de desarrollo social, económico y ambiental del sector agropecuario colombiano”</a:t>
          </a:r>
        </a:p>
      </dgm:t>
    </dgm:pt>
    <dgm:pt modelId="{26C1CD0A-225E-4DC9-84B7-5096F3895E44}" type="parTrans" cxnId="{184CF7FC-B0A5-4D69-8673-47167D405CEA}">
      <dgm:prSet/>
      <dgm:spPr/>
      <dgm:t>
        <a:bodyPr/>
        <a:lstStyle/>
        <a:p>
          <a:endParaRPr lang="es-CO" sz="1700">
            <a:solidFill>
              <a:schemeClr val="bg1"/>
            </a:solidFill>
          </a:endParaRPr>
        </a:p>
      </dgm:t>
    </dgm:pt>
    <dgm:pt modelId="{D713F53A-5D4A-48CC-8EF0-FD3A45F81396}" type="sibTrans" cxnId="{184CF7FC-B0A5-4D69-8673-47167D405CEA}">
      <dgm:prSet/>
      <dgm:spPr/>
      <dgm:t>
        <a:bodyPr/>
        <a:lstStyle/>
        <a:p>
          <a:endParaRPr lang="es-CO" sz="1700">
            <a:solidFill>
              <a:schemeClr val="bg1"/>
            </a:solidFill>
          </a:endParaRPr>
        </a:p>
      </dgm:t>
    </dgm:pt>
    <dgm:pt modelId="{1F891DBE-C576-4FD1-ACFA-AC696CA707B2}" type="pres">
      <dgm:prSet presAssocID="{1419A746-BD35-4CC6-987B-BAE7AC81B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19270C-F9E3-444D-8E38-3BB693B8EAC5}" type="pres">
      <dgm:prSet presAssocID="{A0B1F3D4-D0F7-4865-B048-4FFA6CE60D71}" presName="parentText" presStyleLbl="node1" presStyleIdx="0" presStyleCnt="1" custLinFactNeighborY="78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4CF7FC-B0A5-4D69-8673-47167D405CEA}" srcId="{1419A746-BD35-4CC6-987B-BAE7AC81BB62}" destId="{A0B1F3D4-D0F7-4865-B048-4FFA6CE60D71}" srcOrd="0" destOrd="0" parTransId="{26C1CD0A-225E-4DC9-84B7-5096F3895E44}" sibTransId="{D713F53A-5D4A-48CC-8EF0-FD3A45F81396}"/>
    <dgm:cxn modelId="{529C60F7-3175-458B-858B-82C05ED79A79}" type="presOf" srcId="{1419A746-BD35-4CC6-987B-BAE7AC81BB62}" destId="{1F891DBE-C576-4FD1-ACFA-AC696CA707B2}" srcOrd="0" destOrd="0" presId="urn:microsoft.com/office/officeart/2005/8/layout/vList2"/>
    <dgm:cxn modelId="{68F46FF8-44A2-43E0-98F7-6CCE7E9A52A7}" type="presOf" srcId="{A0B1F3D4-D0F7-4865-B048-4FFA6CE60D71}" destId="{CF19270C-F9E3-444D-8E38-3BB693B8EAC5}" srcOrd="0" destOrd="0" presId="urn:microsoft.com/office/officeart/2005/8/layout/vList2"/>
    <dgm:cxn modelId="{7D3D1DF5-62FF-4C2F-BE00-461978F81FE9}" type="presParOf" srcId="{1F891DBE-C576-4FD1-ACFA-AC696CA707B2}" destId="{CF19270C-F9E3-444D-8E38-3BB693B8EAC5}" srcOrd="0" destOrd="0" presId="urn:microsoft.com/office/officeart/2005/8/layout/vList2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827627-AD82-4BB4-9A97-94F9636C49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56F4AB-E3D2-4393-97F0-32C9CD49BB0B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600" dirty="0"/>
            <a:t>Para 2027 el país contará con un sistema de innovación agropecuario activo y coordinado en el ámbito nacional y territorial, que habrá contribuido:</a:t>
          </a:r>
          <a:endParaRPr lang="es-ES" sz="1600" dirty="0"/>
        </a:p>
      </dgm:t>
    </dgm:pt>
    <dgm:pt modelId="{0E724102-7A23-48A5-A051-192CF5298718}" type="parTrans" cxnId="{8079C6E2-C1B2-419D-B6DF-A4E678C50A2B}">
      <dgm:prSet/>
      <dgm:spPr/>
      <dgm:t>
        <a:bodyPr/>
        <a:lstStyle/>
        <a:p>
          <a:endParaRPr lang="es-ES" sz="3600"/>
        </a:p>
      </dgm:t>
    </dgm:pt>
    <dgm:pt modelId="{0F5D3B85-B2AA-4C2D-B787-0C6500B3E3B9}" type="sibTrans" cxnId="{8079C6E2-C1B2-419D-B6DF-A4E678C50A2B}">
      <dgm:prSet/>
      <dgm:spPr/>
      <dgm:t>
        <a:bodyPr/>
        <a:lstStyle/>
        <a:p>
          <a:endParaRPr lang="es-ES" sz="3600"/>
        </a:p>
      </dgm:t>
    </dgm:pt>
    <dgm:pt modelId="{0D1D654A-C75C-453D-9E20-9C98FAFD0BB2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buClrTx/>
            <a:buSzPts val="3200"/>
            <a:buFont typeface="Arial" panose="020B0604020202020204" pitchFamily="34" charset="0"/>
            <a:buNone/>
          </a:pPr>
          <a:r>
            <a:rPr lang="es-CO" sz="1600" dirty="0"/>
            <a:t>Aumento de la sostenibilidad, la competitividad y la productividad sectorial</a:t>
          </a:r>
          <a:endParaRPr lang="es-ES" sz="1600" dirty="0"/>
        </a:p>
      </dgm:t>
    </dgm:pt>
    <dgm:pt modelId="{417FE24B-8BB4-4546-A687-9C1AB23AE3AA}" type="parTrans" cxnId="{61ACF88A-59C0-48B2-8B06-B0ECD2BDC879}">
      <dgm:prSet/>
      <dgm:spPr/>
      <dgm:t>
        <a:bodyPr/>
        <a:lstStyle/>
        <a:p>
          <a:endParaRPr lang="es-ES" sz="3600"/>
        </a:p>
      </dgm:t>
    </dgm:pt>
    <dgm:pt modelId="{824EFE29-1B90-4F27-995C-EA119F526B0E}" type="sibTrans" cxnId="{61ACF88A-59C0-48B2-8B06-B0ECD2BDC879}">
      <dgm:prSet/>
      <dgm:spPr/>
      <dgm:t>
        <a:bodyPr/>
        <a:lstStyle/>
        <a:p>
          <a:endParaRPr lang="es-ES" sz="3600"/>
        </a:p>
      </dgm:t>
    </dgm:pt>
    <dgm:pt modelId="{B181885B-4F6F-4B7E-B417-9547E79BFC2E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600" dirty="0"/>
            <a:t>Mejoramiento de la calidad e inocuidad de la oferta alimentaria nacional</a:t>
          </a:r>
          <a:endParaRPr lang="es-ES" sz="1600" dirty="0"/>
        </a:p>
      </dgm:t>
    </dgm:pt>
    <dgm:pt modelId="{DEEBB209-9A95-46E8-857F-689BB45AA42D}" type="parTrans" cxnId="{34BCB52D-B7C7-4F6F-95D3-5544CF56A120}">
      <dgm:prSet/>
      <dgm:spPr/>
      <dgm:t>
        <a:bodyPr/>
        <a:lstStyle/>
        <a:p>
          <a:endParaRPr lang="es-ES" sz="3600"/>
        </a:p>
      </dgm:t>
    </dgm:pt>
    <dgm:pt modelId="{D4C9756E-AFBF-413D-8D02-8D041C04FE60}" type="sibTrans" cxnId="{34BCB52D-B7C7-4F6F-95D3-5544CF56A120}">
      <dgm:prSet/>
      <dgm:spPr/>
      <dgm:t>
        <a:bodyPr/>
        <a:lstStyle/>
        <a:p>
          <a:endParaRPr lang="es-ES" sz="3600"/>
        </a:p>
      </dgm:t>
    </dgm:pt>
    <dgm:pt modelId="{A0AF2B76-73F5-419F-A8AC-457DD7A50654}">
      <dgm:prSet phldrT="[Texto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sz="1600" dirty="0"/>
            <a:t>Mejoramiento del capital social necesario para una adecuada gobernanza de los </a:t>
          </a:r>
          <a:r>
            <a:rPr lang="es-CO" sz="1600" dirty="0" err="1"/>
            <a:t>rec.</a:t>
          </a:r>
          <a:r>
            <a:rPr lang="es-CO" sz="1600" dirty="0"/>
            <a:t> públicos de inversión en </a:t>
          </a:r>
          <a:r>
            <a:rPr lang="es-CO" sz="1600" dirty="0" err="1"/>
            <a:t>act</a:t>
          </a:r>
          <a:r>
            <a:rPr lang="es-CO" sz="1600" dirty="0"/>
            <a:t>. y capacidades en </a:t>
          </a:r>
          <a:r>
            <a:rPr lang="es-CO" sz="1600" dirty="0" err="1"/>
            <a:t>CTi</a:t>
          </a:r>
          <a:r>
            <a:rPr lang="es-CO" sz="1600" dirty="0"/>
            <a:t>, apoyada por mecanismos de seguimiento y evaluación efectivos.</a:t>
          </a:r>
          <a:endParaRPr lang="es-ES" sz="1600" dirty="0"/>
        </a:p>
      </dgm:t>
    </dgm:pt>
    <dgm:pt modelId="{A832119C-9A36-492B-B5C8-ACD14F404C18}" type="parTrans" cxnId="{BEC24E4F-2483-4FAA-A800-A61A67B78114}">
      <dgm:prSet/>
      <dgm:spPr/>
      <dgm:t>
        <a:bodyPr/>
        <a:lstStyle/>
        <a:p>
          <a:endParaRPr lang="es-ES" sz="3600"/>
        </a:p>
      </dgm:t>
    </dgm:pt>
    <dgm:pt modelId="{310874B7-4461-4A84-B995-0D5A0E14DE97}" type="sibTrans" cxnId="{BEC24E4F-2483-4FAA-A800-A61A67B78114}">
      <dgm:prSet/>
      <dgm:spPr/>
      <dgm:t>
        <a:bodyPr/>
        <a:lstStyle/>
        <a:p>
          <a:endParaRPr lang="es-ES" sz="3600"/>
        </a:p>
      </dgm:t>
    </dgm:pt>
    <dgm:pt modelId="{7204E02D-850D-41F8-BC25-C2566A328A48}" type="pres">
      <dgm:prSet presAssocID="{8E827627-AD82-4BB4-9A97-94F9636C49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161BE14-D6BC-4C20-8649-7661791F2E40}" type="pres">
      <dgm:prSet presAssocID="{A956F4AB-E3D2-4393-97F0-32C9CD49BB0B}" presName="hierRoot1" presStyleCnt="0"/>
      <dgm:spPr/>
    </dgm:pt>
    <dgm:pt modelId="{1F4543CE-0363-4E11-964D-68A516D8078B}" type="pres">
      <dgm:prSet presAssocID="{A956F4AB-E3D2-4393-97F0-32C9CD49BB0B}" presName="composite" presStyleCnt="0"/>
      <dgm:spPr/>
    </dgm:pt>
    <dgm:pt modelId="{AB417A1D-DD73-4D7E-A69F-95BCB87A7FC1}" type="pres">
      <dgm:prSet presAssocID="{A956F4AB-E3D2-4393-97F0-32C9CD49BB0B}" presName="background" presStyleLbl="node0" presStyleIdx="0" presStyleCnt="1"/>
      <dgm:spPr>
        <a:solidFill>
          <a:schemeClr val="tx2">
            <a:lumMod val="50000"/>
          </a:schemeClr>
        </a:solidFill>
      </dgm:spPr>
    </dgm:pt>
    <dgm:pt modelId="{1B7724A1-A0E7-4692-B263-5E481EF33948}" type="pres">
      <dgm:prSet presAssocID="{A956F4AB-E3D2-4393-97F0-32C9CD49BB0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CA31F-A1D7-47C0-89E5-DEAAC26ACEE8}" type="pres">
      <dgm:prSet presAssocID="{A956F4AB-E3D2-4393-97F0-32C9CD49BB0B}" presName="hierChild2" presStyleCnt="0"/>
      <dgm:spPr/>
    </dgm:pt>
    <dgm:pt modelId="{F34EE811-EEB6-46A7-B3DA-512025B7274D}" type="pres">
      <dgm:prSet presAssocID="{417FE24B-8BB4-4546-A687-9C1AB23AE3AA}" presName="Name10" presStyleLbl="parChTrans1D2" presStyleIdx="0" presStyleCnt="3"/>
      <dgm:spPr/>
      <dgm:t>
        <a:bodyPr/>
        <a:lstStyle/>
        <a:p>
          <a:endParaRPr lang="es-ES"/>
        </a:p>
      </dgm:t>
    </dgm:pt>
    <dgm:pt modelId="{FA2038F1-1DC2-404D-B342-46E785B3847F}" type="pres">
      <dgm:prSet presAssocID="{0D1D654A-C75C-453D-9E20-9C98FAFD0BB2}" presName="hierRoot2" presStyleCnt="0"/>
      <dgm:spPr/>
    </dgm:pt>
    <dgm:pt modelId="{50C9A7DE-FFA8-4258-BF8F-A764AF7F5759}" type="pres">
      <dgm:prSet presAssocID="{0D1D654A-C75C-453D-9E20-9C98FAFD0BB2}" presName="composite2" presStyleCnt="0"/>
      <dgm:spPr/>
    </dgm:pt>
    <dgm:pt modelId="{96070918-C0D3-4DBE-97CC-0D69BB9510FF}" type="pres">
      <dgm:prSet presAssocID="{0D1D654A-C75C-453D-9E20-9C98FAFD0BB2}" presName="background2" presStyleLbl="node2" presStyleIdx="0" presStyleCnt="3"/>
      <dgm:spPr>
        <a:solidFill>
          <a:schemeClr val="tx2">
            <a:lumMod val="50000"/>
          </a:schemeClr>
        </a:solidFill>
      </dgm:spPr>
    </dgm:pt>
    <dgm:pt modelId="{CE47C034-9C2A-4BBB-9A3E-9F016183CEF7}" type="pres">
      <dgm:prSet presAssocID="{0D1D654A-C75C-453D-9E20-9C98FAFD0BB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132F1-F5A7-4AD4-BDAC-4A99BB29833D}" type="pres">
      <dgm:prSet presAssocID="{0D1D654A-C75C-453D-9E20-9C98FAFD0BB2}" presName="hierChild3" presStyleCnt="0"/>
      <dgm:spPr/>
    </dgm:pt>
    <dgm:pt modelId="{D1058FD2-6AC1-49A9-A38B-8A5AFFB13E5F}" type="pres">
      <dgm:prSet presAssocID="{DEEBB209-9A95-46E8-857F-689BB45AA42D}" presName="Name10" presStyleLbl="parChTrans1D2" presStyleIdx="1" presStyleCnt="3"/>
      <dgm:spPr/>
      <dgm:t>
        <a:bodyPr/>
        <a:lstStyle/>
        <a:p>
          <a:endParaRPr lang="es-ES"/>
        </a:p>
      </dgm:t>
    </dgm:pt>
    <dgm:pt modelId="{1F8236F9-63B5-4EAD-976E-A9B4E371A5A6}" type="pres">
      <dgm:prSet presAssocID="{B181885B-4F6F-4B7E-B417-9547E79BFC2E}" presName="hierRoot2" presStyleCnt="0"/>
      <dgm:spPr/>
    </dgm:pt>
    <dgm:pt modelId="{7C98FAB0-5C57-417E-80F2-6BE903642826}" type="pres">
      <dgm:prSet presAssocID="{B181885B-4F6F-4B7E-B417-9547E79BFC2E}" presName="composite2" presStyleCnt="0"/>
      <dgm:spPr/>
    </dgm:pt>
    <dgm:pt modelId="{62BFE9C2-6DAE-4F84-A559-C166F6C2179A}" type="pres">
      <dgm:prSet presAssocID="{B181885B-4F6F-4B7E-B417-9547E79BFC2E}" presName="background2" presStyleLbl="node2" presStyleIdx="1" presStyleCnt="3"/>
      <dgm:spPr>
        <a:solidFill>
          <a:schemeClr val="tx2">
            <a:lumMod val="50000"/>
          </a:schemeClr>
        </a:solidFill>
      </dgm:spPr>
    </dgm:pt>
    <dgm:pt modelId="{1776009C-BD04-46E1-9F21-A8B4BB2D4234}" type="pres">
      <dgm:prSet presAssocID="{B181885B-4F6F-4B7E-B417-9547E79BFC2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31863-D264-48BD-A7D9-9B0AAFE0281D}" type="pres">
      <dgm:prSet presAssocID="{B181885B-4F6F-4B7E-B417-9547E79BFC2E}" presName="hierChild3" presStyleCnt="0"/>
      <dgm:spPr/>
    </dgm:pt>
    <dgm:pt modelId="{5580DDA3-5C43-49EF-82AF-5D9C81389721}" type="pres">
      <dgm:prSet presAssocID="{A832119C-9A36-492B-B5C8-ACD14F404C18}" presName="Name10" presStyleLbl="parChTrans1D2" presStyleIdx="2" presStyleCnt="3"/>
      <dgm:spPr/>
      <dgm:t>
        <a:bodyPr/>
        <a:lstStyle/>
        <a:p>
          <a:endParaRPr lang="es-ES"/>
        </a:p>
      </dgm:t>
    </dgm:pt>
    <dgm:pt modelId="{BE117CB5-395A-4069-8142-0625F1B12181}" type="pres">
      <dgm:prSet presAssocID="{A0AF2B76-73F5-419F-A8AC-457DD7A50654}" presName="hierRoot2" presStyleCnt="0"/>
      <dgm:spPr/>
    </dgm:pt>
    <dgm:pt modelId="{06455A5B-821F-47C7-9B1F-7C0BD818DA7C}" type="pres">
      <dgm:prSet presAssocID="{A0AF2B76-73F5-419F-A8AC-457DD7A50654}" presName="composite2" presStyleCnt="0"/>
      <dgm:spPr/>
    </dgm:pt>
    <dgm:pt modelId="{456069C9-3B72-4E34-9473-515A0AC19C07}" type="pres">
      <dgm:prSet presAssocID="{A0AF2B76-73F5-419F-A8AC-457DD7A50654}" presName="background2" presStyleLbl="node2" presStyleIdx="2" presStyleCnt="3"/>
      <dgm:spPr>
        <a:solidFill>
          <a:schemeClr val="tx2">
            <a:lumMod val="50000"/>
          </a:schemeClr>
        </a:solidFill>
      </dgm:spPr>
    </dgm:pt>
    <dgm:pt modelId="{46BD82F0-32E8-4A65-8438-4C1042DC6708}" type="pres">
      <dgm:prSet presAssocID="{A0AF2B76-73F5-419F-A8AC-457DD7A5065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CBDF8E-87FD-426A-9668-9195E5E178F1}" type="pres">
      <dgm:prSet presAssocID="{A0AF2B76-73F5-419F-A8AC-457DD7A50654}" presName="hierChild3" presStyleCnt="0"/>
      <dgm:spPr/>
    </dgm:pt>
  </dgm:ptLst>
  <dgm:cxnLst>
    <dgm:cxn modelId="{24730612-EA35-4AD9-B176-7761AC689B06}" type="presOf" srcId="{A0AF2B76-73F5-419F-A8AC-457DD7A50654}" destId="{46BD82F0-32E8-4A65-8438-4C1042DC6708}" srcOrd="0" destOrd="0" presId="urn:microsoft.com/office/officeart/2005/8/layout/hierarchy1"/>
    <dgm:cxn modelId="{F0E4DFAD-7E96-4FF2-9D81-C3882B59E624}" type="presOf" srcId="{B181885B-4F6F-4B7E-B417-9547E79BFC2E}" destId="{1776009C-BD04-46E1-9F21-A8B4BB2D4234}" srcOrd="0" destOrd="0" presId="urn:microsoft.com/office/officeart/2005/8/layout/hierarchy1"/>
    <dgm:cxn modelId="{9CCE87EA-39AC-45B0-BE64-D3320D72FC1F}" type="presOf" srcId="{0D1D654A-C75C-453D-9E20-9C98FAFD0BB2}" destId="{CE47C034-9C2A-4BBB-9A3E-9F016183CEF7}" srcOrd="0" destOrd="0" presId="urn:microsoft.com/office/officeart/2005/8/layout/hierarchy1"/>
    <dgm:cxn modelId="{A07687EB-DEA5-4A5F-9A5A-6CAE2E9C9A6B}" type="presOf" srcId="{A956F4AB-E3D2-4393-97F0-32C9CD49BB0B}" destId="{1B7724A1-A0E7-4692-B263-5E481EF33948}" srcOrd="0" destOrd="0" presId="urn:microsoft.com/office/officeart/2005/8/layout/hierarchy1"/>
    <dgm:cxn modelId="{34BCB52D-B7C7-4F6F-95D3-5544CF56A120}" srcId="{A956F4AB-E3D2-4393-97F0-32C9CD49BB0B}" destId="{B181885B-4F6F-4B7E-B417-9547E79BFC2E}" srcOrd="1" destOrd="0" parTransId="{DEEBB209-9A95-46E8-857F-689BB45AA42D}" sibTransId="{D4C9756E-AFBF-413D-8D02-8D041C04FE60}"/>
    <dgm:cxn modelId="{54E22042-2DBB-4D16-9EC2-8047A969FC84}" type="presOf" srcId="{417FE24B-8BB4-4546-A687-9C1AB23AE3AA}" destId="{F34EE811-EEB6-46A7-B3DA-512025B7274D}" srcOrd="0" destOrd="0" presId="urn:microsoft.com/office/officeart/2005/8/layout/hierarchy1"/>
    <dgm:cxn modelId="{8079C6E2-C1B2-419D-B6DF-A4E678C50A2B}" srcId="{8E827627-AD82-4BB4-9A97-94F9636C49D4}" destId="{A956F4AB-E3D2-4393-97F0-32C9CD49BB0B}" srcOrd="0" destOrd="0" parTransId="{0E724102-7A23-48A5-A051-192CF5298718}" sibTransId="{0F5D3B85-B2AA-4C2D-B787-0C6500B3E3B9}"/>
    <dgm:cxn modelId="{61ACF88A-59C0-48B2-8B06-B0ECD2BDC879}" srcId="{A956F4AB-E3D2-4393-97F0-32C9CD49BB0B}" destId="{0D1D654A-C75C-453D-9E20-9C98FAFD0BB2}" srcOrd="0" destOrd="0" parTransId="{417FE24B-8BB4-4546-A687-9C1AB23AE3AA}" sibTransId="{824EFE29-1B90-4F27-995C-EA119F526B0E}"/>
    <dgm:cxn modelId="{69781E67-5E92-49DA-8670-49043D9D39FB}" type="presOf" srcId="{DEEBB209-9A95-46E8-857F-689BB45AA42D}" destId="{D1058FD2-6AC1-49A9-A38B-8A5AFFB13E5F}" srcOrd="0" destOrd="0" presId="urn:microsoft.com/office/officeart/2005/8/layout/hierarchy1"/>
    <dgm:cxn modelId="{60EEB9DF-97B8-4F86-BCF3-A71B6E17EF73}" type="presOf" srcId="{A832119C-9A36-492B-B5C8-ACD14F404C18}" destId="{5580DDA3-5C43-49EF-82AF-5D9C81389721}" srcOrd="0" destOrd="0" presId="urn:microsoft.com/office/officeart/2005/8/layout/hierarchy1"/>
    <dgm:cxn modelId="{088E3F2E-C134-4C04-9310-09256128DC38}" type="presOf" srcId="{8E827627-AD82-4BB4-9A97-94F9636C49D4}" destId="{7204E02D-850D-41F8-BC25-C2566A328A48}" srcOrd="0" destOrd="0" presId="urn:microsoft.com/office/officeart/2005/8/layout/hierarchy1"/>
    <dgm:cxn modelId="{BEC24E4F-2483-4FAA-A800-A61A67B78114}" srcId="{A956F4AB-E3D2-4393-97F0-32C9CD49BB0B}" destId="{A0AF2B76-73F5-419F-A8AC-457DD7A50654}" srcOrd="2" destOrd="0" parTransId="{A832119C-9A36-492B-B5C8-ACD14F404C18}" sibTransId="{310874B7-4461-4A84-B995-0D5A0E14DE97}"/>
    <dgm:cxn modelId="{B34B8174-CF51-4F2F-8482-12B8D41C03F8}" type="presParOf" srcId="{7204E02D-850D-41F8-BC25-C2566A328A48}" destId="{8161BE14-D6BC-4C20-8649-7661791F2E40}" srcOrd="0" destOrd="0" presId="urn:microsoft.com/office/officeart/2005/8/layout/hierarchy1"/>
    <dgm:cxn modelId="{179B3C48-4908-425A-8647-6B587D9410B9}" type="presParOf" srcId="{8161BE14-D6BC-4C20-8649-7661791F2E40}" destId="{1F4543CE-0363-4E11-964D-68A516D8078B}" srcOrd="0" destOrd="0" presId="urn:microsoft.com/office/officeart/2005/8/layout/hierarchy1"/>
    <dgm:cxn modelId="{4D185598-E4D4-4509-A55E-D0884DA8691D}" type="presParOf" srcId="{1F4543CE-0363-4E11-964D-68A516D8078B}" destId="{AB417A1D-DD73-4D7E-A69F-95BCB87A7FC1}" srcOrd="0" destOrd="0" presId="urn:microsoft.com/office/officeart/2005/8/layout/hierarchy1"/>
    <dgm:cxn modelId="{9192550B-B0A9-45EC-BECD-4743D103370A}" type="presParOf" srcId="{1F4543CE-0363-4E11-964D-68A516D8078B}" destId="{1B7724A1-A0E7-4692-B263-5E481EF33948}" srcOrd="1" destOrd="0" presId="urn:microsoft.com/office/officeart/2005/8/layout/hierarchy1"/>
    <dgm:cxn modelId="{13F5B43A-E68E-48A5-B011-0E5DDEE8D8CF}" type="presParOf" srcId="{8161BE14-D6BC-4C20-8649-7661791F2E40}" destId="{532CA31F-A1D7-47C0-89E5-DEAAC26ACEE8}" srcOrd="1" destOrd="0" presId="urn:microsoft.com/office/officeart/2005/8/layout/hierarchy1"/>
    <dgm:cxn modelId="{20D313CC-FA05-47B6-85E3-359142D44127}" type="presParOf" srcId="{532CA31F-A1D7-47C0-89E5-DEAAC26ACEE8}" destId="{F34EE811-EEB6-46A7-B3DA-512025B7274D}" srcOrd="0" destOrd="0" presId="urn:microsoft.com/office/officeart/2005/8/layout/hierarchy1"/>
    <dgm:cxn modelId="{B1F9DB50-6279-4DAD-B6FD-97769F221CF8}" type="presParOf" srcId="{532CA31F-A1D7-47C0-89E5-DEAAC26ACEE8}" destId="{FA2038F1-1DC2-404D-B342-46E785B3847F}" srcOrd="1" destOrd="0" presId="urn:microsoft.com/office/officeart/2005/8/layout/hierarchy1"/>
    <dgm:cxn modelId="{7A1A5F58-E0E9-4ADB-8C3C-B7E3CBBFE95A}" type="presParOf" srcId="{FA2038F1-1DC2-404D-B342-46E785B3847F}" destId="{50C9A7DE-FFA8-4258-BF8F-A764AF7F5759}" srcOrd="0" destOrd="0" presId="urn:microsoft.com/office/officeart/2005/8/layout/hierarchy1"/>
    <dgm:cxn modelId="{6A8D6C56-056F-4B89-83FA-943E58404925}" type="presParOf" srcId="{50C9A7DE-FFA8-4258-BF8F-A764AF7F5759}" destId="{96070918-C0D3-4DBE-97CC-0D69BB9510FF}" srcOrd="0" destOrd="0" presId="urn:microsoft.com/office/officeart/2005/8/layout/hierarchy1"/>
    <dgm:cxn modelId="{5E357396-B7F7-457B-9FD9-BC17ED9A8161}" type="presParOf" srcId="{50C9A7DE-FFA8-4258-BF8F-A764AF7F5759}" destId="{CE47C034-9C2A-4BBB-9A3E-9F016183CEF7}" srcOrd="1" destOrd="0" presId="urn:microsoft.com/office/officeart/2005/8/layout/hierarchy1"/>
    <dgm:cxn modelId="{BF3EFF0A-73BA-4331-BC20-9DDAB9182DFE}" type="presParOf" srcId="{FA2038F1-1DC2-404D-B342-46E785B3847F}" destId="{B83132F1-F5A7-4AD4-BDAC-4A99BB29833D}" srcOrd="1" destOrd="0" presId="urn:microsoft.com/office/officeart/2005/8/layout/hierarchy1"/>
    <dgm:cxn modelId="{6DAE5DAD-6294-4047-99AD-755307082C71}" type="presParOf" srcId="{532CA31F-A1D7-47C0-89E5-DEAAC26ACEE8}" destId="{D1058FD2-6AC1-49A9-A38B-8A5AFFB13E5F}" srcOrd="2" destOrd="0" presId="urn:microsoft.com/office/officeart/2005/8/layout/hierarchy1"/>
    <dgm:cxn modelId="{F6A667C1-F4B7-4405-ACEA-DA0F4EF2E188}" type="presParOf" srcId="{532CA31F-A1D7-47C0-89E5-DEAAC26ACEE8}" destId="{1F8236F9-63B5-4EAD-976E-A9B4E371A5A6}" srcOrd="3" destOrd="0" presId="urn:microsoft.com/office/officeart/2005/8/layout/hierarchy1"/>
    <dgm:cxn modelId="{E387C46B-D32A-480B-B9A8-93641E0A01E1}" type="presParOf" srcId="{1F8236F9-63B5-4EAD-976E-A9B4E371A5A6}" destId="{7C98FAB0-5C57-417E-80F2-6BE903642826}" srcOrd="0" destOrd="0" presId="urn:microsoft.com/office/officeart/2005/8/layout/hierarchy1"/>
    <dgm:cxn modelId="{77AF7F85-C604-431C-AF02-42581E5D5A76}" type="presParOf" srcId="{7C98FAB0-5C57-417E-80F2-6BE903642826}" destId="{62BFE9C2-6DAE-4F84-A559-C166F6C2179A}" srcOrd="0" destOrd="0" presId="urn:microsoft.com/office/officeart/2005/8/layout/hierarchy1"/>
    <dgm:cxn modelId="{3C38E3ED-200C-4BF2-A982-38F708B99176}" type="presParOf" srcId="{7C98FAB0-5C57-417E-80F2-6BE903642826}" destId="{1776009C-BD04-46E1-9F21-A8B4BB2D4234}" srcOrd="1" destOrd="0" presId="urn:microsoft.com/office/officeart/2005/8/layout/hierarchy1"/>
    <dgm:cxn modelId="{B60D6609-0D1E-45F1-ADBB-B243B30526B3}" type="presParOf" srcId="{1F8236F9-63B5-4EAD-976E-A9B4E371A5A6}" destId="{0DC31863-D264-48BD-A7D9-9B0AAFE0281D}" srcOrd="1" destOrd="0" presId="urn:microsoft.com/office/officeart/2005/8/layout/hierarchy1"/>
    <dgm:cxn modelId="{CB39820D-ADE4-4BD0-9713-7FC4A2BC65A4}" type="presParOf" srcId="{532CA31F-A1D7-47C0-89E5-DEAAC26ACEE8}" destId="{5580DDA3-5C43-49EF-82AF-5D9C81389721}" srcOrd="4" destOrd="0" presId="urn:microsoft.com/office/officeart/2005/8/layout/hierarchy1"/>
    <dgm:cxn modelId="{E59B29DF-9D48-4056-AC18-2E3F7E852230}" type="presParOf" srcId="{532CA31F-A1D7-47C0-89E5-DEAAC26ACEE8}" destId="{BE117CB5-395A-4069-8142-0625F1B12181}" srcOrd="5" destOrd="0" presId="urn:microsoft.com/office/officeart/2005/8/layout/hierarchy1"/>
    <dgm:cxn modelId="{CCBD730F-DA1E-4F72-876A-87355304AEF3}" type="presParOf" srcId="{BE117CB5-395A-4069-8142-0625F1B12181}" destId="{06455A5B-821F-47C7-9B1F-7C0BD818DA7C}" srcOrd="0" destOrd="0" presId="urn:microsoft.com/office/officeart/2005/8/layout/hierarchy1"/>
    <dgm:cxn modelId="{B15F4D87-856D-4BE9-96A4-CFE65185134E}" type="presParOf" srcId="{06455A5B-821F-47C7-9B1F-7C0BD818DA7C}" destId="{456069C9-3B72-4E34-9473-515A0AC19C07}" srcOrd="0" destOrd="0" presId="urn:microsoft.com/office/officeart/2005/8/layout/hierarchy1"/>
    <dgm:cxn modelId="{A3F01928-FED9-4BC0-9A97-D0DC220C8FE4}" type="presParOf" srcId="{06455A5B-821F-47C7-9B1F-7C0BD818DA7C}" destId="{46BD82F0-32E8-4A65-8438-4C1042DC6708}" srcOrd="1" destOrd="0" presId="urn:microsoft.com/office/officeart/2005/8/layout/hierarchy1"/>
    <dgm:cxn modelId="{1972D420-347A-4773-B123-A6925E295677}" type="presParOf" srcId="{BE117CB5-395A-4069-8142-0625F1B12181}" destId="{A9CBDF8E-87FD-426A-9668-9195E5E178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534DB6-BC4B-49EF-BFDB-E6E437343630}" type="doc">
      <dgm:prSet loTypeId="urn:microsoft.com/office/officeart/2005/8/layout/hList1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C83D016-9B69-4E0C-99DA-8B7CDD79EE13}">
      <dgm:prSet phldrT="[Texto]" custT="1"/>
      <dgm:spPr/>
      <dgm:t>
        <a:bodyPr/>
        <a:lstStyle/>
        <a:p>
          <a:r>
            <a:rPr lang="es-ES" sz="1600" b="1" dirty="0"/>
            <a:t>Subsistema Nacional de Investigación y Desarrollo Tecnológico Agropecuario </a:t>
          </a:r>
        </a:p>
        <a:p>
          <a:r>
            <a:rPr lang="es-ES" sz="1600" b="1" dirty="0"/>
            <a:t>SNIDTA</a:t>
          </a:r>
        </a:p>
      </dgm:t>
    </dgm:pt>
    <dgm:pt modelId="{6968F321-E27D-4FEC-BDA1-B89FEC2E6134}" type="parTrans" cxnId="{01065098-1050-45A9-9BC7-1A4403067C17}">
      <dgm:prSet/>
      <dgm:spPr/>
      <dgm:t>
        <a:bodyPr/>
        <a:lstStyle/>
        <a:p>
          <a:endParaRPr lang="es-ES" sz="1600"/>
        </a:p>
      </dgm:t>
    </dgm:pt>
    <dgm:pt modelId="{E465BCA2-9DBE-43F9-91D2-C0A70D50F6D1}" type="sibTrans" cxnId="{01065098-1050-45A9-9BC7-1A4403067C17}">
      <dgm:prSet/>
      <dgm:spPr/>
      <dgm:t>
        <a:bodyPr/>
        <a:lstStyle/>
        <a:p>
          <a:endParaRPr lang="es-ES" sz="1600"/>
        </a:p>
      </dgm:t>
    </dgm:pt>
    <dgm:pt modelId="{18676DB0-BCB6-4915-9F67-615D0F25D68C}">
      <dgm:prSet phldrT="[Texto]" custT="1"/>
      <dgm:spPr/>
      <dgm:t>
        <a:bodyPr/>
        <a:lstStyle/>
        <a:p>
          <a:pPr algn="just"/>
          <a:r>
            <a:rPr lang="es-ES" sz="1500" dirty="0"/>
            <a:t>Agenda dinámica nacional de </a:t>
          </a:r>
          <a:r>
            <a:rPr lang="es-ES" sz="1500" dirty="0" err="1"/>
            <a:t>I+D+i</a:t>
          </a:r>
          <a:r>
            <a:rPr lang="es-ES" sz="1500" dirty="0"/>
            <a:t>.</a:t>
          </a:r>
        </a:p>
      </dgm:t>
    </dgm:pt>
    <dgm:pt modelId="{F4DFDEED-F6FB-4435-A2F4-4BC9F19C4C3B}" type="parTrans" cxnId="{B84CB711-B74C-4D13-A144-7EF99667606D}">
      <dgm:prSet/>
      <dgm:spPr/>
      <dgm:t>
        <a:bodyPr/>
        <a:lstStyle/>
        <a:p>
          <a:endParaRPr lang="es-ES" sz="1600"/>
        </a:p>
      </dgm:t>
    </dgm:pt>
    <dgm:pt modelId="{6F5E02D8-550F-4CFF-AF3F-BBDA1108CFCD}" type="sibTrans" cxnId="{B84CB711-B74C-4D13-A144-7EF99667606D}">
      <dgm:prSet/>
      <dgm:spPr/>
      <dgm:t>
        <a:bodyPr/>
        <a:lstStyle/>
        <a:p>
          <a:endParaRPr lang="es-ES" sz="1600"/>
        </a:p>
      </dgm:t>
    </dgm:pt>
    <dgm:pt modelId="{10ABB77E-6044-4A28-97F3-8A007DBBE1F6}">
      <dgm:prSet phldrT="[Texto]" custT="1"/>
      <dgm:spPr/>
      <dgm:t>
        <a:bodyPr/>
        <a:lstStyle/>
        <a:p>
          <a:r>
            <a:rPr lang="es-ES" sz="1600" b="1" dirty="0"/>
            <a:t>Subsistema Nacional de Formación y Capacitación para la Innovación Agropecuaria</a:t>
          </a:r>
        </a:p>
        <a:p>
          <a:r>
            <a:rPr lang="es-ES" sz="1600" b="1" dirty="0"/>
            <a:t>SNFCIA</a:t>
          </a:r>
        </a:p>
      </dgm:t>
    </dgm:pt>
    <dgm:pt modelId="{650BE81D-7F49-4083-8323-A82A0ECE5ABF}" type="parTrans" cxnId="{1EB16F73-1B2A-405A-B949-06EFDB35BE49}">
      <dgm:prSet/>
      <dgm:spPr/>
      <dgm:t>
        <a:bodyPr/>
        <a:lstStyle/>
        <a:p>
          <a:endParaRPr lang="es-ES" sz="1600"/>
        </a:p>
      </dgm:t>
    </dgm:pt>
    <dgm:pt modelId="{A76BED25-EBA6-48E6-B841-32BF3438B336}" type="sibTrans" cxnId="{1EB16F73-1B2A-405A-B949-06EFDB35BE49}">
      <dgm:prSet/>
      <dgm:spPr/>
      <dgm:t>
        <a:bodyPr/>
        <a:lstStyle/>
        <a:p>
          <a:endParaRPr lang="es-ES" sz="1600"/>
        </a:p>
      </dgm:t>
    </dgm:pt>
    <dgm:pt modelId="{5EC26F79-0D96-4B61-AFD4-20A93112917D}">
      <dgm:prSet phldrT="[Texto]" custT="1"/>
      <dgm:spPr/>
      <dgm:t>
        <a:bodyPr/>
        <a:lstStyle/>
        <a:p>
          <a:r>
            <a:rPr lang="es-ES" sz="1600" b="1" dirty="0"/>
            <a:t>Subsistema Nacional de Extensión Agropecuaria</a:t>
          </a:r>
        </a:p>
        <a:p>
          <a:r>
            <a:rPr lang="es-ES" sz="1600" b="1" dirty="0"/>
            <a:t>SNEA</a:t>
          </a:r>
        </a:p>
      </dgm:t>
    </dgm:pt>
    <dgm:pt modelId="{17972FD5-7366-4D87-8FFD-392EF07AA521}" type="parTrans" cxnId="{56A5C6DD-BD1D-45E3-9CD5-7BF37325979D}">
      <dgm:prSet/>
      <dgm:spPr/>
      <dgm:t>
        <a:bodyPr/>
        <a:lstStyle/>
        <a:p>
          <a:endParaRPr lang="es-ES" sz="1600"/>
        </a:p>
      </dgm:t>
    </dgm:pt>
    <dgm:pt modelId="{D07DB6AC-950F-4B9F-89A7-B733A4CB3ED2}" type="sibTrans" cxnId="{56A5C6DD-BD1D-45E3-9CD5-7BF37325979D}">
      <dgm:prSet/>
      <dgm:spPr/>
      <dgm:t>
        <a:bodyPr/>
        <a:lstStyle/>
        <a:p>
          <a:endParaRPr lang="es-ES" sz="1600"/>
        </a:p>
      </dgm:t>
    </dgm:pt>
    <dgm:pt modelId="{5DABC92B-3408-4F75-B450-F7A588398A09}">
      <dgm:prSet phldrT="[Texto]" custT="1"/>
      <dgm:spPr/>
      <dgm:t>
        <a:bodyPr/>
        <a:lstStyle/>
        <a:p>
          <a:pPr algn="just"/>
          <a:r>
            <a:rPr lang="es-ES" sz="1600" dirty="0"/>
            <a:t>Gestión de conocimiento y asistencia técnica.</a:t>
          </a:r>
        </a:p>
      </dgm:t>
    </dgm:pt>
    <dgm:pt modelId="{B718D66A-337C-4753-B5B6-47C5695F2907}" type="parTrans" cxnId="{5C213C75-955A-4A56-AFAC-D0573A43B6EF}">
      <dgm:prSet/>
      <dgm:spPr/>
      <dgm:t>
        <a:bodyPr/>
        <a:lstStyle/>
        <a:p>
          <a:endParaRPr lang="es-ES" sz="1600"/>
        </a:p>
      </dgm:t>
    </dgm:pt>
    <dgm:pt modelId="{960EEBCE-7B74-4698-86A1-50856FA004E8}" type="sibTrans" cxnId="{5C213C75-955A-4A56-AFAC-D0573A43B6EF}">
      <dgm:prSet/>
      <dgm:spPr/>
      <dgm:t>
        <a:bodyPr/>
        <a:lstStyle/>
        <a:p>
          <a:endParaRPr lang="es-ES" sz="1600"/>
        </a:p>
      </dgm:t>
    </dgm:pt>
    <dgm:pt modelId="{984CE6C7-4A84-4B29-A8CD-266B0C70BD15}">
      <dgm:prSet phldrT="[Texto]" custT="1"/>
      <dgm:spPr/>
      <dgm:t>
        <a:bodyPr/>
        <a:lstStyle/>
        <a:p>
          <a:pPr algn="just"/>
          <a:r>
            <a:rPr lang="es-ES" sz="1500" dirty="0"/>
            <a:t>Seguridad Alimentaria.</a:t>
          </a:r>
        </a:p>
      </dgm:t>
    </dgm:pt>
    <dgm:pt modelId="{E1F2ADC4-28B5-4D59-B81A-0B886B05DEDF}" type="parTrans" cxnId="{72C0B6EA-5823-4D6F-BF3B-81954C88AD06}">
      <dgm:prSet/>
      <dgm:spPr/>
      <dgm:t>
        <a:bodyPr/>
        <a:lstStyle/>
        <a:p>
          <a:endParaRPr lang="es-ES" sz="1600"/>
        </a:p>
      </dgm:t>
    </dgm:pt>
    <dgm:pt modelId="{97BFFCC8-644B-41E4-9C5E-F820EF56DEB3}" type="sibTrans" cxnId="{72C0B6EA-5823-4D6F-BF3B-81954C88AD06}">
      <dgm:prSet/>
      <dgm:spPr/>
      <dgm:t>
        <a:bodyPr/>
        <a:lstStyle/>
        <a:p>
          <a:endParaRPr lang="es-ES" sz="1600"/>
        </a:p>
      </dgm:t>
    </dgm:pt>
    <dgm:pt modelId="{FA91BE74-A4CD-48E5-AF1E-BC13044A1462}">
      <dgm:prSet phldrT="[Texto]" custT="1"/>
      <dgm:spPr/>
      <dgm:t>
        <a:bodyPr/>
        <a:lstStyle/>
        <a:p>
          <a:pPr algn="just"/>
          <a:r>
            <a:rPr lang="es-ES" sz="1500" dirty="0"/>
            <a:t>Sostenibilidad, variabilidad y cambio climático.</a:t>
          </a:r>
        </a:p>
      </dgm:t>
    </dgm:pt>
    <dgm:pt modelId="{366AB57B-E9FC-4AAF-9B5D-D1279168D503}" type="parTrans" cxnId="{2C6A465B-D597-490E-9811-B01001C336CA}">
      <dgm:prSet/>
      <dgm:spPr/>
      <dgm:t>
        <a:bodyPr/>
        <a:lstStyle/>
        <a:p>
          <a:endParaRPr lang="es-ES" sz="1600"/>
        </a:p>
      </dgm:t>
    </dgm:pt>
    <dgm:pt modelId="{9A859331-ECF7-4901-953B-9D579B4497B0}" type="sibTrans" cxnId="{2C6A465B-D597-490E-9811-B01001C336CA}">
      <dgm:prSet/>
      <dgm:spPr/>
      <dgm:t>
        <a:bodyPr/>
        <a:lstStyle/>
        <a:p>
          <a:endParaRPr lang="es-ES" sz="1600"/>
        </a:p>
      </dgm:t>
    </dgm:pt>
    <dgm:pt modelId="{DED2B014-9370-4344-B2B6-80F9F89F358C}">
      <dgm:prSet phldrT="[Texto]" custT="1"/>
      <dgm:spPr/>
      <dgm:t>
        <a:bodyPr/>
        <a:lstStyle/>
        <a:p>
          <a:pPr algn="ctr">
            <a:buNone/>
          </a:pPr>
          <a:r>
            <a:rPr lang="es-ES" sz="1500" b="1" dirty="0"/>
            <a:t>FACTORES ESPECÍFICOS</a:t>
          </a:r>
        </a:p>
      </dgm:t>
    </dgm:pt>
    <dgm:pt modelId="{082535CB-6158-419B-AA81-BF20415E3F38}" type="parTrans" cxnId="{29BA0857-4E82-4B94-BE52-DDA558F15329}">
      <dgm:prSet/>
      <dgm:spPr/>
      <dgm:t>
        <a:bodyPr/>
        <a:lstStyle/>
        <a:p>
          <a:endParaRPr lang="es-ES"/>
        </a:p>
      </dgm:t>
    </dgm:pt>
    <dgm:pt modelId="{774DCF89-6116-4AC3-97EB-CB375A3A87F9}" type="sibTrans" cxnId="{29BA0857-4E82-4B94-BE52-DDA558F15329}">
      <dgm:prSet/>
      <dgm:spPr/>
      <dgm:t>
        <a:bodyPr/>
        <a:lstStyle/>
        <a:p>
          <a:endParaRPr lang="es-ES"/>
        </a:p>
      </dgm:t>
    </dgm:pt>
    <dgm:pt modelId="{DD350BA9-D0F1-42C3-868C-F325840CED5F}">
      <dgm:prSet phldrT="[Texto]" custT="1"/>
      <dgm:spPr/>
      <dgm:t>
        <a:bodyPr/>
        <a:lstStyle/>
        <a:p>
          <a:pPr algn="ctr">
            <a:buNone/>
          </a:pPr>
          <a:r>
            <a:rPr lang="es-ES" sz="1600" b="1" dirty="0"/>
            <a:t>FACTORES HABILITANTES</a:t>
          </a:r>
          <a:endParaRPr lang="es-ES" sz="1600" dirty="0"/>
        </a:p>
      </dgm:t>
    </dgm:pt>
    <dgm:pt modelId="{12ECF0F5-3690-4412-8A23-7751DD340739}" type="parTrans" cxnId="{4C9C0FAA-A15D-4C87-BA50-B7C976791312}">
      <dgm:prSet/>
      <dgm:spPr/>
      <dgm:t>
        <a:bodyPr/>
        <a:lstStyle/>
        <a:p>
          <a:endParaRPr lang="es-ES"/>
        </a:p>
      </dgm:t>
    </dgm:pt>
    <dgm:pt modelId="{13299538-851E-42F1-B4B7-F591488CD314}" type="sibTrans" cxnId="{4C9C0FAA-A15D-4C87-BA50-B7C976791312}">
      <dgm:prSet/>
      <dgm:spPr/>
      <dgm:t>
        <a:bodyPr/>
        <a:lstStyle/>
        <a:p>
          <a:endParaRPr lang="es-ES"/>
        </a:p>
      </dgm:t>
    </dgm:pt>
    <dgm:pt modelId="{C0B93474-19AB-48E3-8DEE-84CA88D19F7F}">
      <dgm:prSet phldrT="[Texto]" custT="1"/>
      <dgm:spPr/>
      <dgm:t>
        <a:bodyPr/>
        <a:lstStyle/>
        <a:p>
          <a:pPr algn="ctr">
            <a:buNone/>
          </a:pPr>
          <a:r>
            <a:rPr lang="es-ES" sz="1600" b="1" dirty="0"/>
            <a:t>FACTORES ESPECÍFICOS</a:t>
          </a:r>
          <a:endParaRPr lang="es-ES" sz="1600" dirty="0"/>
        </a:p>
      </dgm:t>
    </dgm:pt>
    <dgm:pt modelId="{D2741B4D-C167-4E74-BADA-7BCCC85916C4}" type="parTrans" cxnId="{4C2F2A41-E8A3-4B88-BC10-6AC46CEE2FCB}">
      <dgm:prSet/>
      <dgm:spPr/>
      <dgm:t>
        <a:bodyPr/>
        <a:lstStyle/>
        <a:p>
          <a:endParaRPr lang="es-ES"/>
        </a:p>
      </dgm:t>
    </dgm:pt>
    <dgm:pt modelId="{5274CA91-3DD3-46FF-9E4A-50030E54ED19}" type="sibTrans" cxnId="{4C2F2A41-E8A3-4B88-BC10-6AC46CEE2FCB}">
      <dgm:prSet/>
      <dgm:spPr/>
      <dgm:t>
        <a:bodyPr/>
        <a:lstStyle/>
        <a:p>
          <a:endParaRPr lang="es-ES"/>
        </a:p>
      </dgm:t>
    </dgm:pt>
    <dgm:pt modelId="{0731E54B-56C2-455C-8202-8B36BCC8BE55}">
      <dgm:prSet phldrT="[Texto]" custT="1"/>
      <dgm:spPr/>
      <dgm:t>
        <a:bodyPr/>
        <a:lstStyle/>
        <a:p>
          <a:pPr algn="ctr">
            <a:buNone/>
          </a:pPr>
          <a:endParaRPr lang="es-ES" sz="1500" b="1" dirty="0"/>
        </a:p>
      </dgm:t>
    </dgm:pt>
    <dgm:pt modelId="{7069D325-D005-4D7E-8C01-2D6169D8EC45}" type="parTrans" cxnId="{34DDFB7E-8C79-43A1-9A36-535CA85975C2}">
      <dgm:prSet/>
      <dgm:spPr/>
      <dgm:t>
        <a:bodyPr/>
        <a:lstStyle/>
        <a:p>
          <a:endParaRPr lang="es-ES"/>
        </a:p>
      </dgm:t>
    </dgm:pt>
    <dgm:pt modelId="{462558B6-0FD3-4E2A-9D0F-4C0158679CC8}" type="sibTrans" cxnId="{34DDFB7E-8C79-43A1-9A36-535CA85975C2}">
      <dgm:prSet/>
      <dgm:spPr/>
      <dgm:t>
        <a:bodyPr/>
        <a:lstStyle/>
        <a:p>
          <a:endParaRPr lang="es-ES"/>
        </a:p>
      </dgm:t>
    </dgm:pt>
    <dgm:pt modelId="{BD9AF2BB-5A34-47EF-AA8E-88A20CD6A784}">
      <dgm:prSet phldrT="[Texto]" custT="1"/>
      <dgm:spPr/>
      <dgm:t>
        <a:bodyPr/>
        <a:lstStyle/>
        <a:p>
          <a:pPr algn="ctr">
            <a:buNone/>
          </a:pPr>
          <a:endParaRPr lang="es-ES" sz="1600" dirty="0"/>
        </a:p>
      </dgm:t>
    </dgm:pt>
    <dgm:pt modelId="{0DCB14FB-4ACE-4916-80F6-759B900FE535}" type="parTrans" cxnId="{6539A444-B9A7-498D-8E75-7B4DC1D224C4}">
      <dgm:prSet/>
      <dgm:spPr/>
      <dgm:t>
        <a:bodyPr/>
        <a:lstStyle/>
        <a:p>
          <a:endParaRPr lang="es-ES"/>
        </a:p>
      </dgm:t>
    </dgm:pt>
    <dgm:pt modelId="{9A33BD90-4C56-4870-99F4-9D9E3EF1EAAF}" type="sibTrans" cxnId="{6539A444-B9A7-498D-8E75-7B4DC1D224C4}">
      <dgm:prSet/>
      <dgm:spPr/>
      <dgm:t>
        <a:bodyPr/>
        <a:lstStyle/>
        <a:p>
          <a:endParaRPr lang="es-ES"/>
        </a:p>
      </dgm:t>
    </dgm:pt>
    <dgm:pt modelId="{6A882673-8934-4502-9F57-056CEA04A174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1600" dirty="0"/>
            <a:t>Formación de capacidades: recursos humanos e infraestructura.</a:t>
          </a:r>
        </a:p>
      </dgm:t>
    </dgm:pt>
    <dgm:pt modelId="{8B13D434-5E7B-455A-8A4E-4FCDEF18218F}" type="parTrans" cxnId="{AD1D5867-A18D-4161-9ABF-E8C1ED620F4D}">
      <dgm:prSet/>
      <dgm:spPr/>
      <dgm:t>
        <a:bodyPr/>
        <a:lstStyle/>
        <a:p>
          <a:endParaRPr lang="es-ES"/>
        </a:p>
      </dgm:t>
    </dgm:pt>
    <dgm:pt modelId="{C39E1ACE-EDA7-4AC3-8EE4-582E32F2D2CD}" type="sibTrans" cxnId="{AD1D5867-A18D-4161-9ABF-E8C1ED620F4D}">
      <dgm:prSet/>
      <dgm:spPr/>
      <dgm:t>
        <a:bodyPr/>
        <a:lstStyle/>
        <a:p>
          <a:endParaRPr lang="es-ES"/>
        </a:p>
      </dgm:t>
    </dgm:pt>
    <dgm:pt modelId="{D2AB0B8C-B049-48E8-9400-7EE4D3481202}" type="pres">
      <dgm:prSet presAssocID="{90534DB6-BC4B-49EF-BFDB-E6E437343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F6AC57-23C1-4956-8E3C-CA9C99483851}" type="pres">
      <dgm:prSet presAssocID="{CC83D016-9B69-4E0C-99DA-8B7CDD79EE13}" presName="composite" presStyleCnt="0"/>
      <dgm:spPr/>
    </dgm:pt>
    <dgm:pt modelId="{7D2032ED-7274-41D4-87F6-2ADEDDFB2FFE}" type="pres">
      <dgm:prSet presAssocID="{CC83D016-9B69-4E0C-99DA-8B7CDD79EE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FC919-DE72-44AD-AEAB-07C7BFA4891B}" type="pres">
      <dgm:prSet presAssocID="{CC83D016-9B69-4E0C-99DA-8B7CDD79EE13}" presName="desTx" presStyleLbl="alignAccFollowNode1" presStyleIdx="0" presStyleCnt="3" custLinFactNeighborX="-103" custLinFactNeighborY="2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92D74-7045-47A3-BFCA-DB4D60D7EB86}" type="pres">
      <dgm:prSet presAssocID="{E465BCA2-9DBE-43F9-91D2-C0A70D50F6D1}" presName="space" presStyleCnt="0"/>
      <dgm:spPr/>
    </dgm:pt>
    <dgm:pt modelId="{C2AE96A8-E8FF-4C25-B34B-6F2F5F7014FC}" type="pres">
      <dgm:prSet presAssocID="{10ABB77E-6044-4A28-97F3-8A007DBBE1F6}" presName="composite" presStyleCnt="0"/>
      <dgm:spPr/>
    </dgm:pt>
    <dgm:pt modelId="{1D918BF9-07A7-4F82-B266-FE99E7C33702}" type="pres">
      <dgm:prSet presAssocID="{10ABB77E-6044-4A28-97F3-8A007DBBE1F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62E77-936D-4C0A-AD2A-908531D791EF}" type="pres">
      <dgm:prSet presAssocID="{10ABB77E-6044-4A28-97F3-8A007DBBE1F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45C5A9-F612-43CA-AF8C-9264CAAA55AC}" type="pres">
      <dgm:prSet presAssocID="{A76BED25-EBA6-48E6-B841-32BF3438B336}" presName="space" presStyleCnt="0"/>
      <dgm:spPr/>
    </dgm:pt>
    <dgm:pt modelId="{E2A6BC4C-DEC5-44F8-8AC4-99B3B7D2C735}" type="pres">
      <dgm:prSet presAssocID="{5EC26F79-0D96-4B61-AFD4-20A93112917D}" presName="composite" presStyleCnt="0"/>
      <dgm:spPr/>
    </dgm:pt>
    <dgm:pt modelId="{A96822B7-0EC8-4ACD-89DF-58290D967271}" type="pres">
      <dgm:prSet presAssocID="{5EC26F79-0D96-4B61-AFD4-20A9311291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A7CA7-7C1A-4177-95FA-FD6E7D657958}" type="pres">
      <dgm:prSet presAssocID="{5EC26F79-0D96-4B61-AFD4-20A93112917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156E93-7021-41F6-95FE-183FE09AF225}" type="presOf" srcId="{CC83D016-9B69-4E0C-99DA-8B7CDD79EE13}" destId="{7D2032ED-7274-41D4-87F6-2ADEDDFB2FFE}" srcOrd="0" destOrd="0" presId="urn:microsoft.com/office/officeart/2005/8/layout/hList1"/>
    <dgm:cxn modelId="{34DDFB7E-8C79-43A1-9A36-535CA85975C2}" srcId="{CC83D016-9B69-4E0C-99DA-8B7CDD79EE13}" destId="{0731E54B-56C2-455C-8202-8B36BCC8BE55}" srcOrd="1" destOrd="0" parTransId="{7069D325-D005-4D7E-8C01-2D6169D8EC45}" sibTransId="{462558B6-0FD3-4E2A-9D0F-4C0158679CC8}"/>
    <dgm:cxn modelId="{332C96C2-DC6D-475D-B7D6-09CBCFB5BE0A}" type="presOf" srcId="{C0B93474-19AB-48E3-8DEE-84CA88D19F7F}" destId="{3B3A7CA7-7C1A-4177-95FA-FD6E7D657958}" srcOrd="0" destOrd="0" presId="urn:microsoft.com/office/officeart/2005/8/layout/hList1"/>
    <dgm:cxn modelId="{01065098-1050-45A9-9BC7-1A4403067C17}" srcId="{90534DB6-BC4B-49EF-BFDB-E6E437343630}" destId="{CC83D016-9B69-4E0C-99DA-8B7CDD79EE13}" srcOrd="0" destOrd="0" parTransId="{6968F321-E27D-4FEC-BDA1-B89FEC2E6134}" sibTransId="{E465BCA2-9DBE-43F9-91D2-C0A70D50F6D1}"/>
    <dgm:cxn modelId="{1E840E88-C62E-4D9C-9A98-BD24E59011FC}" type="presOf" srcId="{18676DB0-BCB6-4915-9F67-615D0F25D68C}" destId="{CC2FC919-DE72-44AD-AEAB-07C7BFA4891B}" srcOrd="0" destOrd="2" presId="urn:microsoft.com/office/officeart/2005/8/layout/hList1"/>
    <dgm:cxn modelId="{56A5C6DD-BD1D-45E3-9CD5-7BF37325979D}" srcId="{90534DB6-BC4B-49EF-BFDB-E6E437343630}" destId="{5EC26F79-0D96-4B61-AFD4-20A93112917D}" srcOrd="2" destOrd="0" parTransId="{17972FD5-7366-4D87-8FFD-392EF07AA521}" sibTransId="{D07DB6AC-950F-4B9F-89A7-B733A4CB3ED2}"/>
    <dgm:cxn modelId="{C29C42D4-49AD-4B25-8560-B204718EE57F}" type="presOf" srcId="{90534DB6-BC4B-49EF-BFDB-E6E437343630}" destId="{D2AB0B8C-B049-48E8-9400-7EE4D3481202}" srcOrd="0" destOrd="0" presId="urn:microsoft.com/office/officeart/2005/8/layout/hList1"/>
    <dgm:cxn modelId="{EE50784B-4364-4789-A218-923E9E2B6783}" type="presOf" srcId="{984CE6C7-4A84-4B29-A8CD-266B0C70BD15}" destId="{CC2FC919-DE72-44AD-AEAB-07C7BFA4891B}" srcOrd="0" destOrd="3" presId="urn:microsoft.com/office/officeart/2005/8/layout/hList1"/>
    <dgm:cxn modelId="{29BA0857-4E82-4B94-BE52-DDA558F15329}" srcId="{CC83D016-9B69-4E0C-99DA-8B7CDD79EE13}" destId="{DED2B014-9370-4344-B2B6-80F9F89F358C}" srcOrd="0" destOrd="0" parTransId="{082535CB-6158-419B-AA81-BF20415E3F38}" sibTransId="{774DCF89-6116-4AC3-97EB-CB375A3A87F9}"/>
    <dgm:cxn modelId="{1EB16F73-1B2A-405A-B949-06EFDB35BE49}" srcId="{90534DB6-BC4B-49EF-BFDB-E6E437343630}" destId="{10ABB77E-6044-4A28-97F3-8A007DBBE1F6}" srcOrd="1" destOrd="0" parTransId="{650BE81D-7F49-4083-8323-A82A0ECE5ABF}" sibTransId="{A76BED25-EBA6-48E6-B841-32BF3438B336}"/>
    <dgm:cxn modelId="{6F4426C1-2FED-4984-B988-A9B7B9570ABE}" type="presOf" srcId="{5DABC92B-3408-4F75-B450-F7A588398A09}" destId="{3B3A7CA7-7C1A-4177-95FA-FD6E7D657958}" srcOrd="0" destOrd="2" presId="urn:microsoft.com/office/officeart/2005/8/layout/hList1"/>
    <dgm:cxn modelId="{F2F75FFD-B1BB-4C6B-9823-B285D87F503B}" type="presOf" srcId="{10ABB77E-6044-4A28-97F3-8A007DBBE1F6}" destId="{1D918BF9-07A7-4F82-B266-FE99E7C33702}" srcOrd="0" destOrd="0" presId="urn:microsoft.com/office/officeart/2005/8/layout/hList1"/>
    <dgm:cxn modelId="{FD4A8AD9-872B-4D0D-A79E-02B0E1BFB542}" type="presOf" srcId="{5EC26F79-0D96-4B61-AFD4-20A93112917D}" destId="{A96822B7-0EC8-4ACD-89DF-58290D967271}" srcOrd="0" destOrd="0" presId="urn:microsoft.com/office/officeart/2005/8/layout/hList1"/>
    <dgm:cxn modelId="{6539A444-B9A7-498D-8E75-7B4DC1D224C4}" srcId="{5EC26F79-0D96-4B61-AFD4-20A93112917D}" destId="{BD9AF2BB-5A34-47EF-AA8E-88A20CD6A784}" srcOrd="1" destOrd="0" parTransId="{0DCB14FB-4ACE-4916-80F6-759B900FE535}" sibTransId="{9A33BD90-4C56-4870-99F4-9D9E3EF1EAAF}"/>
    <dgm:cxn modelId="{1D63C1CA-9674-4DA2-819D-F2D35062E789}" type="presOf" srcId="{6A882673-8934-4502-9F57-056CEA04A174}" destId="{48B62E77-936D-4C0A-AD2A-908531D791EF}" srcOrd="0" destOrd="1" presId="urn:microsoft.com/office/officeart/2005/8/layout/hList1"/>
    <dgm:cxn modelId="{2C6A465B-D597-490E-9811-B01001C336CA}" srcId="{CC83D016-9B69-4E0C-99DA-8B7CDD79EE13}" destId="{FA91BE74-A4CD-48E5-AF1E-BC13044A1462}" srcOrd="4" destOrd="0" parTransId="{366AB57B-E9FC-4AAF-9B5D-D1279168D503}" sibTransId="{9A859331-ECF7-4901-953B-9D579B4497B0}"/>
    <dgm:cxn modelId="{2FD4F020-B2F4-4C35-82C0-8D63B9E50D91}" type="presOf" srcId="{0731E54B-56C2-455C-8202-8B36BCC8BE55}" destId="{CC2FC919-DE72-44AD-AEAB-07C7BFA4891B}" srcOrd="0" destOrd="1" presId="urn:microsoft.com/office/officeart/2005/8/layout/hList1"/>
    <dgm:cxn modelId="{9681C03E-BABB-4651-AD2D-C0D0FBEDC81E}" type="presOf" srcId="{BD9AF2BB-5A34-47EF-AA8E-88A20CD6A784}" destId="{3B3A7CA7-7C1A-4177-95FA-FD6E7D657958}" srcOrd="0" destOrd="1" presId="urn:microsoft.com/office/officeart/2005/8/layout/hList1"/>
    <dgm:cxn modelId="{4C9C0FAA-A15D-4C87-BA50-B7C976791312}" srcId="{10ABB77E-6044-4A28-97F3-8A007DBBE1F6}" destId="{DD350BA9-D0F1-42C3-868C-F325840CED5F}" srcOrd="0" destOrd="0" parTransId="{12ECF0F5-3690-4412-8A23-7751DD340739}" sibTransId="{13299538-851E-42F1-B4B7-F591488CD314}"/>
    <dgm:cxn modelId="{72C0B6EA-5823-4D6F-BF3B-81954C88AD06}" srcId="{CC83D016-9B69-4E0C-99DA-8B7CDD79EE13}" destId="{984CE6C7-4A84-4B29-A8CD-266B0C70BD15}" srcOrd="3" destOrd="0" parTransId="{E1F2ADC4-28B5-4D59-B81A-0B886B05DEDF}" sibTransId="{97BFFCC8-644B-41E4-9C5E-F820EF56DEB3}"/>
    <dgm:cxn modelId="{B84CB711-B74C-4D13-A144-7EF99667606D}" srcId="{CC83D016-9B69-4E0C-99DA-8B7CDD79EE13}" destId="{18676DB0-BCB6-4915-9F67-615D0F25D68C}" srcOrd="2" destOrd="0" parTransId="{F4DFDEED-F6FB-4435-A2F4-4BC9F19C4C3B}" sibTransId="{6F5E02D8-550F-4CFF-AF3F-BBDA1108CFCD}"/>
    <dgm:cxn modelId="{4C2F2A41-E8A3-4B88-BC10-6AC46CEE2FCB}" srcId="{5EC26F79-0D96-4B61-AFD4-20A93112917D}" destId="{C0B93474-19AB-48E3-8DEE-84CA88D19F7F}" srcOrd="0" destOrd="0" parTransId="{D2741B4D-C167-4E74-BADA-7BCCC85916C4}" sibTransId="{5274CA91-3DD3-46FF-9E4A-50030E54ED19}"/>
    <dgm:cxn modelId="{AD1D5867-A18D-4161-9ABF-E8C1ED620F4D}" srcId="{10ABB77E-6044-4A28-97F3-8A007DBBE1F6}" destId="{6A882673-8934-4502-9F57-056CEA04A174}" srcOrd="1" destOrd="0" parTransId="{8B13D434-5E7B-455A-8A4E-4FCDEF18218F}" sibTransId="{C39E1ACE-EDA7-4AC3-8EE4-582E32F2D2CD}"/>
    <dgm:cxn modelId="{88D346A2-9DEC-4700-BFD7-2B271A23CD2A}" type="presOf" srcId="{DD350BA9-D0F1-42C3-868C-F325840CED5F}" destId="{48B62E77-936D-4C0A-AD2A-908531D791EF}" srcOrd="0" destOrd="0" presId="urn:microsoft.com/office/officeart/2005/8/layout/hList1"/>
    <dgm:cxn modelId="{5C213C75-955A-4A56-AFAC-D0573A43B6EF}" srcId="{5EC26F79-0D96-4B61-AFD4-20A93112917D}" destId="{5DABC92B-3408-4F75-B450-F7A588398A09}" srcOrd="2" destOrd="0" parTransId="{B718D66A-337C-4753-B5B6-47C5695F2907}" sibTransId="{960EEBCE-7B74-4698-86A1-50856FA004E8}"/>
    <dgm:cxn modelId="{4C3FFD57-EC67-4479-A34A-8FC1B8677C33}" type="presOf" srcId="{DED2B014-9370-4344-B2B6-80F9F89F358C}" destId="{CC2FC919-DE72-44AD-AEAB-07C7BFA4891B}" srcOrd="0" destOrd="0" presId="urn:microsoft.com/office/officeart/2005/8/layout/hList1"/>
    <dgm:cxn modelId="{DA411ED2-4CE1-4666-98AF-17BDFFA16874}" type="presOf" srcId="{FA91BE74-A4CD-48E5-AF1E-BC13044A1462}" destId="{CC2FC919-DE72-44AD-AEAB-07C7BFA4891B}" srcOrd="0" destOrd="4" presId="urn:microsoft.com/office/officeart/2005/8/layout/hList1"/>
    <dgm:cxn modelId="{4BC142E0-058C-47BB-B207-F42B3FA935FD}" type="presParOf" srcId="{D2AB0B8C-B049-48E8-9400-7EE4D3481202}" destId="{EDF6AC57-23C1-4956-8E3C-CA9C99483851}" srcOrd="0" destOrd="0" presId="urn:microsoft.com/office/officeart/2005/8/layout/hList1"/>
    <dgm:cxn modelId="{7C17383E-CF0B-4FE5-B027-36E1D710701A}" type="presParOf" srcId="{EDF6AC57-23C1-4956-8E3C-CA9C99483851}" destId="{7D2032ED-7274-41D4-87F6-2ADEDDFB2FFE}" srcOrd="0" destOrd="0" presId="urn:microsoft.com/office/officeart/2005/8/layout/hList1"/>
    <dgm:cxn modelId="{31433B5F-2456-4A26-9576-64E85B268CF8}" type="presParOf" srcId="{EDF6AC57-23C1-4956-8E3C-CA9C99483851}" destId="{CC2FC919-DE72-44AD-AEAB-07C7BFA4891B}" srcOrd="1" destOrd="0" presId="urn:microsoft.com/office/officeart/2005/8/layout/hList1"/>
    <dgm:cxn modelId="{4C705BB4-FD09-4E7B-BB76-7D275731903C}" type="presParOf" srcId="{D2AB0B8C-B049-48E8-9400-7EE4D3481202}" destId="{05192D74-7045-47A3-BFCA-DB4D60D7EB86}" srcOrd="1" destOrd="0" presId="urn:microsoft.com/office/officeart/2005/8/layout/hList1"/>
    <dgm:cxn modelId="{23381903-B5E0-491C-AE77-FDB5CB440ADE}" type="presParOf" srcId="{D2AB0B8C-B049-48E8-9400-7EE4D3481202}" destId="{C2AE96A8-E8FF-4C25-B34B-6F2F5F7014FC}" srcOrd="2" destOrd="0" presId="urn:microsoft.com/office/officeart/2005/8/layout/hList1"/>
    <dgm:cxn modelId="{FF100E36-A6E9-4070-9D7B-B48E14F063B5}" type="presParOf" srcId="{C2AE96A8-E8FF-4C25-B34B-6F2F5F7014FC}" destId="{1D918BF9-07A7-4F82-B266-FE99E7C33702}" srcOrd="0" destOrd="0" presId="urn:microsoft.com/office/officeart/2005/8/layout/hList1"/>
    <dgm:cxn modelId="{604E3451-7FA4-46F2-9733-6D44A0A8B60B}" type="presParOf" srcId="{C2AE96A8-E8FF-4C25-B34B-6F2F5F7014FC}" destId="{48B62E77-936D-4C0A-AD2A-908531D791EF}" srcOrd="1" destOrd="0" presId="urn:microsoft.com/office/officeart/2005/8/layout/hList1"/>
    <dgm:cxn modelId="{8D8F123E-CB7B-461F-A644-568E8DF0998D}" type="presParOf" srcId="{D2AB0B8C-B049-48E8-9400-7EE4D3481202}" destId="{8E45C5A9-F612-43CA-AF8C-9264CAAA55AC}" srcOrd="3" destOrd="0" presId="urn:microsoft.com/office/officeart/2005/8/layout/hList1"/>
    <dgm:cxn modelId="{C77AA5D5-B67B-4C06-B525-E623496CC36E}" type="presParOf" srcId="{D2AB0B8C-B049-48E8-9400-7EE4D3481202}" destId="{E2A6BC4C-DEC5-44F8-8AC4-99B3B7D2C735}" srcOrd="4" destOrd="0" presId="urn:microsoft.com/office/officeart/2005/8/layout/hList1"/>
    <dgm:cxn modelId="{0F50AD5D-2111-4EAC-AAFA-A47F2B8DF7F3}" type="presParOf" srcId="{E2A6BC4C-DEC5-44F8-8AC4-99B3B7D2C735}" destId="{A96822B7-0EC8-4ACD-89DF-58290D967271}" srcOrd="0" destOrd="0" presId="urn:microsoft.com/office/officeart/2005/8/layout/hList1"/>
    <dgm:cxn modelId="{B5657DEB-9077-4E8A-B9D9-1EB0DEE45221}" type="presParOf" srcId="{E2A6BC4C-DEC5-44F8-8AC4-99B3B7D2C735}" destId="{3B3A7CA7-7C1A-4177-95FA-FD6E7D6579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67543E-BE8A-491D-A44E-09066F65B90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ED7861-E642-4EA2-9C07-1187E5643A06}" type="pres">
      <dgm:prSet presAssocID="{4667543E-BE8A-491D-A44E-09066F65B90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</dgm:ptLst>
  <dgm:cxnLst>
    <dgm:cxn modelId="{7B7CFE10-1A43-4C7C-991C-1482C2690477}" type="presOf" srcId="{4667543E-BE8A-491D-A44E-09066F65B90D}" destId="{C5ED7861-E642-4EA2-9C07-1187E5643A06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5AA13A-ADFF-4509-84E0-5ACD343B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B694EC4-06A5-4B26-8F06-C0241CC6EA22}">
      <dgm:prSet phldrT="[Texto]" custT="1"/>
      <dgm:spPr>
        <a:solidFill>
          <a:srgbClr val="73BED3"/>
        </a:solidFill>
      </dgm:spPr>
      <dgm:t>
        <a:bodyPr/>
        <a:lstStyle/>
        <a:p>
          <a:r>
            <a:rPr lang="es-MX" sz="1400" dirty="0"/>
            <a:t>Decreto 298 de 2016</a:t>
          </a:r>
        </a:p>
      </dgm:t>
    </dgm:pt>
    <dgm:pt modelId="{81A7DD15-B112-4B1D-96AB-2908F652753A}" type="parTrans" cxnId="{09529CCF-D52A-416F-9C0D-F2E0E5186E3A}">
      <dgm:prSet/>
      <dgm:spPr/>
      <dgm:t>
        <a:bodyPr/>
        <a:lstStyle/>
        <a:p>
          <a:endParaRPr lang="es-CO" sz="1400"/>
        </a:p>
      </dgm:t>
    </dgm:pt>
    <dgm:pt modelId="{09EB41A1-C135-440A-AF4C-E5DC0B92BCFA}" type="sibTrans" cxnId="{09529CCF-D52A-416F-9C0D-F2E0E5186E3A}">
      <dgm:prSet/>
      <dgm:spPr/>
      <dgm:t>
        <a:bodyPr/>
        <a:lstStyle/>
        <a:p>
          <a:endParaRPr lang="es-CO" sz="1400"/>
        </a:p>
      </dgm:t>
    </dgm:pt>
    <dgm:pt modelId="{C38F9682-582A-4714-8C0E-B85A705A801C}">
      <dgm:prSet phldrT="[Texto]" custT="1"/>
      <dgm:spPr/>
      <dgm:t>
        <a:bodyPr anchor="ctr"/>
        <a:lstStyle/>
        <a:p>
          <a:r>
            <a:rPr lang="es-MX" sz="1300" dirty="0"/>
            <a:t>Establecimiento de la organización y funcionamiento del Sistema Nacional de Cambio Climático (SISCLIMA). Entre estas, se establece la conformación de 9 Nodos Regionales de Cambio Climático, para la Coordinación del SISCLIMA.</a:t>
          </a:r>
          <a:endParaRPr lang="es-CO" sz="1300" dirty="0"/>
        </a:p>
      </dgm:t>
    </dgm:pt>
    <dgm:pt modelId="{253B7D33-57D1-4A4D-AE33-C07D15E3A822}" type="parTrans" cxnId="{825C4FDA-49FD-474C-B00F-357E52BB38C9}">
      <dgm:prSet/>
      <dgm:spPr/>
      <dgm:t>
        <a:bodyPr/>
        <a:lstStyle/>
        <a:p>
          <a:endParaRPr lang="es-CO" sz="1400"/>
        </a:p>
      </dgm:t>
    </dgm:pt>
    <dgm:pt modelId="{7D19ED7D-F4FA-48B0-B214-65F9F8E052E5}" type="sibTrans" cxnId="{825C4FDA-49FD-474C-B00F-357E52BB38C9}">
      <dgm:prSet/>
      <dgm:spPr/>
      <dgm:t>
        <a:bodyPr/>
        <a:lstStyle/>
        <a:p>
          <a:endParaRPr lang="es-CO" sz="1400"/>
        </a:p>
      </dgm:t>
    </dgm:pt>
    <dgm:pt modelId="{ED7B5946-65B3-4467-AC09-03E3364B59F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1400" dirty="0"/>
            <a:t>Reglamentos Operativos de los Nodos Regionales</a:t>
          </a:r>
          <a:endParaRPr lang="es-CO" sz="1400" dirty="0"/>
        </a:p>
      </dgm:t>
    </dgm:pt>
    <dgm:pt modelId="{FB1AC9AE-BB35-420E-ABA7-76AE61F23F0D}" type="parTrans" cxnId="{9068FBB9-3B56-43A8-9FBA-BB0C5A702FF4}">
      <dgm:prSet/>
      <dgm:spPr/>
      <dgm:t>
        <a:bodyPr/>
        <a:lstStyle/>
        <a:p>
          <a:endParaRPr lang="es-CO" sz="1400"/>
        </a:p>
      </dgm:t>
    </dgm:pt>
    <dgm:pt modelId="{61A91FAE-2F1D-4D1A-9927-CBB9A7445658}" type="sibTrans" cxnId="{9068FBB9-3B56-43A8-9FBA-BB0C5A702FF4}">
      <dgm:prSet/>
      <dgm:spPr/>
      <dgm:t>
        <a:bodyPr/>
        <a:lstStyle/>
        <a:p>
          <a:endParaRPr lang="es-CO" sz="1400"/>
        </a:p>
      </dgm:t>
    </dgm:pt>
    <dgm:pt modelId="{36F704FD-65DC-47A1-9E03-C2D93D4A0ECF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400" dirty="0"/>
            <a:t>Ley 1931 de 2018</a:t>
          </a:r>
          <a:endParaRPr lang="es-CO" sz="1400" dirty="0"/>
        </a:p>
      </dgm:t>
    </dgm:pt>
    <dgm:pt modelId="{27111C7F-ACA7-498D-AC50-583D5DC7DD92}" type="parTrans" cxnId="{D0043904-B1CF-4463-888B-2C1884512387}">
      <dgm:prSet/>
      <dgm:spPr/>
      <dgm:t>
        <a:bodyPr/>
        <a:lstStyle/>
        <a:p>
          <a:endParaRPr lang="es-CO" sz="1400"/>
        </a:p>
      </dgm:t>
    </dgm:pt>
    <dgm:pt modelId="{03E5B052-48B0-49BB-A001-C741C875E771}" type="sibTrans" cxnId="{D0043904-B1CF-4463-888B-2C1884512387}">
      <dgm:prSet/>
      <dgm:spPr/>
      <dgm:t>
        <a:bodyPr/>
        <a:lstStyle/>
        <a:p>
          <a:endParaRPr lang="es-CO" sz="1400"/>
        </a:p>
      </dgm:t>
    </dgm:pt>
    <dgm:pt modelId="{3178C176-5C1B-4896-BC1A-F42758E3BC85}">
      <dgm:prSet phldrT="[Texto]" custT="1"/>
      <dgm:spPr/>
      <dgm:t>
        <a:bodyPr anchor="ctr"/>
        <a:lstStyle/>
        <a:p>
          <a:r>
            <a:rPr lang="es-MX" sz="1400" dirty="0"/>
            <a:t>Establecimiento de directrices para la gestión del cambio climático. </a:t>
          </a:r>
          <a:endParaRPr lang="es-CO" sz="1400" dirty="0"/>
        </a:p>
      </dgm:t>
    </dgm:pt>
    <dgm:pt modelId="{38F62880-9350-451B-8701-0033E5EE2BF2}" type="parTrans" cxnId="{396A3715-D927-42D0-B730-8A2E27889BE5}">
      <dgm:prSet/>
      <dgm:spPr/>
      <dgm:t>
        <a:bodyPr/>
        <a:lstStyle/>
        <a:p>
          <a:endParaRPr lang="es-CO" sz="1400"/>
        </a:p>
      </dgm:t>
    </dgm:pt>
    <dgm:pt modelId="{01A5FF7F-A315-4584-9C70-70C2B10241F0}" type="sibTrans" cxnId="{396A3715-D927-42D0-B730-8A2E27889BE5}">
      <dgm:prSet/>
      <dgm:spPr/>
      <dgm:t>
        <a:bodyPr/>
        <a:lstStyle/>
        <a:p>
          <a:endParaRPr lang="es-CO" sz="1400"/>
        </a:p>
      </dgm:t>
    </dgm:pt>
    <dgm:pt modelId="{9DB5780E-D005-4D3A-9AC8-6A4C0942FCA2}">
      <dgm:prSet custT="1"/>
      <dgm:spPr/>
      <dgm:t>
        <a:bodyPr/>
        <a:lstStyle/>
        <a:p>
          <a:r>
            <a:rPr lang="es-MX" sz="1400" dirty="0"/>
            <a:t>Recientemente los Nodos Regionales de Cambio Climático definieron sus reglamentos operativos, con el fin de facilitar su funcionamiento y garantizar la articulación institucional.</a:t>
          </a:r>
          <a:endParaRPr lang="es-CO" sz="1400" dirty="0"/>
        </a:p>
      </dgm:t>
    </dgm:pt>
    <dgm:pt modelId="{D7BB0BC9-1049-4425-915D-EAB614CD1914}" type="parTrans" cxnId="{6F7D4679-EADE-43D7-AF65-D8B6FF7329DA}">
      <dgm:prSet/>
      <dgm:spPr/>
      <dgm:t>
        <a:bodyPr/>
        <a:lstStyle/>
        <a:p>
          <a:endParaRPr lang="es-CO" sz="1400"/>
        </a:p>
      </dgm:t>
    </dgm:pt>
    <dgm:pt modelId="{29B698B7-E5A3-4886-8468-99385BE00965}" type="sibTrans" cxnId="{6F7D4679-EADE-43D7-AF65-D8B6FF7329DA}">
      <dgm:prSet/>
      <dgm:spPr/>
      <dgm:t>
        <a:bodyPr/>
        <a:lstStyle/>
        <a:p>
          <a:endParaRPr lang="es-CO" sz="1400"/>
        </a:p>
      </dgm:t>
    </dgm:pt>
    <dgm:pt modelId="{4073C696-6B65-42DE-8ECC-F32ED5C7D247}" type="pres">
      <dgm:prSet presAssocID="{B95AA13A-ADFF-4509-84E0-5ACD343B85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0F9565-81A1-453C-845C-5A168B4D577A}" type="pres">
      <dgm:prSet presAssocID="{CB694EC4-06A5-4B26-8F06-C0241CC6EA22}" presName="linNode" presStyleCnt="0"/>
      <dgm:spPr/>
    </dgm:pt>
    <dgm:pt modelId="{AF4E9DE7-DB52-42B8-8A9F-1CD97383E9E8}" type="pres">
      <dgm:prSet presAssocID="{CB694EC4-06A5-4B26-8F06-C0241CC6EA22}" presName="parentText" presStyleLbl="node1" presStyleIdx="0" presStyleCnt="3" custScaleX="7016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37DA9-A3E2-4F2F-A624-F04555865E50}" type="pres">
      <dgm:prSet presAssocID="{CB694EC4-06A5-4B26-8F06-C0241CC6EA22}" presName="descendantText" presStyleLbl="alignAccFollowNode1" presStyleIdx="0" presStyleCnt="3" custScaleX="144202" custLinFactNeighborX="-5650" custLinFactNeighborY="-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47CAA-8F95-4778-BF9F-E9FA5D5A15D8}" type="pres">
      <dgm:prSet presAssocID="{09EB41A1-C135-440A-AF4C-E5DC0B92BCFA}" presName="sp" presStyleCnt="0"/>
      <dgm:spPr/>
    </dgm:pt>
    <dgm:pt modelId="{0FEE4907-34D6-4FDC-BA7D-4B17F044E3A2}" type="pres">
      <dgm:prSet presAssocID="{36F704FD-65DC-47A1-9E03-C2D93D4A0ECF}" presName="linNode" presStyleCnt="0"/>
      <dgm:spPr/>
    </dgm:pt>
    <dgm:pt modelId="{03B5499E-1B93-4FDB-868D-88A92744C6F1}" type="pres">
      <dgm:prSet presAssocID="{36F704FD-65DC-47A1-9E03-C2D93D4A0ECF}" presName="parentText" presStyleLbl="node1" presStyleIdx="1" presStyleCnt="3" custScaleX="616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A76B3C-23D4-46C7-884B-BDF12AF68008}" type="pres">
      <dgm:prSet presAssocID="{36F704FD-65DC-47A1-9E03-C2D93D4A0ECF}" presName="descendantText" presStyleLbl="alignAccFollowNode1" presStyleIdx="1" presStyleCnt="3" custScaleX="1180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69EC3-BE78-46F0-82AF-C388CC3E07B0}" type="pres">
      <dgm:prSet presAssocID="{03E5B052-48B0-49BB-A001-C741C875E771}" presName="sp" presStyleCnt="0"/>
      <dgm:spPr/>
    </dgm:pt>
    <dgm:pt modelId="{C4C9A175-307C-4773-BDE5-ECAC6555EB8B}" type="pres">
      <dgm:prSet presAssocID="{ED7B5946-65B3-4467-AC09-03E3364B59FB}" presName="linNode" presStyleCnt="0"/>
      <dgm:spPr/>
    </dgm:pt>
    <dgm:pt modelId="{DA70E2CB-79C4-4800-8922-DCCE652166FE}" type="pres">
      <dgm:prSet presAssocID="{ED7B5946-65B3-4467-AC09-03E3364B59FB}" presName="parentText" presStyleLbl="node1" presStyleIdx="2" presStyleCnt="3" custScaleX="6163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FC353-77A7-434D-B070-B8B2E92BE6FF}" type="pres">
      <dgm:prSet presAssocID="{ED7B5946-65B3-4467-AC09-03E3364B59FB}" presName="descendantText" presStyleLbl="alignAccFollowNode1" presStyleIdx="2" presStyleCnt="3" custScaleX="117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CDEF4-7440-4266-BC0F-9EA196F228A4}" type="presOf" srcId="{9DB5780E-D005-4D3A-9AC8-6A4C0942FCA2}" destId="{D97FC353-77A7-434D-B070-B8B2E92BE6FF}" srcOrd="0" destOrd="0" presId="urn:microsoft.com/office/officeart/2005/8/layout/vList5"/>
    <dgm:cxn modelId="{D0043904-B1CF-4463-888B-2C1884512387}" srcId="{B95AA13A-ADFF-4509-84E0-5ACD343B8584}" destId="{36F704FD-65DC-47A1-9E03-C2D93D4A0ECF}" srcOrd="1" destOrd="0" parTransId="{27111C7F-ACA7-498D-AC50-583D5DC7DD92}" sibTransId="{03E5B052-48B0-49BB-A001-C741C875E771}"/>
    <dgm:cxn modelId="{C4755B28-EA94-450F-B5B0-FC2E1CD67333}" type="presOf" srcId="{3178C176-5C1B-4896-BC1A-F42758E3BC85}" destId="{CBA76B3C-23D4-46C7-884B-BDF12AF68008}" srcOrd="0" destOrd="0" presId="urn:microsoft.com/office/officeart/2005/8/layout/vList5"/>
    <dgm:cxn modelId="{396A3715-D927-42D0-B730-8A2E27889BE5}" srcId="{36F704FD-65DC-47A1-9E03-C2D93D4A0ECF}" destId="{3178C176-5C1B-4896-BC1A-F42758E3BC85}" srcOrd="0" destOrd="0" parTransId="{38F62880-9350-451B-8701-0033E5EE2BF2}" sibTransId="{01A5FF7F-A315-4584-9C70-70C2B10241F0}"/>
    <dgm:cxn modelId="{9068FBB9-3B56-43A8-9FBA-BB0C5A702FF4}" srcId="{B95AA13A-ADFF-4509-84E0-5ACD343B8584}" destId="{ED7B5946-65B3-4467-AC09-03E3364B59FB}" srcOrd="2" destOrd="0" parTransId="{FB1AC9AE-BB35-420E-ABA7-76AE61F23F0D}" sibTransId="{61A91FAE-2F1D-4D1A-9927-CBB9A7445658}"/>
    <dgm:cxn modelId="{09529CCF-D52A-416F-9C0D-F2E0E5186E3A}" srcId="{B95AA13A-ADFF-4509-84E0-5ACD343B8584}" destId="{CB694EC4-06A5-4B26-8F06-C0241CC6EA22}" srcOrd="0" destOrd="0" parTransId="{81A7DD15-B112-4B1D-96AB-2908F652753A}" sibTransId="{09EB41A1-C135-440A-AF4C-E5DC0B92BCFA}"/>
    <dgm:cxn modelId="{6F7D4679-EADE-43D7-AF65-D8B6FF7329DA}" srcId="{ED7B5946-65B3-4467-AC09-03E3364B59FB}" destId="{9DB5780E-D005-4D3A-9AC8-6A4C0942FCA2}" srcOrd="0" destOrd="0" parTransId="{D7BB0BC9-1049-4425-915D-EAB614CD1914}" sibTransId="{29B698B7-E5A3-4886-8468-99385BE00965}"/>
    <dgm:cxn modelId="{3B3707F8-D49A-460D-A7D3-3457BFC2D07C}" type="presOf" srcId="{B95AA13A-ADFF-4509-84E0-5ACD343B8584}" destId="{4073C696-6B65-42DE-8ECC-F32ED5C7D247}" srcOrd="0" destOrd="0" presId="urn:microsoft.com/office/officeart/2005/8/layout/vList5"/>
    <dgm:cxn modelId="{F9280A1F-CA49-4168-A227-AC81D4D97EB0}" type="presOf" srcId="{36F704FD-65DC-47A1-9E03-C2D93D4A0ECF}" destId="{03B5499E-1B93-4FDB-868D-88A92744C6F1}" srcOrd="0" destOrd="0" presId="urn:microsoft.com/office/officeart/2005/8/layout/vList5"/>
    <dgm:cxn modelId="{825C4FDA-49FD-474C-B00F-357E52BB38C9}" srcId="{CB694EC4-06A5-4B26-8F06-C0241CC6EA22}" destId="{C38F9682-582A-4714-8C0E-B85A705A801C}" srcOrd="0" destOrd="0" parTransId="{253B7D33-57D1-4A4D-AE33-C07D15E3A822}" sibTransId="{7D19ED7D-F4FA-48B0-B214-65F9F8E052E5}"/>
    <dgm:cxn modelId="{B35C1BD3-63DE-4B6A-825A-7D8E8F29509D}" type="presOf" srcId="{C38F9682-582A-4714-8C0E-B85A705A801C}" destId="{4A837DA9-A3E2-4F2F-A624-F04555865E50}" srcOrd="0" destOrd="0" presId="urn:microsoft.com/office/officeart/2005/8/layout/vList5"/>
    <dgm:cxn modelId="{CD9997FB-7FD9-4E1A-84BD-E860C531F306}" type="presOf" srcId="{ED7B5946-65B3-4467-AC09-03E3364B59FB}" destId="{DA70E2CB-79C4-4800-8922-DCCE652166FE}" srcOrd="0" destOrd="0" presId="urn:microsoft.com/office/officeart/2005/8/layout/vList5"/>
    <dgm:cxn modelId="{3755F41A-F651-492A-B814-3EBA2CE85BF5}" type="presOf" srcId="{CB694EC4-06A5-4B26-8F06-C0241CC6EA22}" destId="{AF4E9DE7-DB52-42B8-8A9F-1CD97383E9E8}" srcOrd="0" destOrd="0" presId="urn:microsoft.com/office/officeart/2005/8/layout/vList5"/>
    <dgm:cxn modelId="{1C35DA78-511B-4D56-8256-DF895960A42C}" type="presParOf" srcId="{4073C696-6B65-42DE-8ECC-F32ED5C7D247}" destId="{680F9565-81A1-453C-845C-5A168B4D577A}" srcOrd="0" destOrd="0" presId="urn:microsoft.com/office/officeart/2005/8/layout/vList5"/>
    <dgm:cxn modelId="{3EB265A8-36A6-4116-8478-81D61BBCECF4}" type="presParOf" srcId="{680F9565-81A1-453C-845C-5A168B4D577A}" destId="{AF4E9DE7-DB52-42B8-8A9F-1CD97383E9E8}" srcOrd="0" destOrd="0" presId="urn:microsoft.com/office/officeart/2005/8/layout/vList5"/>
    <dgm:cxn modelId="{BABB57D6-42FA-4462-9B67-89857E478CBD}" type="presParOf" srcId="{680F9565-81A1-453C-845C-5A168B4D577A}" destId="{4A837DA9-A3E2-4F2F-A624-F04555865E50}" srcOrd="1" destOrd="0" presId="urn:microsoft.com/office/officeart/2005/8/layout/vList5"/>
    <dgm:cxn modelId="{7D666E76-E681-4E9C-ABAC-95C0BC87CF98}" type="presParOf" srcId="{4073C696-6B65-42DE-8ECC-F32ED5C7D247}" destId="{4CE47CAA-8F95-4778-BF9F-E9FA5D5A15D8}" srcOrd="1" destOrd="0" presId="urn:microsoft.com/office/officeart/2005/8/layout/vList5"/>
    <dgm:cxn modelId="{2F73B676-98BF-4CA8-A069-957C5423E016}" type="presParOf" srcId="{4073C696-6B65-42DE-8ECC-F32ED5C7D247}" destId="{0FEE4907-34D6-4FDC-BA7D-4B17F044E3A2}" srcOrd="2" destOrd="0" presId="urn:microsoft.com/office/officeart/2005/8/layout/vList5"/>
    <dgm:cxn modelId="{3623102A-3A88-4D81-B5A4-113F1158F704}" type="presParOf" srcId="{0FEE4907-34D6-4FDC-BA7D-4B17F044E3A2}" destId="{03B5499E-1B93-4FDB-868D-88A92744C6F1}" srcOrd="0" destOrd="0" presId="urn:microsoft.com/office/officeart/2005/8/layout/vList5"/>
    <dgm:cxn modelId="{EAFECE45-09D7-46E9-A976-938C784FC5D0}" type="presParOf" srcId="{0FEE4907-34D6-4FDC-BA7D-4B17F044E3A2}" destId="{CBA76B3C-23D4-46C7-884B-BDF12AF68008}" srcOrd="1" destOrd="0" presId="urn:microsoft.com/office/officeart/2005/8/layout/vList5"/>
    <dgm:cxn modelId="{B6BDC713-9454-4C5B-B548-EC766A2269B2}" type="presParOf" srcId="{4073C696-6B65-42DE-8ECC-F32ED5C7D247}" destId="{D3E69EC3-BE78-46F0-82AF-C388CC3E07B0}" srcOrd="3" destOrd="0" presId="urn:microsoft.com/office/officeart/2005/8/layout/vList5"/>
    <dgm:cxn modelId="{900C4829-5CE4-4704-8407-9F8C8D9637B3}" type="presParOf" srcId="{4073C696-6B65-42DE-8ECC-F32ED5C7D247}" destId="{C4C9A175-307C-4773-BDE5-ECAC6555EB8B}" srcOrd="4" destOrd="0" presId="urn:microsoft.com/office/officeart/2005/8/layout/vList5"/>
    <dgm:cxn modelId="{2D5FF7B7-E458-4FC5-89A7-C512CFA49381}" type="presParOf" srcId="{C4C9A175-307C-4773-BDE5-ECAC6555EB8B}" destId="{DA70E2CB-79C4-4800-8922-DCCE652166FE}" srcOrd="0" destOrd="0" presId="urn:microsoft.com/office/officeart/2005/8/layout/vList5"/>
    <dgm:cxn modelId="{ED74EF85-2EA7-4AE8-A787-87585427579A}" type="presParOf" srcId="{C4C9A175-307C-4773-BDE5-ECAC6555EB8B}" destId="{D97FC353-77A7-434D-B070-B8B2E92BE6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95350F-D739-4C5C-B990-8FD81DF33D8E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C373A9-0395-4EE9-A962-63FC703B59F2}">
      <dgm:prSet phldrT="[Texto]"/>
      <dgm:spPr/>
      <dgm:t>
        <a:bodyPr/>
        <a:lstStyle/>
        <a:p>
          <a:r>
            <a:rPr lang="es-CO" dirty="0"/>
            <a:t>Contratos de acceso a recursos genéticos.</a:t>
          </a:r>
        </a:p>
      </dgm:t>
    </dgm:pt>
    <dgm:pt modelId="{4E10DAB2-4BBA-4F47-9A62-A2E8E755E909}" type="parTrans" cxnId="{3A3EC2C8-7FC8-46AD-B14D-54F4B3ACEAE0}">
      <dgm:prSet/>
      <dgm:spPr/>
      <dgm:t>
        <a:bodyPr/>
        <a:lstStyle/>
        <a:p>
          <a:endParaRPr lang="es-CO"/>
        </a:p>
      </dgm:t>
    </dgm:pt>
    <dgm:pt modelId="{E52DF012-2A05-4FFD-8F86-20713BB02CE6}" type="sibTrans" cxnId="{3A3EC2C8-7FC8-46AD-B14D-54F4B3ACEAE0}">
      <dgm:prSet/>
      <dgm:spPr/>
      <dgm:t>
        <a:bodyPr/>
        <a:lstStyle/>
        <a:p>
          <a:endParaRPr lang="es-CO"/>
        </a:p>
      </dgm:t>
    </dgm:pt>
    <dgm:pt modelId="{723DC9FF-E13C-4674-94F1-D82EE42BF8CC}">
      <dgm:prSet phldrT="[Texto]"/>
      <dgm:spPr/>
      <dgm:t>
        <a:bodyPr/>
        <a:lstStyle/>
        <a:p>
          <a:r>
            <a:rPr lang="es-CO" dirty="0"/>
            <a:t>Conservación, utilización y acceso  de los recursos de la biodiversidad.</a:t>
          </a:r>
        </a:p>
      </dgm:t>
    </dgm:pt>
    <dgm:pt modelId="{F4E98C77-C4E7-44CE-9E5B-2625C5E04BCA}" type="parTrans" cxnId="{27C4EFC8-759E-44D7-ADCD-2FAD34548C04}">
      <dgm:prSet/>
      <dgm:spPr/>
      <dgm:t>
        <a:bodyPr/>
        <a:lstStyle/>
        <a:p>
          <a:endParaRPr lang="es-CO"/>
        </a:p>
      </dgm:t>
    </dgm:pt>
    <dgm:pt modelId="{B141C7EC-E22A-4BF3-A756-085E551F7788}" type="sibTrans" cxnId="{27C4EFC8-759E-44D7-ADCD-2FAD34548C04}">
      <dgm:prSet/>
      <dgm:spPr/>
      <dgm:t>
        <a:bodyPr/>
        <a:lstStyle/>
        <a:p>
          <a:endParaRPr lang="es-CO"/>
        </a:p>
      </dgm:t>
    </dgm:pt>
    <dgm:pt modelId="{A547F3A0-0032-4156-AA9D-5B630231B500}">
      <dgm:prSet phldrT="[Texto]"/>
      <dgm:spPr/>
      <dgm:t>
        <a:bodyPr/>
        <a:lstStyle/>
        <a:p>
          <a:r>
            <a:rPr lang="es-CO" dirty="0"/>
            <a:t>Manejo y uso de los bancos nacionales de germoplasma y las colecciones biológicas.</a:t>
          </a:r>
        </a:p>
      </dgm:t>
    </dgm:pt>
    <dgm:pt modelId="{C331094A-03EE-48B0-AD50-83AC817BA376}" type="parTrans" cxnId="{A2E2C4AF-F452-4AE1-859B-59B5756F0A24}">
      <dgm:prSet/>
      <dgm:spPr/>
      <dgm:t>
        <a:bodyPr/>
        <a:lstStyle/>
        <a:p>
          <a:endParaRPr lang="es-CO"/>
        </a:p>
      </dgm:t>
    </dgm:pt>
    <dgm:pt modelId="{96502AED-6FF9-422D-A5D1-C6045AF62FD4}" type="sibTrans" cxnId="{A2E2C4AF-F452-4AE1-859B-59B5756F0A24}">
      <dgm:prSet/>
      <dgm:spPr/>
      <dgm:t>
        <a:bodyPr/>
        <a:lstStyle/>
        <a:p>
          <a:endParaRPr lang="es-CO"/>
        </a:p>
      </dgm:t>
    </dgm:pt>
    <dgm:pt modelId="{A6F95D15-F590-4961-823D-F03C47E0E165}">
      <dgm:prSet/>
      <dgm:spPr/>
      <dgm:t>
        <a:bodyPr/>
        <a:lstStyle/>
        <a:p>
          <a:r>
            <a:rPr lang="es-CO" dirty="0"/>
            <a:t>Optimizar los trámites y tiempos de respuesta y la protección del conocimiento tradicional.</a:t>
          </a:r>
        </a:p>
      </dgm:t>
    </dgm:pt>
    <dgm:pt modelId="{343F1DD2-31D7-4AC0-AFF1-FA24409DA7AB}" type="parTrans" cxnId="{B5597124-3B28-4021-8E61-84105F6E9D9C}">
      <dgm:prSet/>
      <dgm:spPr/>
      <dgm:t>
        <a:bodyPr/>
        <a:lstStyle/>
        <a:p>
          <a:endParaRPr lang="es-CO"/>
        </a:p>
      </dgm:t>
    </dgm:pt>
    <dgm:pt modelId="{35E60919-F14B-4729-B3F7-624394060F62}" type="sibTrans" cxnId="{B5597124-3B28-4021-8E61-84105F6E9D9C}">
      <dgm:prSet/>
      <dgm:spPr/>
      <dgm:t>
        <a:bodyPr/>
        <a:lstStyle/>
        <a:p>
          <a:endParaRPr lang="es-CO"/>
        </a:p>
      </dgm:t>
    </dgm:pt>
    <dgm:pt modelId="{EE2F5733-2BE2-4047-8912-C6D938345623}">
      <dgm:prSet/>
      <dgm:spPr/>
      <dgm:t>
        <a:bodyPr/>
        <a:lstStyle/>
        <a:p>
          <a:r>
            <a:rPr lang="es-CO" dirty="0"/>
            <a:t>Revisar y ajustar la reglamentación de carácter nacional y supranacional.</a:t>
          </a:r>
        </a:p>
      </dgm:t>
    </dgm:pt>
    <dgm:pt modelId="{A4C5077B-BC33-46DD-8427-DA7BF4891CF4}" type="parTrans" cxnId="{4518EC68-E826-404E-A3E4-289C8E37049A}">
      <dgm:prSet/>
      <dgm:spPr/>
      <dgm:t>
        <a:bodyPr/>
        <a:lstStyle/>
        <a:p>
          <a:endParaRPr lang="es-CO"/>
        </a:p>
      </dgm:t>
    </dgm:pt>
    <dgm:pt modelId="{8AF1240E-B5D9-4C11-B496-3D19ECF1678F}" type="sibTrans" cxnId="{4518EC68-E826-404E-A3E4-289C8E37049A}">
      <dgm:prSet/>
      <dgm:spPr/>
      <dgm:t>
        <a:bodyPr/>
        <a:lstStyle/>
        <a:p>
          <a:endParaRPr lang="es-CO"/>
        </a:p>
      </dgm:t>
    </dgm:pt>
    <dgm:pt modelId="{30BFA7AC-CCA4-4B6B-AF99-AE15AD16E3F0}">
      <dgm:prSet/>
      <dgm:spPr/>
      <dgm:t>
        <a:bodyPr/>
        <a:lstStyle/>
        <a:p>
          <a:r>
            <a:rPr lang="es-CO" dirty="0"/>
            <a:t>Garantizar el ordenamiento científico y comercial.</a:t>
          </a:r>
        </a:p>
      </dgm:t>
    </dgm:pt>
    <dgm:pt modelId="{C5689271-0374-4661-90E5-083013E572A9}" type="parTrans" cxnId="{8D016595-C627-4B74-8F8F-1751E6888A3C}">
      <dgm:prSet/>
      <dgm:spPr/>
      <dgm:t>
        <a:bodyPr/>
        <a:lstStyle/>
        <a:p>
          <a:endParaRPr lang="es-CO"/>
        </a:p>
      </dgm:t>
    </dgm:pt>
    <dgm:pt modelId="{E98761EF-5BBA-4A1C-A17B-5F016C6BC8A2}" type="sibTrans" cxnId="{8D016595-C627-4B74-8F8F-1751E6888A3C}">
      <dgm:prSet/>
      <dgm:spPr/>
      <dgm:t>
        <a:bodyPr/>
        <a:lstStyle/>
        <a:p>
          <a:endParaRPr lang="es-CO"/>
        </a:p>
      </dgm:t>
    </dgm:pt>
    <dgm:pt modelId="{9BC55114-3886-46D6-9043-5475EC41E921}">
      <dgm:prSet/>
      <dgm:spPr/>
      <dgm:t>
        <a:bodyPr/>
        <a:lstStyle/>
        <a:p>
          <a:endParaRPr lang="es-CO" dirty="0"/>
        </a:p>
      </dgm:t>
    </dgm:pt>
    <dgm:pt modelId="{5AB811A2-28F6-4353-AE82-48949476B2AC}" type="parTrans" cxnId="{49AD4ACF-37DE-4924-994A-6935D92F2438}">
      <dgm:prSet/>
      <dgm:spPr/>
      <dgm:t>
        <a:bodyPr/>
        <a:lstStyle/>
        <a:p>
          <a:endParaRPr lang="es-CO"/>
        </a:p>
      </dgm:t>
    </dgm:pt>
    <dgm:pt modelId="{3AE190C2-85A2-43CC-82C5-ABA7F48AAE3D}" type="sibTrans" cxnId="{49AD4ACF-37DE-4924-994A-6935D92F2438}">
      <dgm:prSet/>
      <dgm:spPr/>
      <dgm:t>
        <a:bodyPr/>
        <a:lstStyle/>
        <a:p>
          <a:endParaRPr lang="es-CO"/>
        </a:p>
      </dgm:t>
    </dgm:pt>
    <dgm:pt modelId="{CC6EFDE7-E18E-412F-988D-7EF5FCE66F9E}">
      <dgm:prSet/>
      <dgm:spPr/>
      <dgm:t>
        <a:bodyPr/>
        <a:lstStyle/>
        <a:p>
          <a:r>
            <a:rPr lang="es-CO" dirty="0"/>
            <a:t>Adopción de instrumentos jurídicos, técnicos y financieros.</a:t>
          </a:r>
        </a:p>
      </dgm:t>
    </dgm:pt>
    <dgm:pt modelId="{BAA04BF8-3F4D-4311-AC79-430C953B7453}" type="parTrans" cxnId="{6E1DF5EA-EDD5-451C-80BF-6E0FEDA681BB}">
      <dgm:prSet/>
      <dgm:spPr/>
      <dgm:t>
        <a:bodyPr/>
        <a:lstStyle/>
        <a:p>
          <a:endParaRPr lang="es-CO"/>
        </a:p>
      </dgm:t>
    </dgm:pt>
    <dgm:pt modelId="{F182520D-0366-4401-9E06-517A9C0E6702}" type="sibTrans" cxnId="{6E1DF5EA-EDD5-451C-80BF-6E0FEDA681BB}">
      <dgm:prSet/>
      <dgm:spPr/>
      <dgm:t>
        <a:bodyPr/>
        <a:lstStyle/>
        <a:p>
          <a:endParaRPr lang="es-CO"/>
        </a:p>
      </dgm:t>
    </dgm:pt>
    <dgm:pt modelId="{20E05960-3533-4347-8F91-CE16F7DD798B}">
      <dgm:prSet/>
      <dgm:spPr/>
      <dgm:t>
        <a:bodyPr/>
        <a:lstStyle/>
        <a:p>
          <a:r>
            <a:rPr lang="es-CO" dirty="0"/>
            <a:t>Investigación y uso comercial. </a:t>
          </a:r>
        </a:p>
      </dgm:t>
    </dgm:pt>
    <dgm:pt modelId="{7FD46DF5-806D-4DAB-BAD1-239C8BFF705A}" type="parTrans" cxnId="{337669AA-4032-4085-BEC8-5E5CB4B61078}">
      <dgm:prSet/>
      <dgm:spPr/>
      <dgm:t>
        <a:bodyPr/>
        <a:lstStyle/>
        <a:p>
          <a:endParaRPr lang="es-CO"/>
        </a:p>
      </dgm:t>
    </dgm:pt>
    <dgm:pt modelId="{C23BF06F-8576-48BC-A88D-52CC143CC0FC}" type="sibTrans" cxnId="{337669AA-4032-4085-BEC8-5E5CB4B61078}">
      <dgm:prSet/>
      <dgm:spPr/>
      <dgm:t>
        <a:bodyPr/>
        <a:lstStyle/>
        <a:p>
          <a:endParaRPr lang="es-CO"/>
        </a:p>
      </dgm:t>
    </dgm:pt>
    <dgm:pt modelId="{97B92643-DC31-4169-BA4E-20A18A4D6AFE}">
      <dgm:prSet/>
      <dgm:spPr/>
      <dgm:t>
        <a:bodyPr/>
        <a:lstStyle/>
        <a:p>
          <a:endParaRPr lang="es-CO" dirty="0"/>
        </a:p>
      </dgm:t>
    </dgm:pt>
    <dgm:pt modelId="{2BFD7534-AD05-4B8B-813E-396B353A7B2E}" type="parTrans" cxnId="{978DB0DA-0C89-4E8F-99EE-2E2E769FB284}">
      <dgm:prSet/>
      <dgm:spPr/>
      <dgm:t>
        <a:bodyPr/>
        <a:lstStyle/>
        <a:p>
          <a:endParaRPr lang="es-CO"/>
        </a:p>
      </dgm:t>
    </dgm:pt>
    <dgm:pt modelId="{60D8EF43-0C54-4444-AFB2-E86CC805E86E}" type="sibTrans" cxnId="{978DB0DA-0C89-4E8F-99EE-2E2E769FB284}">
      <dgm:prSet/>
      <dgm:spPr/>
      <dgm:t>
        <a:bodyPr/>
        <a:lstStyle/>
        <a:p>
          <a:endParaRPr lang="es-CO"/>
        </a:p>
      </dgm:t>
    </dgm:pt>
    <dgm:pt modelId="{9EC01CCB-5995-4456-9ED1-B6B4EB68ABEC}">
      <dgm:prSet/>
      <dgm:spPr/>
      <dgm:t>
        <a:bodyPr/>
        <a:lstStyle/>
        <a:p>
          <a:r>
            <a:rPr lang="es-CO" dirty="0"/>
            <a:t>Procesos de bioprospección en el sector agropecuario.</a:t>
          </a:r>
        </a:p>
      </dgm:t>
    </dgm:pt>
    <dgm:pt modelId="{64B9C518-5512-4484-8AC6-E364DD8D20A4}" type="parTrans" cxnId="{3E6B0C89-1916-4810-9BFA-5808DA13A064}">
      <dgm:prSet/>
      <dgm:spPr/>
      <dgm:t>
        <a:bodyPr/>
        <a:lstStyle/>
        <a:p>
          <a:endParaRPr lang="es-CO"/>
        </a:p>
      </dgm:t>
    </dgm:pt>
    <dgm:pt modelId="{E8847C97-0283-4C90-98DB-4BE6C8A9F727}" type="sibTrans" cxnId="{3E6B0C89-1916-4810-9BFA-5808DA13A064}">
      <dgm:prSet/>
      <dgm:spPr/>
      <dgm:t>
        <a:bodyPr/>
        <a:lstStyle/>
        <a:p>
          <a:endParaRPr lang="es-CO"/>
        </a:p>
      </dgm:t>
    </dgm:pt>
    <dgm:pt modelId="{4D2FFA8A-9768-4F56-B051-0E18A64C6C4C}">
      <dgm:prSet/>
      <dgm:spPr/>
      <dgm:t>
        <a:bodyPr/>
        <a:lstStyle/>
        <a:p>
          <a:r>
            <a:rPr lang="es-CO" dirty="0"/>
            <a:t>Articular a las entidades gubernamentales.</a:t>
          </a:r>
        </a:p>
      </dgm:t>
    </dgm:pt>
    <dgm:pt modelId="{416AC4DC-05DA-4A9E-A34F-FADDCC057821}" type="parTrans" cxnId="{F2C205AD-52EC-4BD5-B974-34156DFC6C3C}">
      <dgm:prSet/>
      <dgm:spPr/>
      <dgm:t>
        <a:bodyPr/>
        <a:lstStyle/>
        <a:p>
          <a:endParaRPr lang="es-CO"/>
        </a:p>
      </dgm:t>
    </dgm:pt>
    <dgm:pt modelId="{F13A6B13-0122-443C-9DE2-BF6995D45EAB}" type="sibTrans" cxnId="{F2C205AD-52EC-4BD5-B974-34156DFC6C3C}">
      <dgm:prSet/>
      <dgm:spPr/>
      <dgm:t>
        <a:bodyPr/>
        <a:lstStyle/>
        <a:p>
          <a:endParaRPr lang="es-CO"/>
        </a:p>
      </dgm:t>
    </dgm:pt>
    <dgm:pt modelId="{AEE4DBE3-EB5B-476B-84CA-9C8E3953657A}">
      <dgm:prSet/>
      <dgm:spPr/>
      <dgm:t>
        <a:bodyPr/>
        <a:lstStyle/>
        <a:p>
          <a:r>
            <a:rPr lang="es-CO" dirty="0"/>
            <a:t>Optimizar los requisitos, trámites y tiempos de respuesta.</a:t>
          </a:r>
        </a:p>
      </dgm:t>
    </dgm:pt>
    <dgm:pt modelId="{9CB24448-8B09-41C6-9265-22778744DD3C}" type="parTrans" cxnId="{08137107-7EB3-4609-9E8B-F6B216F76456}">
      <dgm:prSet/>
      <dgm:spPr/>
      <dgm:t>
        <a:bodyPr/>
        <a:lstStyle/>
        <a:p>
          <a:endParaRPr lang="es-CO"/>
        </a:p>
      </dgm:t>
    </dgm:pt>
    <dgm:pt modelId="{5E416C04-458D-4DC5-92B5-A5A2A41758B8}" type="sibTrans" cxnId="{08137107-7EB3-4609-9E8B-F6B216F76456}">
      <dgm:prSet/>
      <dgm:spPr/>
      <dgm:t>
        <a:bodyPr/>
        <a:lstStyle/>
        <a:p>
          <a:endParaRPr lang="es-CO"/>
        </a:p>
      </dgm:t>
    </dgm:pt>
    <dgm:pt modelId="{5642012C-8B55-4115-AC3A-701812785E47}">
      <dgm:prSet/>
      <dgm:spPr/>
      <dgm:t>
        <a:bodyPr/>
        <a:lstStyle/>
        <a:p>
          <a:endParaRPr lang="es-CO" dirty="0"/>
        </a:p>
      </dgm:t>
    </dgm:pt>
    <dgm:pt modelId="{BCB41AC0-AB4C-4BC0-94BB-FA60D6BB52F4}" type="parTrans" cxnId="{41964C66-23CB-4ED4-8CE7-C999D3F9CF10}">
      <dgm:prSet/>
      <dgm:spPr/>
      <dgm:t>
        <a:bodyPr/>
        <a:lstStyle/>
        <a:p>
          <a:endParaRPr lang="es-CO"/>
        </a:p>
      </dgm:t>
    </dgm:pt>
    <dgm:pt modelId="{FAD6F896-8EA1-455B-AADF-EF46BAB1601E}" type="sibTrans" cxnId="{41964C66-23CB-4ED4-8CE7-C999D3F9CF10}">
      <dgm:prSet/>
      <dgm:spPr/>
      <dgm:t>
        <a:bodyPr/>
        <a:lstStyle/>
        <a:p>
          <a:endParaRPr lang="es-CO"/>
        </a:p>
      </dgm:t>
    </dgm:pt>
    <dgm:pt modelId="{40A3029C-2DB2-4526-9BB1-BB809F8BC31A}" type="pres">
      <dgm:prSet presAssocID="{9195350F-D739-4C5C-B990-8FD81DF33D8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7D16C3-FA69-4E0A-A7B5-DB3A969226D5}" type="pres">
      <dgm:prSet presAssocID="{46C373A9-0395-4EE9-A962-63FC703B59F2}" presName="compNode" presStyleCnt="0"/>
      <dgm:spPr/>
    </dgm:pt>
    <dgm:pt modelId="{4CD00AF2-415C-4B2F-A4D8-B5036ED600C1}" type="pres">
      <dgm:prSet presAssocID="{46C373A9-0395-4EE9-A962-63FC703B59F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36E3C3-6D4D-46F5-8B8A-3832CF882105}" type="pres">
      <dgm:prSet presAssocID="{46C373A9-0395-4EE9-A962-63FC703B59F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7935AD-048E-4535-AD55-848F0328A737}" type="pres">
      <dgm:prSet presAssocID="{46C373A9-0395-4EE9-A962-63FC703B59F2}" presName="parentRect" presStyleLbl="alignNode1" presStyleIdx="0" presStyleCnt="4"/>
      <dgm:spPr/>
      <dgm:t>
        <a:bodyPr/>
        <a:lstStyle/>
        <a:p>
          <a:endParaRPr lang="es-ES"/>
        </a:p>
      </dgm:t>
    </dgm:pt>
    <dgm:pt modelId="{64A6A1D9-A02D-40F0-B124-CB4DFAB24169}" type="pres">
      <dgm:prSet presAssocID="{46C373A9-0395-4EE9-A962-63FC703B59F2}" presName="adorn" presStyleLbl="fgAccFollow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E276B594-0DBF-44D0-A02D-A5C1396A0C10}" type="pres">
      <dgm:prSet presAssocID="{E52DF012-2A05-4FFD-8F86-20713BB02CE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D6C6A27-D07C-40E3-9B9A-7AB85212780D}" type="pres">
      <dgm:prSet presAssocID="{723DC9FF-E13C-4674-94F1-D82EE42BF8CC}" presName="compNode" presStyleCnt="0"/>
      <dgm:spPr/>
    </dgm:pt>
    <dgm:pt modelId="{DCA1277E-E0E7-46B8-9FE2-D0573575CAAB}" type="pres">
      <dgm:prSet presAssocID="{723DC9FF-E13C-4674-94F1-D82EE42BF8CC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FAD44-EA7A-41A8-9AA4-E8A14F2FF697}" type="pres">
      <dgm:prSet presAssocID="{723DC9FF-E13C-4674-94F1-D82EE42BF8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D6E9A-CF8F-44F8-9265-D40B034183BE}" type="pres">
      <dgm:prSet presAssocID="{723DC9FF-E13C-4674-94F1-D82EE42BF8CC}" presName="parentRect" presStyleLbl="alignNode1" presStyleIdx="1" presStyleCnt="4"/>
      <dgm:spPr/>
      <dgm:t>
        <a:bodyPr/>
        <a:lstStyle/>
        <a:p>
          <a:endParaRPr lang="es-ES"/>
        </a:p>
      </dgm:t>
    </dgm:pt>
    <dgm:pt modelId="{51E6D4FA-84D9-41FD-8542-48B368912BA1}" type="pres">
      <dgm:prSet presAssocID="{723DC9FF-E13C-4674-94F1-D82EE42BF8CC}" presName="adorn" presStyleLbl="fgAccFollow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C37400FA-0274-4C57-A7A0-AF589E14EBE0}" type="pres">
      <dgm:prSet presAssocID="{B141C7EC-E22A-4BF3-A756-085E551F778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DD666EE-65F4-4B5F-BC45-0DFB1A59FF22}" type="pres">
      <dgm:prSet presAssocID="{A547F3A0-0032-4156-AA9D-5B630231B500}" presName="compNode" presStyleCnt="0"/>
      <dgm:spPr/>
    </dgm:pt>
    <dgm:pt modelId="{6BE54EB1-778B-4DC2-BE3A-6BF1BD5F876E}" type="pres">
      <dgm:prSet presAssocID="{A547F3A0-0032-4156-AA9D-5B630231B500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067D79-7F2F-4582-8F09-76B15F5BB18D}" type="pres">
      <dgm:prSet presAssocID="{A547F3A0-0032-4156-AA9D-5B630231B5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FE8C7C-7CD5-4E6B-9229-760548347CB8}" type="pres">
      <dgm:prSet presAssocID="{A547F3A0-0032-4156-AA9D-5B630231B500}" presName="parentRect" presStyleLbl="alignNode1" presStyleIdx="2" presStyleCnt="4"/>
      <dgm:spPr/>
      <dgm:t>
        <a:bodyPr/>
        <a:lstStyle/>
        <a:p>
          <a:endParaRPr lang="es-ES"/>
        </a:p>
      </dgm:t>
    </dgm:pt>
    <dgm:pt modelId="{70090BFD-CCE0-4D0B-9891-AFDA72DCC990}" type="pres">
      <dgm:prSet presAssocID="{A547F3A0-0032-4156-AA9D-5B630231B500}" presName="adorn" presStyleLbl="fgAccFollow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8000" r="-48000"/>
          </a:stretch>
        </a:blipFill>
      </dgm:spPr>
    </dgm:pt>
    <dgm:pt modelId="{1CF29D9E-AE38-4413-9C0E-3B9A678A9EEB}" type="pres">
      <dgm:prSet presAssocID="{96502AED-6FF9-422D-A5D1-C6045AF62FD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20B0668-FC17-405F-A48F-E59E4C077BEC}" type="pres">
      <dgm:prSet presAssocID="{9EC01CCB-5995-4456-9ED1-B6B4EB68ABEC}" presName="compNode" presStyleCnt="0"/>
      <dgm:spPr/>
    </dgm:pt>
    <dgm:pt modelId="{1863FED2-C7AE-461A-A012-C137EA0F74E0}" type="pres">
      <dgm:prSet presAssocID="{9EC01CCB-5995-4456-9ED1-B6B4EB68ABEC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6430C-BC5F-412C-A16C-38B36EFAA3E1}" type="pres">
      <dgm:prSet presAssocID="{9EC01CCB-5995-4456-9ED1-B6B4EB68AB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E80A3-C027-4F3E-9187-D77655CC739A}" type="pres">
      <dgm:prSet presAssocID="{9EC01CCB-5995-4456-9ED1-B6B4EB68ABEC}" presName="parentRect" presStyleLbl="alignNode1" presStyleIdx="3" presStyleCnt="4"/>
      <dgm:spPr/>
      <dgm:t>
        <a:bodyPr/>
        <a:lstStyle/>
        <a:p>
          <a:endParaRPr lang="es-ES"/>
        </a:p>
      </dgm:t>
    </dgm:pt>
    <dgm:pt modelId="{E7B329A7-5111-46F8-A2C2-88BFCDB834F1}" type="pres">
      <dgm:prSet presAssocID="{9EC01CCB-5995-4456-9ED1-B6B4EB68ABEC}" presName="adorn" presStyleLbl="fgAccFollow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F2C205AD-52EC-4BD5-B974-34156DFC6C3C}" srcId="{9EC01CCB-5995-4456-9ED1-B6B4EB68ABEC}" destId="{4D2FFA8A-9768-4F56-B051-0E18A64C6C4C}" srcOrd="1" destOrd="0" parTransId="{416AC4DC-05DA-4A9E-A34F-FADDCC057821}" sibTransId="{F13A6B13-0122-443C-9DE2-BF6995D45EAB}"/>
    <dgm:cxn modelId="{49AD4ACF-37DE-4924-994A-6935D92F2438}" srcId="{46C373A9-0395-4EE9-A962-63FC703B59F2}" destId="{9BC55114-3886-46D6-9043-5475EC41E921}" srcOrd="0" destOrd="0" parTransId="{5AB811A2-28F6-4353-AE82-48949476B2AC}" sibTransId="{3AE190C2-85A2-43CC-82C5-ABA7F48AAE3D}"/>
    <dgm:cxn modelId="{2E6314EC-EF94-4F6D-9CA5-FCF84400DB3F}" type="presOf" srcId="{96502AED-6FF9-422D-A5D1-C6045AF62FD4}" destId="{1CF29D9E-AE38-4413-9C0E-3B9A678A9EEB}" srcOrd="0" destOrd="0" presId="urn:microsoft.com/office/officeart/2005/8/layout/bList2"/>
    <dgm:cxn modelId="{2EC252F1-2CA3-4F95-B013-E1853ABC8017}" type="presOf" srcId="{9EC01CCB-5995-4456-9ED1-B6B4EB68ABEC}" destId="{9786430C-BC5F-412C-A16C-38B36EFAA3E1}" srcOrd="0" destOrd="0" presId="urn:microsoft.com/office/officeart/2005/8/layout/bList2"/>
    <dgm:cxn modelId="{6DE596ED-B49F-465A-AA48-C413FE370283}" type="presOf" srcId="{EE2F5733-2BE2-4047-8912-C6D938345623}" destId="{DCA1277E-E0E7-46B8-9FE2-D0573575CAAB}" srcOrd="0" destOrd="0" presId="urn:microsoft.com/office/officeart/2005/8/layout/bList2"/>
    <dgm:cxn modelId="{3A3EC2C8-7FC8-46AD-B14D-54F4B3ACEAE0}" srcId="{9195350F-D739-4C5C-B990-8FD81DF33D8E}" destId="{46C373A9-0395-4EE9-A962-63FC703B59F2}" srcOrd="0" destOrd="0" parTransId="{4E10DAB2-4BBA-4F47-9A62-A2E8E755E909}" sibTransId="{E52DF012-2A05-4FFD-8F86-20713BB02CE6}"/>
    <dgm:cxn modelId="{409E289B-29F5-49AB-8EC4-FA786ACC27F1}" type="presOf" srcId="{20E05960-3533-4347-8F91-CE16F7DD798B}" destId="{6BE54EB1-778B-4DC2-BE3A-6BF1BD5F876E}" srcOrd="0" destOrd="2" presId="urn:microsoft.com/office/officeart/2005/8/layout/bList2"/>
    <dgm:cxn modelId="{B5597124-3B28-4021-8E61-84105F6E9D9C}" srcId="{46C373A9-0395-4EE9-A962-63FC703B59F2}" destId="{A6F95D15-F590-4961-823D-F03C47E0E165}" srcOrd="1" destOrd="0" parTransId="{343F1DD2-31D7-4AC0-AFF1-FA24409DA7AB}" sibTransId="{35E60919-F14B-4729-B3F7-624394060F62}"/>
    <dgm:cxn modelId="{B6E26702-1E1C-4869-8EC7-F8F2698FA98D}" type="presOf" srcId="{A6F95D15-F590-4961-823D-F03C47E0E165}" destId="{4CD00AF2-415C-4B2F-A4D8-B5036ED600C1}" srcOrd="0" destOrd="1" presId="urn:microsoft.com/office/officeart/2005/8/layout/bList2"/>
    <dgm:cxn modelId="{B109D7DE-A0AB-4471-8E64-7D1342E7D267}" type="presOf" srcId="{9EC01CCB-5995-4456-9ED1-B6B4EB68ABEC}" destId="{B09E80A3-C027-4F3E-9187-D77655CC739A}" srcOrd="1" destOrd="0" presId="urn:microsoft.com/office/officeart/2005/8/layout/bList2"/>
    <dgm:cxn modelId="{A2E2C4AF-F452-4AE1-859B-59B5756F0A24}" srcId="{9195350F-D739-4C5C-B990-8FD81DF33D8E}" destId="{A547F3A0-0032-4156-AA9D-5B630231B500}" srcOrd="2" destOrd="0" parTransId="{C331094A-03EE-48B0-AD50-83AC817BA376}" sibTransId="{96502AED-6FF9-422D-A5D1-C6045AF62FD4}"/>
    <dgm:cxn modelId="{ACDF5520-DD27-462C-BEFA-E6564293195D}" type="presOf" srcId="{A547F3A0-0032-4156-AA9D-5B630231B500}" destId="{CF067D79-7F2F-4582-8F09-76B15F5BB18D}" srcOrd="0" destOrd="0" presId="urn:microsoft.com/office/officeart/2005/8/layout/bList2"/>
    <dgm:cxn modelId="{65C35E37-4994-42C5-8F0E-B2E7A5D51AAB}" type="presOf" srcId="{9195350F-D739-4C5C-B990-8FD81DF33D8E}" destId="{40A3029C-2DB2-4526-9BB1-BB809F8BC31A}" srcOrd="0" destOrd="0" presId="urn:microsoft.com/office/officeart/2005/8/layout/bList2"/>
    <dgm:cxn modelId="{41964C66-23CB-4ED4-8CE7-C999D3F9CF10}" srcId="{9EC01CCB-5995-4456-9ED1-B6B4EB68ABEC}" destId="{5642012C-8B55-4115-AC3A-701812785E47}" srcOrd="0" destOrd="0" parTransId="{BCB41AC0-AB4C-4BC0-94BB-FA60D6BB52F4}" sibTransId="{FAD6F896-8EA1-455B-AADF-EF46BAB1601E}"/>
    <dgm:cxn modelId="{214DEAFD-235F-43F8-A6D2-272FBF239167}" type="presOf" srcId="{E52DF012-2A05-4FFD-8F86-20713BB02CE6}" destId="{E276B594-0DBF-44D0-A02D-A5C1396A0C10}" srcOrd="0" destOrd="0" presId="urn:microsoft.com/office/officeart/2005/8/layout/bList2"/>
    <dgm:cxn modelId="{2BDE743C-E5D8-4179-9AA0-D6449FB9CB1D}" type="presOf" srcId="{97B92643-DC31-4169-BA4E-20A18A4D6AFE}" destId="{6BE54EB1-778B-4DC2-BE3A-6BF1BD5F876E}" srcOrd="0" destOrd="0" presId="urn:microsoft.com/office/officeart/2005/8/layout/bList2"/>
    <dgm:cxn modelId="{B2484C3C-B349-47C8-BEAF-03FA4DF1F387}" type="presOf" srcId="{CC6EFDE7-E18E-412F-988D-7EF5FCE66F9E}" destId="{6BE54EB1-778B-4DC2-BE3A-6BF1BD5F876E}" srcOrd="0" destOrd="1" presId="urn:microsoft.com/office/officeart/2005/8/layout/bList2"/>
    <dgm:cxn modelId="{4518EC68-E826-404E-A3E4-289C8E37049A}" srcId="{723DC9FF-E13C-4674-94F1-D82EE42BF8CC}" destId="{EE2F5733-2BE2-4047-8912-C6D938345623}" srcOrd="0" destOrd="0" parTransId="{A4C5077B-BC33-46DD-8427-DA7BF4891CF4}" sibTransId="{8AF1240E-B5D9-4C11-B496-3D19ECF1678F}"/>
    <dgm:cxn modelId="{8ECA80E3-8406-44E3-88A8-54F44074DBC1}" type="presOf" srcId="{723DC9FF-E13C-4674-94F1-D82EE42BF8CC}" destId="{37EFAD44-EA7A-41A8-9AA4-E8A14F2FF697}" srcOrd="0" destOrd="0" presId="urn:microsoft.com/office/officeart/2005/8/layout/bList2"/>
    <dgm:cxn modelId="{337669AA-4032-4085-BEC8-5E5CB4B61078}" srcId="{A547F3A0-0032-4156-AA9D-5B630231B500}" destId="{20E05960-3533-4347-8F91-CE16F7DD798B}" srcOrd="2" destOrd="0" parTransId="{7FD46DF5-806D-4DAB-BAD1-239C8BFF705A}" sibTransId="{C23BF06F-8576-48BC-A88D-52CC143CC0FC}"/>
    <dgm:cxn modelId="{3E6B0C89-1916-4810-9BFA-5808DA13A064}" srcId="{9195350F-D739-4C5C-B990-8FD81DF33D8E}" destId="{9EC01CCB-5995-4456-9ED1-B6B4EB68ABEC}" srcOrd="3" destOrd="0" parTransId="{64B9C518-5512-4484-8AC6-E364DD8D20A4}" sibTransId="{E8847C97-0283-4C90-98DB-4BE6C8A9F727}"/>
    <dgm:cxn modelId="{152C4044-0F25-4696-9039-FDF5FEA5BC2D}" type="presOf" srcId="{9BC55114-3886-46D6-9043-5475EC41E921}" destId="{4CD00AF2-415C-4B2F-A4D8-B5036ED600C1}" srcOrd="0" destOrd="0" presId="urn:microsoft.com/office/officeart/2005/8/layout/bList2"/>
    <dgm:cxn modelId="{978DB0DA-0C89-4E8F-99EE-2E2E769FB284}" srcId="{A547F3A0-0032-4156-AA9D-5B630231B500}" destId="{97B92643-DC31-4169-BA4E-20A18A4D6AFE}" srcOrd="0" destOrd="0" parTransId="{2BFD7534-AD05-4B8B-813E-396B353A7B2E}" sibTransId="{60D8EF43-0C54-4444-AFB2-E86CC805E86E}"/>
    <dgm:cxn modelId="{08137107-7EB3-4609-9E8B-F6B216F76456}" srcId="{9EC01CCB-5995-4456-9ED1-B6B4EB68ABEC}" destId="{AEE4DBE3-EB5B-476B-84CA-9C8E3953657A}" srcOrd="2" destOrd="0" parTransId="{9CB24448-8B09-41C6-9265-22778744DD3C}" sibTransId="{5E416C04-458D-4DC5-92B5-A5A2A41758B8}"/>
    <dgm:cxn modelId="{BCD89BD4-36B2-4C93-A1AC-DDC878F355FF}" type="presOf" srcId="{46C373A9-0395-4EE9-A962-63FC703B59F2}" destId="{C736E3C3-6D4D-46F5-8B8A-3832CF882105}" srcOrd="0" destOrd="0" presId="urn:microsoft.com/office/officeart/2005/8/layout/bList2"/>
    <dgm:cxn modelId="{3B53424F-356C-477C-8BD3-C16F34CD7A86}" type="presOf" srcId="{5642012C-8B55-4115-AC3A-701812785E47}" destId="{1863FED2-C7AE-461A-A012-C137EA0F74E0}" srcOrd="0" destOrd="0" presId="urn:microsoft.com/office/officeart/2005/8/layout/bList2"/>
    <dgm:cxn modelId="{44F202C2-D47C-47A2-BCE9-0608EE470390}" type="presOf" srcId="{723DC9FF-E13C-4674-94F1-D82EE42BF8CC}" destId="{E9AD6E9A-CF8F-44F8-9265-D40B034183BE}" srcOrd="1" destOrd="0" presId="urn:microsoft.com/office/officeart/2005/8/layout/bList2"/>
    <dgm:cxn modelId="{27C4EFC8-759E-44D7-ADCD-2FAD34548C04}" srcId="{9195350F-D739-4C5C-B990-8FD81DF33D8E}" destId="{723DC9FF-E13C-4674-94F1-D82EE42BF8CC}" srcOrd="1" destOrd="0" parTransId="{F4E98C77-C4E7-44CE-9E5B-2625C5E04BCA}" sibTransId="{B141C7EC-E22A-4BF3-A756-085E551F7788}"/>
    <dgm:cxn modelId="{8D016595-C627-4B74-8F8F-1751E6888A3C}" srcId="{723DC9FF-E13C-4674-94F1-D82EE42BF8CC}" destId="{30BFA7AC-CCA4-4B6B-AF99-AE15AD16E3F0}" srcOrd="1" destOrd="0" parTransId="{C5689271-0374-4661-90E5-083013E572A9}" sibTransId="{E98761EF-5BBA-4A1C-A17B-5F016C6BC8A2}"/>
    <dgm:cxn modelId="{3523A1C6-2296-40FB-9DD6-8FCCEC58D902}" type="presOf" srcId="{AEE4DBE3-EB5B-476B-84CA-9C8E3953657A}" destId="{1863FED2-C7AE-461A-A012-C137EA0F74E0}" srcOrd="0" destOrd="2" presId="urn:microsoft.com/office/officeart/2005/8/layout/bList2"/>
    <dgm:cxn modelId="{2544817E-77B0-4168-AEDF-52BB87CE5A5E}" type="presOf" srcId="{46C373A9-0395-4EE9-A962-63FC703B59F2}" destId="{3B7935AD-048E-4535-AD55-848F0328A737}" srcOrd="1" destOrd="0" presId="urn:microsoft.com/office/officeart/2005/8/layout/bList2"/>
    <dgm:cxn modelId="{659A94BE-C0CA-4483-900C-F25B1A015894}" type="presOf" srcId="{A547F3A0-0032-4156-AA9D-5B630231B500}" destId="{96FE8C7C-7CD5-4E6B-9229-760548347CB8}" srcOrd="1" destOrd="0" presId="urn:microsoft.com/office/officeart/2005/8/layout/bList2"/>
    <dgm:cxn modelId="{BC074440-C7BB-4346-92DF-C3937BEB5780}" type="presOf" srcId="{B141C7EC-E22A-4BF3-A756-085E551F7788}" destId="{C37400FA-0274-4C57-A7A0-AF589E14EBE0}" srcOrd="0" destOrd="0" presId="urn:microsoft.com/office/officeart/2005/8/layout/bList2"/>
    <dgm:cxn modelId="{6E1DF5EA-EDD5-451C-80BF-6E0FEDA681BB}" srcId="{A547F3A0-0032-4156-AA9D-5B630231B500}" destId="{CC6EFDE7-E18E-412F-988D-7EF5FCE66F9E}" srcOrd="1" destOrd="0" parTransId="{BAA04BF8-3F4D-4311-AC79-430C953B7453}" sibTransId="{F182520D-0366-4401-9E06-517A9C0E6702}"/>
    <dgm:cxn modelId="{11E44C3D-6FE0-4274-ADE7-C71396521791}" type="presOf" srcId="{4D2FFA8A-9768-4F56-B051-0E18A64C6C4C}" destId="{1863FED2-C7AE-461A-A012-C137EA0F74E0}" srcOrd="0" destOrd="1" presId="urn:microsoft.com/office/officeart/2005/8/layout/bList2"/>
    <dgm:cxn modelId="{EAE87821-81A2-40F2-A515-0B77990221C6}" type="presOf" srcId="{30BFA7AC-CCA4-4B6B-AF99-AE15AD16E3F0}" destId="{DCA1277E-E0E7-46B8-9FE2-D0573575CAAB}" srcOrd="0" destOrd="1" presId="urn:microsoft.com/office/officeart/2005/8/layout/bList2"/>
    <dgm:cxn modelId="{7A7EC76F-FF34-4F06-918D-B35C82C4F813}" type="presParOf" srcId="{40A3029C-2DB2-4526-9BB1-BB809F8BC31A}" destId="{707D16C3-FA69-4E0A-A7B5-DB3A969226D5}" srcOrd="0" destOrd="0" presId="urn:microsoft.com/office/officeart/2005/8/layout/bList2"/>
    <dgm:cxn modelId="{EC6AD0F4-15E3-4DBF-8B9B-D6562D39E702}" type="presParOf" srcId="{707D16C3-FA69-4E0A-A7B5-DB3A969226D5}" destId="{4CD00AF2-415C-4B2F-A4D8-B5036ED600C1}" srcOrd="0" destOrd="0" presId="urn:microsoft.com/office/officeart/2005/8/layout/bList2"/>
    <dgm:cxn modelId="{06907994-162B-4094-9B4B-CD48F6A4E65D}" type="presParOf" srcId="{707D16C3-FA69-4E0A-A7B5-DB3A969226D5}" destId="{C736E3C3-6D4D-46F5-8B8A-3832CF882105}" srcOrd="1" destOrd="0" presId="urn:microsoft.com/office/officeart/2005/8/layout/bList2"/>
    <dgm:cxn modelId="{EB6AC2E4-41E7-4E9B-8BB3-0DD0ECECEA04}" type="presParOf" srcId="{707D16C3-FA69-4E0A-A7B5-DB3A969226D5}" destId="{3B7935AD-048E-4535-AD55-848F0328A737}" srcOrd="2" destOrd="0" presId="urn:microsoft.com/office/officeart/2005/8/layout/bList2"/>
    <dgm:cxn modelId="{F11C410B-EE3C-40D8-B054-6AAF7AAE6B66}" type="presParOf" srcId="{707D16C3-FA69-4E0A-A7B5-DB3A969226D5}" destId="{64A6A1D9-A02D-40F0-B124-CB4DFAB24169}" srcOrd="3" destOrd="0" presId="urn:microsoft.com/office/officeart/2005/8/layout/bList2"/>
    <dgm:cxn modelId="{ABF3C22F-5D75-401C-8B41-414B4D1E5F4B}" type="presParOf" srcId="{40A3029C-2DB2-4526-9BB1-BB809F8BC31A}" destId="{E276B594-0DBF-44D0-A02D-A5C1396A0C10}" srcOrd="1" destOrd="0" presId="urn:microsoft.com/office/officeart/2005/8/layout/bList2"/>
    <dgm:cxn modelId="{A3DD71BB-39C4-4762-8607-6385F571B6F9}" type="presParOf" srcId="{40A3029C-2DB2-4526-9BB1-BB809F8BC31A}" destId="{AD6C6A27-D07C-40E3-9B9A-7AB85212780D}" srcOrd="2" destOrd="0" presId="urn:microsoft.com/office/officeart/2005/8/layout/bList2"/>
    <dgm:cxn modelId="{9057A10B-27D5-4B06-9444-3ED66281494D}" type="presParOf" srcId="{AD6C6A27-D07C-40E3-9B9A-7AB85212780D}" destId="{DCA1277E-E0E7-46B8-9FE2-D0573575CAAB}" srcOrd="0" destOrd="0" presId="urn:microsoft.com/office/officeart/2005/8/layout/bList2"/>
    <dgm:cxn modelId="{18D05911-77EB-423B-82A2-7764AA770E85}" type="presParOf" srcId="{AD6C6A27-D07C-40E3-9B9A-7AB85212780D}" destId="{37EFAD44-EA7A-41A8-9AA4-E8A14F2FF697}" srcOrd="1" destOrd="0" presId="urn:microsoft.com/office/officeart/2005/8/layout/bList2"/>
    <dgm:cxn modelId="{005F5A98-6FAA-429D-A639-5CFFB012C043}" type="presParOf" srcId="{AD6C6A27-D07C-40E3-9B9A-7AB85212780D}" destId="{E9AD6E9A-CF8F-44F8-9265-D40B034183BE}" srcOrd="2" destOrd="0" presId="urn:microsoft.com/office/officeart/2005/8/layout/bList2"/>
    <dgm:cxn modelId="{F7878BB8-FE3A-4CDA-BF83-369190040316}" type="presParOf" srcId="{AD6C6A27-D07C-40E3-9B9A-7AB85212780D}" destId="{51E6D4FA-84D9-41FD-8542-48B368912BA1}" srcOrd="3" destOrd="0" presId="urn:microsoft.com/office/officeart/2005/8/layout/bList2"/>
    <dgm:cxn modelId="{A6CB8FC3-4A97-4A5F-A58A-04C828E60EA8}" type="presParOf" srcId="{40A3029C-2DB2-4526-9BB1-BB809F8BC31A}" destId="{C37400FA-0274-4C57-A7A0-AF589E14EBE0}" srcOrd="3" destOrd="0" presId="urn:microsoft.com/office/officeart/2005/8/layout/bList2"/>
    <dgm:cxn modelId="{DA61A9E2-7A64-4149-9745-5D90B706FCF8}" type="presParOf" srcId="{40A3029C-2DB2-4526-9BB1-BB809F8BC31A}" destId="{5DD666EE-65F4-4B5F-BC45-0DFB1A59FF22}" srcOrd="4" destOrd="0" presId="urn:microsoft.com/office/officeart/2005/8/layout/bList2"/>
    <dgm:cxn modelId="{89E939D2-DB4A-484E-B80A-27B52D73C1A4}" type="presParOf" srcId="{5DD666EE-65F4-4B5F-BC45-0DFB1A59FF22}" destId="{6BE54EB1-778B-4DC2-BE3A-6BF1BD5F876E}" srcOrd="0" destOrd="0" presId="urn:microsoft.com/office/officeart/2005/8/layout/bList2"/>
    <dgm:cxn modelId="{C32AFC69-37A7-45F0-A482-5001493B856D}" type="presParOf" srcId="{5DD666EE-65F4-4B5F-BC45-0DFB1A59FF22}" destId="{CF067D79-7F2F-4582-8F09-76B15F5BB18D}" srcOrd="1" destOrd="0" presId="urn:microsoft.com/office/officeart/2005/8/layout/bList2"/>
    <dgm:cxn modelId="{572AE045-428B-4DC2-94BA-13B6C9D71E79}" type="presParOf" srcId="{5DD666EE-65F4-4B5F-BC45-0DFB1A59FF22}" destId="{96FE8C7C-7CD5-4E6B-9229-760548347CB8}" srcOrd="2" destOrd="0" presId="urn:microsoft.com/office/officeart/2005/8/layout/bList2"/>
    <dgm:cxn modelId="{A384ECCD-6402-4419-B917-1FAFA9DCD195}" type="presParOf" srcId="{5DD666EE-65F4-4B5F-BC45-0DFB1A59FF22}" destId="{70090BFD-CCE0-4D0B-9891-AFDA72DCC990}" srcOrd="3" destOrd="0" presId="urn:microsoft.com/office/officeart/2005/8/layout/bList2"/>
    <dgm:cxn modelId="{95156143-31A0-48AC-B468-3B9C402479D4}" type="presParOf" srcId="{40A3029C-2DB2-4526-9BB1-BB809F8BC31A}" destId="{1CF29D9E-AE38-4413-9C0E-3B9A678A9EEB}" srcOrd="5" destOrd="0" presId="urn:microsoft.com/office/officeart/2005/8/layout/bList2"/>
    <dgm:cxn modelId="{E6E71D07-2CB6-4A4B-8AA6-262510793B86}" type="presParOf" srcId="{40A3029C-2DB2-4526-9BB1-BB809F8BC31A}" destId="{720B0668-FC17-405F-A48F-E59E4C077BEC}" srcOrd="6" destOrd="0" presId="urn:microsoft.com/office/officeart/2005/8/layout/bList2"/>
    <dgm:cxn modelId="{7476C824-EE4D-434A-8E74-C5464A811F4F}" type="presParOf" srcId="{720B0668-FC17-405F-A48F-E59E4C077BEC}" destId="{1863FED2-C7AE-461A-A012-C137EA0F74E0}" srcOrd="0" destOrd="0" presId="urn:microsoft.com/office/officeart/2005/8/layout/bList2"/>
    <dgm:cxn modelId="{1000250E-B455-47EE-891A-A53B288910BE}" type="presParOf" srcId="{720B0668-FC17-405F-A48F-E59E4C077BEC}" destId="{9786430C-BC5F-412C-A16C-38B36EFAA3E1}" srcOrd="1" destOrd="0" presId="urn:microsoft.com/office/officeart/2005/8/layout/bList2"/>
    <dgm:cxn modelId="{6526D97F-2890-4B48-9B10-519DCB13A78A}" type="presParOf" srcId="{720B0668-FC17-405F-A48F-E59E4C077BEC}" destId="{B09E80A3-C027-4F3E-9187-D77655CC739A}" srcOrd="2" destOrd="0" presId="urn:microsoft.com/office/officeart/2005/8/layout/bList2"/>
    <dgm:cxn modelId="{F29E4221-29C4-480D-9F6C-711445607259}" type="presParOf" srcId="{720B0668-FC17-405F-A48F-E59E4C077BEC}" destId="{E7B329A7-5111-46F8-A2C2-88BFCDB834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37CBE9">
            <a:alpha val="49804"/>
          </a:srgbClr>
        </a:solidFill>
      </dgm:spPr>
      <dgm:t>
        <a:bodyPr/>
        <a:lstStyle/>
        <a:p>
          <a:r>
            <a:rPr lang="es-CO" b="1" dirty="0"/>
            <a:t>2015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179E44-907E-4B87-B6E2-B3B3E6191D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362D1F7-A6C5-40E4-9CC2-D81A8497B98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2000" dirty="0"/>
            <a:t>Ley 1838 de 2017 – Spin Off</a:t>
          </a:r>
          <a:endParaRPr lang="es-CO" sz="2000" dirty="0"/>
        </a:p>
      </dgm:t>
    </dgm:pt>
    <dgm:pt modelId="{CFDC9212-3833-49D1-9E0C-FBF22B575830}" type="parTrans" cxnId="{6B739925-C817-4A5B-B5CE-2C74E0F485E1}">
      <dgm:prSet/>
      <dgm:spPr/>
      <dgm:t>
        <a:bodyPr/>
        <a:lstStyle/>
        <a:p>
          <a:endParaRPr lang="es-CO" sz="2000"/>
        </a:p>
      </dgm:t>
    </dgm:pt>
    <dgm:pt modelId="{4E08F0DE-1173-42A0-99FE-86B59D5D00FC}" type="sibTrans" cxnId="{6B739925-C817-4A5B-B5CE-2C74E0F485E1}">
      <dgm:prSet/>
      <dgm:spPr/>
      <dgm:t>
        <a:bodyPr/>
        <a:lstStyle/>
        <a:p>
          <a:endParaRPr lang="es-CO" sz="2000"/>
        </a:p>
      </dgm:t>
    </dgm:pt>
    <dgm:pt modelId="{6E97808B-1F5B-4A1A-BC9A-E878CACEA6E0}">
      <dgm:prSet phldrT="[Texto]" custT="1"/>
      <dgm:spPr/>
      <dgm:t>
        <a:bodyPr/>
        <a:lstStyle/>
        <a:p>
          <a:pPr algn="just"/>
          <a:r>
            <a:rPr lang="es-MX" sz="1800" dirty="0"/>
            <a:t>“Por la cual se dictan normas de fomento a la Ciencia, Tecnología e Innovación mediante la creación de Empresas de Base Tecnológica (Spin </a:t>
          </a:r>
          <a:r>
            <a:rPr lang="es-MX" sz="1800" dirty="0" err="1"/>
            <a:t>Offs</a:t>
          </a:r>
          <a:r>
            <a:rPr lang="es-MX" sz="1800" dirty="0"/>
            <a:t>) y se dictan otras disposiciones”.</a:t>
          </a:r>
          <a:endParaRPr lang="es-CO" sz="1800" dirty="0"/>
        </a:p>
      </dgm:t>
    </dgm:pt>
    <dgm:pt modelId="{B9F28366-C92D-4105-BB50-8F8C85E7DAA5}" type="parTrans" cxnId="{BE32025D-5BCB-49B0-A41D-8E9D0CB7DC2E}">
      <dgm:prSet/>
      <dgm:spPr/>
      <dgm:t>
        <a:bodyPr/>
        <a:lstStyle/>
        <a:p>
          <a:endParaRPr lang="es-CO" sz="2000"/>
        </a:p>
      </dgm:t>
    </dgm:pt>
    <dgm:pt modelId="{9DEDDDCE-A5DB-49EE-8E2E-E5E4F10E3883}" type="sibTrans" cxnId="{BE32025D-5BCB-49B0-A41D-8E9D0CB7DC2E}">
      <dgm:prSet/>
      <dgm:spPr/>
      <dgm:t>
        <a:bodyPr/>
        <a:lstStyle/>
        <a:p>
          <a:endParaRPr lang="es-CO" sz="2000"/>
        </a:p>
      </dgm:t>
    </dgm:pt>
    <dgm:pt modelId="{E7E3F27E-36A6-4232-B7D7-FEFE1D20443A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MX" sz="2000" dirty="0"/>
            <a:t>Oficinas de Transferencia de Resultados de Investigación – OTRI</a:t>
          </a:r>
          <a:endParaRPr lang="es-CO" sz="2000" dirty="0"/>
        </a:p>
      </dgm:t>
    </dgm:pt>
    <dgm:pt modelId="{61FAC9AD-7B66-43C6-8771-8969BE64E3A2}" type="parTrans" cxnId="{37929C52-D320-4637-90F9-47893CB9C197}">
      <dgm:prSet/>
      <dgm:spPr/>
      <dgm:t>
        <a:bodyPr/>
        <a:lstStyle/>
        <a:p>
          <a:endParaRPr lang="es-CO"/>
        </a:p>
      </dgm:t>
    </dgm:pt>
    <dgm:pt modelId="{774F95B3-7075-421F-974C-61CF7D288736}" type="sibTrans" cxnId="{37929C52-D320-4637-90F9-47893CB9C197}">
      <dgm:prSet/>
      <dgm:spPr/>
      <dgm:t>
        <a:bodyPr/>
        <a:lstStyle/>
        <a:p>
          <a:endParaRPr lang="es-CO"/>
        </a:p>
      </dgm:t>
    </dgm:pt>
    <dgm:pt modelId="{A74AD915-A134-4872-B415-FDDEE490EC3E}">
      <dgm:prSet phldrT="[Texto]" custT="1"/>
      <dgm:spPr/>
      <dgm:t>
        <a:bodyPr/>
        <a:lstStyle/>
        <a:p>
          <a:pPr algn="just"/>
          <a:r>
            <a:rPr lang="es-MX" sz="1800" dirty="0"/>
            <a:t>Las 5 OTRI existentes en el país, han venido realizando programas de formación para sensibilizar a los actores regionales y fomentar la cultura en transferencia tecnológica y PI. A la fecha, han formado a más de </a:t>
          </a:r>
          <a:r>
            <a:rPr lang="es-MX" sz="2000" b="1" dirty="0"/>
            <a:t>4.500</a:t>
          </a:r>
          <a:r>
            <a:rPr lang="es-MX" sz="1800" dirty="0"/>
            <a:t> empresarios, investigadores y actores en el país.</a:t>
          </a:r>
          <a:endParaRPr lang="es-CO" sz="1800" dirty="0"/>
        </a:p>
      </dgm:t>
    </dgm:pt>
    <dgm:pt modelId="{024C6267-718B-484E-BDF3-DA9A375906A7}" type="parTrans" cxnId="{00E62A1E-4B3A-4DC6-BEBA-A06E8D3C4FAA}">
      <dgm:prSet/>
      <dgm:spPr/>
      <dgm:t>
        <a:bodyPr/>
        <a:lstStyle/>
        <a:p>
          <a:endParaRPr lang="es-CO"/>
        </a:p>
      </dgm:t>
    </dgm:pt>
    <dgm:pt modelId="{B110507A-F43A-47DC-B7D6-6B3C42C22595}" type="sibTrans" cxnId="{00E62A1E-4B3A-4DC6-BEBA-A06E8D3C4FAA}">
      <dgm:prSet/>
      <dgm:spPr/>
      <dgm:t>
        <a:bodyPr/>
        <a:lstStyle/>
        <a:p>
          <a:endParaRPr lang="es-CO"/>
        </a:p>
      </dgm:t>
    </dgm:pt>
    <dgm:pt modelId="{AC336103-3451-4853-99AB-88EEE3AFE05D}" type="pres">
      <dgm:prSet presAssocID="{DF179E44-907E-4B87-B6E2-B3B3E6191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7D0760-6615-485F-9AAC-4F72ED104963}" type="pres">
      <dgm:prSet presAssocID="{6362D1F7-A6C5-40E4-9CC2-D81A8497B98E}" presName="parentText" presStyleLbl="node1" presStyleIdx="0" presStyleCnt="2" custScaleY="75139" custLinFactNeighborX="292" custLinFactNeighborY="-19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D034B-853D-413E-9975-74B686254EBB}" type="pres">
      <dgm:prSet presAssocID="{6362D1F7-A6C5-40E4-9CC2-D81A8497B9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B25AE-6D65-44F1-94E7-E928CB913A9D}" type="pres">
      <dgm:prSet presAssocID="{E7E3F27E-36A6-4232-B7D7-FEFE1D20443A}" presName="parentText" presStyleLbl="node1" presStyleIdx="1" presStyleCnt="2" custScaleY="72944" custLinFactNeighborY="16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3ECD33-95EB-47D8-9E5F-61BEA6435D14}" type="pres">
      <dgm:prSet presAssocID="{E7E3F27E-36A6-4232-B7D7-FEFE1D2044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030D6D-62FC-4173-ABB0-F08F86572D8C}" type="presOf" srcId="{6E97808B-1F5B-4A1A-BC9A-E878CACEA6E0}" destId="{560D034B-853D-413E-9975-74B686254EBB}" srcOrd="0" destOrd="0" presId="urn:microsoft.com/office/officeart/2005/8/layout/vList2"/>
    <dgm:cxn modelId="{BE32025D-5BCB-49B0-A41D-8E9D0CB7DC2E}" srcId="{6362D1F7-A6C5-40E4-9CC2-D81A8497B98E}" destId="{6E97808B-1F5B-4A1A-BC9A-E878CACEA6E0}" srcOrd="0" destOrd="0" parTransId="{B9F28366-C92D-4105-BB50-8F8C85E7DAA5}" sibTransId="{9DEDDDCE-A5DB-49EE-8E2E-E5E4F10E3883}"/>
    <dgm:cxn modelId="{00E62A1E-4B3A-4DC6-BEBA-A06E8D3C4FAA}" srcId="{E7E3F27E-36A6-4232-B7D7-FEFE1D20443A}" destId="{A74AD915-A134-4872-B415-FDDEE490EC3E}" srcOrd="0" destOrd="0" parTransId="{024C6267-718B-484E-BDF3-DA9A375906A7}" sibTransId="{B110507A-F43A-47DC-B7D6-6B3C42C22595}"/>
    <dgm:cxn modelId="{32B0ABF3-37D3-48CB-9DEE-880EAF18719E}" type="presOf" srcId="{A74AD915-A134-4872-B415-FDDEE490EC3E}" destId="{843ECD33-95EB-47D8-9E5F-61BEA6435D14}" srcOrd="0" destOrd="0" presId="urn:microsoft.com/office/officeart/2005/8/layout/vList2"/>
    <dgm:cxn modelId="{51CF56C7-AD87-4B1C-B381-D62BB080418B}" type="presOf" srcId="{DF179E44-907E-4B87-B6E2-B3B3E6191DEA}" destId="{AC336103-3451-4853-99AB-88EEE3AFE05D}" srcOrd="0" destOrd="0" presId="urn:microsoft.com/office/officeart/2005/8/layout/vList2"/>
    <dgm:cxn modelId="{69D2BFB2-0F63-4DCF-B06B-6447A55089A9}" type="presOf" srcId="{E7E3F27E-36A6-4232-B7D7-FEFE1D20443A}" destId="{B32B25AE-6D65-44F1-94E7-E928CB913A9D}" srcOrd="0" destOrd="0" presId="urn:microsoft.com/office/officeart/2005/8/layout/vList2"/>
    <dgm:cxn modelId="{37929C52-D320-4637-90F9-47893CB9C197}" srcId="{DF179E44-907E-4B87-B6E2-B3B3E6191DEA}" destId="{E7E3F27E-36A6-4232-B7D7-FEFE1D20443A}" srcOrd="1" destOrd="0" parTransId="{61FAC9AD-7B66-43C6-8771-8969BE64E3A2}" sibTransId="{774F95B3-7075-421F-974C-61CF7D288736}"/>
    <dgm:cxn modelId="{4898AD71-63F3-48B2-9DBB-B3343DF17F61}" type="presOf" srcId="{6362D1F7-A6C5-40E4-9CC2-D81A8497B98E}" destId="{707D0760-6615-485F-9AAC-4F72ED104963}" srcOrd="0" destOrd="0" presId="urn:microsoft.com/office/officeart/2005/8/layout/vList2"/>
    <dgm:cxn modelId="{6B739925-C817-4A5B-B5CE-2C74E0F485E1}" srcId="{DF179E44-907E-4B87-B6E2-B3B3E6191DEA}" destId="{6362D1F7-A6C5-40E4-9CC2-D81A8497B98E}" srcOrd="0" destOrd="0" parTransId="{CFDC9212-3833-49D1-9E0C-FBF22B575830}" sibTransId="{4E08F0DE-1173-42A0-99FE-86B59D5D00FC}"/>
    <dgm:cxn modelId="{DB8EE160-9916-49F3-AB2E-2AD0E08C14A9}" type="presParOf" srcId="{AC336103-3451-4853-99AB-88EEE3AFE05D}" destId="{707D0760-6615-485F-9AAC-4F72ED104963}" srcOrd="0" destOrd="0" presId="urn:microsoft.com/office/officeart/2005/8/layout/vList2"/>
    <dgm:cxn modelId="{D42DA763-4AF6-4528-AE4C-AAE2F4B755B6}" type="presParOf" srcId="{AC336103-3451-4853-99AB-88EEE3AFE05D}" destId="{560D034B-853D-413E-9975-74B686254EBB}" srcOrd="1" destOrd="0" presId="urn:microsoft.com/office/officeart/2005/8/layout/vList2"/>
    <dgm:cxn modelId="{1976EDFA-ABEE-49FD-BA38-D72300CA42CC}" type="presParOf" srcId="{AC336103-3451-4853-99AB-88EEE3AFE05D}" destId="{B32B25AE-6D65-44F1-94E7-E928CB913A9D}" srcOrd="2" destOrd="0" presId="urn:microsoft.com/office/officeart/2005/8/layout/vList2"/>
    <dgm:cxn modelId="{455A74F1-5987-48AB-9120-5A2C0A28545A}" type="presParOf" srcId="{AC336103-3451-4853-99AB-88EEE3AFE05D}" destId="{843ECD33-95EB-47D8-9E5F-61BEA6435D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41A53D-034F-4EBB-B6DF-639205D2FC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D3BA3AB-2838-406B-9B6E-F0742ABDD3F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Definición de la gobernanza del SNIA, las instancias de coordinación a nivel nacional y territorial (Ley 1876, art. 6; Resolución 407 art. 3.3, 3.4 y capítulo II) así como el PDEA.</a:t>
          </a:r>
          <a:endParaRPr lang="es-CO" sz="1400" dirty="0"/>
        </a:p>
      </dgm:t>
    </dgm:pt>
    <dgm:pt modelId="{88143AEB-8BBC-4C04-9BFA-139CC1384C42}" type="parTrans" cxnId="{0E61B428-11D4-41F8-A2CF-6B6EC089C82D}">
      <dgm:prSet/>
      <dgm:spPr/>
      <dgm:t>
        <a:bodyPr/>
        <a:lstStyle/>
        <a:p>
          <a:endParaRPr lang="es-CO"/>
        </a:p>
      </dgm:t>
    </dgm:pt>
    <dgm:pt modelId="{154005E5-8A07-440A-BB75-AD00D0C91A4C}" type="sibTrans" cxnId="{0E61B428-11D4-41F8-A2CF-6B6EC089C82D}">
      <dgm:prSet/>
      <dgm:spPr/>
      <dgm:t>
        <a:bodyPr/>
        <a:lstStyle/>
        <a:p>
          <a:endParaRPr lang="es-CO"/>
        </a:p>
      </dgm:t>
    </dgm:pt>
    <dgm:pt modelId="{55E269C6-9ECF-4F13-B9CD-6CFA099C71CF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Se creo el Consejo Superior del SNIA (art. 8 Ley) y se eligieron los representantes al Consejo Superior del  SNIA (art.9 Ley y Cap. II. Res. 407).</a:t>
          </a:r>
          <a:endParaRPr lang="es-CO" sz="1400" dirty="0"/>
        </a:p>
      </dgm:t>
    </dgm:pt>
    <dgm:pt modelId="{499A0E07-81E0-4EED-8526-C0E7CBF1B695}" type="parTrans" cxnId="{28BB91D9-CBF5-4EC1-A5C1-7F32E5D25AE1}">
      <dgm:prSet/>
      <dgm:spPr/>
      <dgm:t>
        <a:bodyPr/>
        <a:lstStyle/>
        <a:p>
          <a:endParaRPr lang="es-CO"/>
        </a:p>
      </dgm:t>
    </dgm:pt>
    <dgm:pt modelId="{621F0399-5104-4EB6-8D82-F05F456A228B}" type="sibTrans" cxnId="{28BB91D9-CBF5-4EC1-A5C1-7F32E5D25AE1}">
      <dgm:prSet/>
      <dgm:spPr/>
      <dgm:t>
        <a:bodyPr/>
        <a:lstStyle/>
        <a:p>
          <a:endParaRPr lang="es-CO"/>
        </a:p>
      </dgm:t>
    </dgm:pt>
    <dgm:pt modelId="{865649D0-4124-425C-8A02-D52E9AEA5494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Se conformaron los comités técnicos de cada subsistema y el Comité de Regionalización del SNCCTI realizó una primera reunión.</a:t>
          </a:r>
          <a:endParaRPr lang="es-CO" sz="1400" dirty="0"/>
        </a:p>
      </dgm:t>
    </dgm:pt>
    <dgm:pt modelId="{D06D2F44-CD04-4BB7-A4A2-2EDDE485A89E}" type="parTrans" cxnId="{86195E51-D34A-485B-A9BC-5E25485D6E62}">
      <dgm:prSet/>
      <dgm:spPr/>
      <dgm:t>
        <a:bodyPr/>
        <a:lstStyle/>
        <a:p>
          <a:endParaRPr lang="es-CO"/>
        </a:p>
      </dgm:t>
    </dgm:pt>
    <dgm:pt modelId="{AF2FCC6F-BB8F-4402-B7B2-918B16F24AD7}" type="sibTrans" cxnId="{86195E51-D34A-485B-A9BC-5E25485D6E62}">
      <dgm:prSet/>
      <dgm:spPr/>
      <dgm:t>
        <a:bodyPr/>
        <a:lstStyle/>
        <a:p>
          <a:endParaRPr lang="es-CO"/>
        </a:p>
      </dgm:t>
    </dgm:pt>
    <dgm:pt modelId="{7D567B22-FB5C-4045-A298-AB7CB51AED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Definición de la gerencia, coordinación y financiación del </a:t>
          </a:r>
          <a:r>
            <a:rPr lang="es-CO" sz="14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Pectia</a:t>
          </a:r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(Art. 11, 14) y del proceso de actualización (Capítulo III, Resolución 407 de 2018).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AC6BBB-0D6D-4A99-9BDB-529B6930A5FB}" type="parTrans" cxnId="{F92B4370-AD2B-4E12-BBCB-974CCD106FEB}">
      <dgm:prSet/>
      <dgm:spPr/>
      <dgm:t>
        <a:bodyPr/>
        <a:lstStyle/>
        <a:p>
          <a:endParaRPr lang="es-CO"/>
        </a:p>
      </dgm:t>
    </dgm:pt>
    <dgm:pt modelId="{17BCB200-F628-4FA0-9600-3DF529B2B66C}" type="sibTrans" cxnId="{F92B4370-AD2B-4E12-BBCB-974CCD106FEB}">
      <dgm:prSet/>
      <dgm:spPr/>
      <dgm:t>
        <a:bodyPr/>
        <a:lstStyle/>
        <a:p>
          <a:endParaRPr lang="es-CO"/>
        </a:p>
      </dgm:t>
    </dgm:pt>
    <dgm:pt modelId="{921FC0E8-BD3A-4405-A64A-90648D7BA18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El </a:t>
          </a:r>
          <a:r>
            <a:rPr lang="es-CO" sz="14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Conpes</a:t>
          </a:r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3866 de 2016 define la construcción de Agendas Integradas Departamentales (AID). En su metodología se incorporó la revisión del </a:t>
          </a:r>
          <a:r>
            <a:rPr lang="es-CO" sz="14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Pectia</a:t>
          </a:r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</a:t>
          </a:r>
          <a:endParaRPr lang="es-CO" sz="1400" dirty="0"/>
        </a:p>
      </dgm:t>
    </dgm:pt>
    <dgm:pt modelId="{22845461-53BA-4F81-9FAF-957B50D410A6}" type="parTrans" cxnId="{37DCEBCB-9D6A-4B5B-A599-FD778C2936CC}">
      <dgm:prSet/>
      <dgm:spPr/>
      <dgm:t>
        <a:bodyPr/>
        <a:lstStyle/>
        <a:p>
          <a:endParaRPr lang="es-CO"/>
        </a:p>
      </dgm:t>
    </dgm:pt>
    <dgm:pt modelId="{8AE8D4E4-258B-4D6F-BBC5-B3D666373E01}" type="sibTrans" cxnId="{37DCEBCB-9D6A-4B5B-A599-FD778C2936CC}">
      <dgm:prSet/>
      <dgm:spPr/>
      <dgm:t>
        <a:bodyPr/>
        <a:lstStyle/>
        <a:p>
          <a:endParaRPr lang="es-CO"/>
        </a:p>
      </dgm:t>
    </dgm:pt>
    <dgm:pt modelId="{150D35EA-9A42-45AF-BA64-14B0D242B3A4}">
      <dgm:prSet phldrT="[Texto]" custT="1"/>
      <dgm:spPr>
        <a:solidFill>
          <a:schemeClr val="bg2"/>
        </a:solidFill>
      </dgm:spPr>
      <dgm:t>
        <a:bodyPr/>
        <a:lstStyle/>
        <a:p>
          <a:pPr algn="just"/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Definición de los lineamientos para la elaboración de los PDEA, en donde la participación de los productores como agentes de I+D+i en espacios de concertación como los CMDR y las Mesas de CTIA y la articulación de instrumentos de política, es fundamental para la gobernanza.</a:t>
          </a:r>
          <a:endParaRPr lang="es-CO" sz="1400" dirty="0"/>
        </a:p>
      </dgm:t>
    </dgm:pt>
    <dgm:pt modelId="{2A325220-4F9A-431C-B869-5C41C3FBD6EA}" type="parTrans" cxnId="{C586075F-5AA9-4E86-9C5F-906315E64281}">
      <dgm:prSet/>
      <dgm:spPr/>
      <dgm:t>
        <a:bodyPr/>
        <a:lstStyle/>
        <a:p>
          <a:endParaRPr lang="es-CO"/>
        </a:p>
      </dgm:t>
    </dgm:pt>
    <dgm:pt modelId="{BE21EADF-30D0-40BD-8CCB-C14C5C9C86B3}" type="sibTrans" cxnId="{C586075F-5AA9-4E86-9C5F-906315E64281}">
      <dgm:prSet/>
      <dgm:spPr/>
      <dgm:t>
        <a:bodyPr/>
        <a:lstStyle/>
        <a:p>
          <a:endParaRPr lang="es-CO"/>
        </a:p>
      </dgm:t>
    </dgm:pt>
    <dgm:pt modelId="{82AAC494-5E8F-4BAF-9F24-832FB2314F1C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La Ley 1876, art 29, numeral 9, especifica que el PDEA debe articularse con los planes y programas de prestación de servicios de extensión o ATA adelantados con recursos de los Fondos Parafiscales.</a:t>
          </a:r>
          <a:endParaRPr lang="es-CO" sz="1400" dirty="0"/>
        </a:p>
      </dgm:t>
    </dgm:pt>
    <dgm:pt modelId="{BB650331-4D60-417B-AC15-5FBABCBF802D}" type="parTrans" cxnId="{87FFDBE7-C8F6-4630-AE50-1438CBD699DF}">
      <dgm:prSet/>
      <dgm:spPr/>
      <dgm:t>
        <a:bodyPr/>
        <a:lstStyle/>
        <a:p>
          <a:endParaRPr lang="es-CO"/>
        </a:p>
      </dgm:t>
    </dgm:pt>
    <dgm:pt modelId="{02C58D64-5978-4D40-8E3D-AD0F55CCB10E}" type="sibTrans" cxnId="{87FFDBE7-C8F6-4630-AE50-1438CBD699DF}">
      <dgm:prSet/>
      <dgm:spPr/>
      <dgm:t>
        <a:bodyPr/>
        <a:lstStyle/>
        <a:p>
          <a:endParaRPr lang="es-CO"/>
        </a:p>
      </dgm:t>
    </dgm:pt>
    <dgm:pt modelId="{3FD6BF0B-2D52-4CDB-A5AB-A2B807D8E8A3}">
      <dgm:prSet phldrT="[Texto]" phldr="1"/>
      <dgm:spPr/>
      <dgm:t>
        <a:bodyPr/>
        <a:lstStyle/>
        <a:p>
          <a:endParaRPr lang="es-CO" dirty="0"/>
        </a:p>
      </dgm:t>
    </dgm:pt>
    <dgm:pt modelId="{5E1A8B00-9ED3-445D-8F58-B6074348444E}" type="parTrans" cxnId="{5EAC2D87-37D2-40E7-822D-3B9A1DC3014B}">
      <dgm:prSet/>
      <dgm:spPr/>
      <dgm:t>
        <a:bodyPr/>
        <a:lstStyle/>
        <a:p>
          <a:endParaRPr lang="es-CO"/>
        </a:p>
      </dgm:t>
    </dgm:pt>
    <dgm:pt modelId="{FA32EE93-AD7B-4A0F-B1CD-1C4079FFD783}" type="sibTrans" cxnId="{5EAC2D87-37D2-40E7-822D-3B9A1DC3014B}">
      <dgm:prSet/>
      <dgm:spPr/>
      <dgm:t>
        <a:bodyPr/>
        <a:lstStyle/>
        <a:p>
          <a:endParaRPr lang="es-CO"/>
        </a:p>
      </dgm:t>
    </dgm:pt>
    <dgm:pt modelId="{503F8786-4830-4FAE-B7B3-0A6CA1966549}" type="pres">
      <dgm:prSet presAssocID="{5041A53D-034F-4EBB-B6DF-639205D2FC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E9369BD-5689-40E7-8AAD-EA8B62A77162}" type="pres">
      <dgm:prSet presAssocID="{5041A53D-034F-4EBB-B6DF-639205D2FC81}" presName="Name1" presStyleCnt="0"/>
      <dgm:spPr/>
    </dgm:pt>
    <dgm:pt modelId="{C99B72E9-658F-45A1-A787-DB5FF7935A37}" type="pres">
      <dgm:prSet presAssocID="{5041A53D-034F-4EBB-B6DF-639205D2FC81}" presName="cycle" presStyleCnt="0"/>
      <dgm:spPr/>
    </dgm:pt>
    <dgm:pt modelId="{EE8CB0E3-D01D-4C87-A61A-01C2E061CD4B}" type="pres">
      <dgm:prSet presAssocID="{5041A53D-034F-4EBB-B6DF-639205D2FC81}" presName="srcNode" presStyleLbl="node1" presStyleIdx="0" presStyleCnt="7"/>
      <dgm:spPr/>
    </dgm:pt>
    <dgm:pt modelId="{011EF5EF-AB86-4BA6-8073-CCC4A4D33C3B}" type="pres">
      <dgm:prSet presAssocID="{5041A53D-034F-4EBB-B6DF-639205D2FC81}" presName="conn" presStyleLbl="parChTrans1D2" presStyleIdx="0" presStyleCnt="1"/>
      <dgm:spPr/>
      <dgm:t>
        <a:bodyPr/>
        <a:lstStyle/>
        <a:p>
          <a:endParaRPr lang="es-ES"/>
        </a:p>
      </dgm:t>
    </dgm:pt>
    <dgm:pt modelId="{0A9CDF9A-4321-48B1-9D58-AA39BDDBBF71}" type="pres">
      <dgm:prSet presAssocID="{5041A53D-034F-4EBB-B6DF-639205D2FC81}" presName="extraNode" presStyleLbl="node1" presStyleIdx="0" presStyleCnt="7"/>
      <dgm:spPr/>
    </dgm:pt>
    <dgm:pt modelId="{F00A1E4C-4AB0-473D-B41C-39ABAAF2458C}" type="pres">
      <dgm:prSet presAssocID="{5041A53D-034F-4EBB-B6DF-639205D2FC81}" presName="dstNode" presStyleLbl="node1" presStyleIdx="0" presStyleCnt="7"/>
      <dgm:spPr/>
    </dgm:pt>
    <dgm:pt modelId="{AEA2C511-3B38-4FA5-A422-E84678B21119}" type="pres">
      <dgm:prSet presAssocID="{AD3BA3AB-2838-406B-9B6E-F0742ABDD3F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14735-08D6-4406-8080-62C39140BB5B}" type="pres">
      <dgm:prSet presAssocID="{AD3BA3AB-2838-406B-9B6E-F0742ABDD3FB}" presName="accent_1" presStyleCnt="0"/>
      <dgm:spPr/>
    </dgm:pt>
    <dgm:pt modelId="{E0449CA0-D093-47AC-83DF-63586AFFCE88}" type="pres">
      <dgm:prSet presAssocID="{AD3BA3AB-2838-406B-9B6E-F0742ABDD3FB}" presName="accentRepeatNode" presStyleLbl="solidFgAcc1" presStyleIdx="0" presStyleCnt="7"/>
      <dgm:spPr/>
    </dgm:pt>
    <dgm:pt modelId="{49B6A2C9-2235-43D6-B2F8-B51A5CD7A688}" type="pres">
      <dgm:prSet presAssocID="{55E269C6-9ECF-4F13-B9CD-6CFA099C71C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249EC2-0A26-4424-8909-01AC394A2A33}" type="pres">
      <dgm:prSet presAssocID="{55E269C6-9ECF-4F13-B9CD-6CFA099C71CF}" presName="accent_2" presStyleCnt="0"/>
      <dgm:spPr/>
    </dgm:pt>
    <dgm:pt modelId="{8F2E4039-0BD7-46AC-A744-30BB9D2B9941}" type="pres">
      <dgm:prSet presAssocID="{55E269C6-9ECF-4F13-B9CD-6CFA099C71CF}" presName="accentRepeatNode" presStyleLbl="solidFgAcc1" presStyleIdx="1" presStyleCnt="7"/>
      <dgm:spPr/>
    </dgm:pt>
    <dgm:pt modelId="{65D39370-A0E4-4D2D-8789-E4769B382A6D}" type="pres">
      <dgm:prSet presAssocID="{865649D0-4124-425C-8A02-D52E9AEA5494}" presName="text_3" presStyleLbl="node1" presStyleIdx="2" presStyleCnt="7" custLinFactNeighborY="1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8D195-B2EC-463E-AB27-4001B9A73FB8}" type="pres">
      <dgm:prSet presAssocID="{865649D0-4124-425C-8A02-D52E9AEA5494}" presName="accent_3" presStyleCnt="0"/>
      <dgm:spPr/>
    </dgm:pt>
    <dgm:pt modelId="{26FFB733-45DD-420C-B6D4-FA6D93DEB3E8}" type="pres">
      <dgm:prSet presAssocID="{865649D0-4124-425C-8A02-D52E9AEA5494}" presName="accentRepeatNode" presStyleLbl="solidFgAcc1" presStyleIdx="2" presStyleCnt="7"/>
      <dgm:spPr/>
    </dgm:pt>
    <dgm:pt modelId="{509A1571-996C-4D98-AE3C-817448CEB67F}" type="pres">
      <dgm:prSet presAssocID="{7D567B22-FB5C-4045-A298-AB7CB51AEDE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7384A5-1C16-47A0-A902-092DE6A475AC}" type="pres">
      <dgm:prSet presAssocID="{7D567B22-FB5C-4045-A298-AB7CB51AEDEF}" presName="accent_4" presStyleCnt="0"/>
      <dgm:spPr/>
    </dgm:pt>
    <dgm:pt modelId="{E7965DBA-A829-4E16-9BCF-94B47C7C1A45}" type="pres">
      <dgm:prSet presAssocID="{7D567B22-FB5C-4045-A298-AB7CB51AEDEF}" presName="accentRepeatNode" presStyleLbl="solidFgAcc1" presStyleIdx="3" presStyleCnt="7"/>
      <dgm:spPr/>
    </dgm:pt>
    <dgm:pt modelId="{8D8C6DD0-69F3-4720-AA9F-979479ED0129}" type="pres">
      <dgm:prSet presAssocID="{921FC0E8-BD3A-4405-A64A-90648D7BA18D}" presName="text_5" presStyleLbl="node1" presStyleIdx="4" presStyleCnt="7" custScaleX="100000" custScaleY="99047" custLinFactNeighborX="-431" custLinFactNeighborY="-3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C7E6B-F4DD-43AA-80A7-B15CA4E660F3}" type="pres">
      <dgm:prSet presAssocID="{921FC0E8-BD3A-4405-A64A-90648D7BA18D}" presName="accent_5" presStyleCnt="0"/>
      <dgm:spPr/>
    </dgm:pt>
    <dgm:pt modelId="{72190B2E-F788-469B-B510-12BB31A3BD1F}" type="pres">
      <dgm:prSet presAssocID="{921FC0E8-BD3A-4405-A64A-90648D7BA18D}" presName="accentRepeatNode" presStyleLbl="solidFgAcc1" presStyleIdx="4" presStyleCnt="7"/>
      <dgm:spPr/>
    </dgm:pt>
    <dgm:pt modelId="{1590B8AB-7F9F-4BDA-902B-F277C4897B89}" type="pres">
      <dgm:prSet presAssocID="{150D35EA-9A42-45AF-BA64-14B0D242B3A4}" presName="text_6" presStyleLbl="node1" presStyleIdx="5" presStyleCnt="7" custScaleY="1372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3F079-EC06-46BF-B7CC-BD8D8BC7E86E}" type="pres">
      <dgm:prSet presAssocID="{150D35EA-9A42-45AF-BA64-14B0D242B3A4}" presName="accent_6" presStyleCnt="0"/>
      <dgm:spPr/>
    </dgm:pt>
    <dgm:pt modelId="{8E134E85-B394-40AB-A064-FF5907A2C7F9}" type="pres">
      <dgm:prSet presAssocID="{150D35EA-9A42-45AF-BA64-14B0D242B3A4}" presName="accentRepeatNode" presStyleLbl="solidFgAcc1" presStyleIdx="5" presStyleCnt="7"/>
      <dgm:spPr/>
    </dgm:pt>
    <dgm:pt modelId="{85693F40-2809-43B8-A2B1-49A4FE3512FB}" type="pres">
      <dgm:prSet presAssocID="{82AAC494-5E8F-4BAF-9F24-832FB2314F1C}" presName="text_7" presStyleLbl="node1" presStyleIdx="6" presStyleCnt="7" custLinFactNeighborX="-311" custLinFactNeighborY="3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BC7AE-A518-4162-8D47-5CF4086FC85E}" type="pres">
      <dgm:prSet presAssocID="{82AAC494-5E8F-4BAF-9F24-832FB2314F1C}" presName="accent_7" presStyleCnt="0"/>
      <dgm:spPr/>
    </dgm:pt>
    <dgm:pt modelId="{A4186EBB-320A-4FB1-B8C2-6BC66D8E5DA6}" type="pres">
      <dgm:prSet presAssocID="{82AAC494-5E8F-4BAF-9F24-832FB2314F1C}" presName="accentRepeatNode" presStyleLbl="solidFgAcc1" presStyleIdx="6" presStyleCnt="7" custLinFactNeighborX="-11752" custLinFactNeighborY="4306"/>
      <dgm:spPr/>
    </dgm:pt>
  </dgm:ptLst>
  <dgm:cxnLst>
    <dgm:cxn modelId="{0E61B428-11D4-41F8-A2CF-6B6EC089C82D}" srcId="{5041A53D-034F-4EBB-B6DF-639205D2FC81}" destId="{AD3BA3AB-2838-406B-9B6E-F0742ABDD3FB}" srcOrd="0" destOrd="0" parTransId="{88143AEB-8BBC-4C04-9BFA-139CC1384C42}" sibTransId="{154005E5-8A07-440A-BB75-AD00D0C91A4C}"/>
    <dgm:cxn modelId="{C586075F-5AA9-4E86-9C5F-906315E64281}" srcId="{5041A53D-034F-4EBB-B6DF-639205D2FC81}" destId="{150D35EA-9A42-45AF-BA64-14B0D242B3A4}" srcOrd="5" destOrd="0" parTransId="{2A325220-4F9A-431C-B869-5C41C3FBD6EA}" sibTransId="{BE21EADF-30D0-40BD-8CCB-C14C5C9C86B3}"/>
    <dgm:cxn modelId="{F5EF409B-943A-4E4B-8504-5DD0B85B02F5}" type="presOf" srcId="{5041A53D-034F-4EBB-B6DF-639205D2FC81}" destId="{503F8786-4830-4FAE-B7B3-0A6CA1966549}" srcOrd="0" destOrd="0" presId="urn:microsoft.com/office/officeart/2008/layout/VerticalCurvedList"/>
    <dgm:cxn modelId="{5EAC2D87-37D2-40E7-822D-3B9A1DC3014B}" srcId="{5041A53D-034F-4EBB-B6DF-639205D2FC81}" destId="{3FD6BF0B-2D52-4CDB-A5AB-A2B807D8E8A3}" srcOrd="7" destOrd="0" parTransId="{5E1A8B00-9ED3-445D-8F58-B6074348444E}" sibTransId="{FA32EE93-AD7B-4A0F-B1CD-1C4079FFD783}"/>
    <dgm:cxn modelId="{F92B4370-AD2B-4E12-BBCB-974CCD106FEB}" srcId="{5041A53D-034F-4EBB-B6DF-639205D2FC81}" destId="{7D567B22-FB5C-4045-A298-AB7CB51AEDEF}" srcOrd="3" destOrd="0" parTransId="{6EAC6BBB-0D6D-4A99-9BDB-529B6930A5FB}" sibTransId="{17BCB200-F628-4FA0-9600-3DF529B2B66C}"/>
    <dgm:cxn modelId="{C9586CDA-D9EE-4D6C-A288-60238B1FA27A}" type="presOf" srcId="{82AAC494-5E8F-4BAF-9F24-832FB2314F1C}" destId="{85693F40-2809-43B8-A2B1-49A4FE3512FB}" srcOrd="0" destOrd="0" presId="urn:microsoft.com/office/officeart/2008/layout/VerticalCurvedList"/>
    <dgm:cxn modelId="{37DCEBCB-9D6A-4B5B-A599-FD778C2936CC}" srcId="{5041A53D-034F-4EBB-B6DF-639205D2FC81}" destId="{921FC0E8-BD3A-4405-A64A-90648D7BA18D}" srcOrd="4" destOrd="0" parTransId="{22845461-53BA-4F81-9FAF-957B50D410A6}" sibTransId="{8AE8D4E4-258B-4D6F-BBC5-B3D666373E01}"/>
    <dgm:cxn modelId="{28BB91D9-CBF5-4EC1-A5C1-7F32E5D25AE1}" srcId="{5041A53D-034F-4EBB-B6DF-639205D2FC81}" destId="{55E269C6-9ECF-4F13-B9CD-6CFA099C71CF}" srcOrd="1" destOrd="0" parTransId="{499A0E07-81E0-4EED-8526-C0E7CBF1B695}" sibTransId="{621F0399-5104-4EB6-8D82-F05F456A228B}"/>
    <dgm:cxn modelId="{A96449D2-D11C-4129-A658-5A60FFDF5058}" type="presOf" srcId="{55E269C6-9ECF-4F13-B9CD-6CFA099C71CF}" destId="{49B6A2C9-2235-43D6-B2F8-B51A5CD7A688}" srcOrd="0" destOrd="0" presId="urn:microsoft.com/office/officeart/2008/layout/VerticalCurvedList"/>
    <dgm:cxn modelId="{145B89A7-CD4C-4161-9FE8-3B953908B684}" type="presOf" srcId="{7D567B22-FB5C-4045-A298-AB7CB51AEDEF}" destId="{509A1571-996C-4D98-AE3C-817448CEB67F}" srcOrd="0" destOrd="0" presId="urn:microsoft.com/office/officeart/2008/layout/VerticalCurvedList"/>
    <dgm:cxn modelId="{ADBB822B-424B-4B19-8A12-BA3C39CBBA75}" type="presOf" srcId="{921FC0E8-BD3A-4405-A64A-90648D7BA18D}" destId="{8D8C6DD0-69F3-4720-AA9F-979479ED0129}" srcOrd="0" destOrd="0" presId="urn:microsoft.com/office/officeart/2008/layout/VerticalCurvedList"/>
    <dgm:cxn modelId="{0460B2F6-09D6-44F0-B3BF-4EBAAA607A32}" type="presOf" srcId="{154005E5-8A07-440A-BB75-AD00D0C91A4C}" destId="{011EF5EF-AB86-4BA6-8073-CCC4A4D33C3B}" srcOrd="0" destOrd="0" presId="urn:microsoft.com/office/officeart/2008/layout/VerticalCurvedList"/>
    <dgm:cxn modelId="{86195E51-D34A-485B-A9BC-5E25485D6E62}" srcId="{5041A53D-034F-4EBB-B6DF-639205D2FC81}" destId="{865649D0-4124-425C-8A02-D52E9AEA5494}" srcOrd="2" destOrd="0" parTransId="{D06D2F44-CD04-4BB7-A4A2-2EDDE485A89E}" sibTransId="{AF2FCC6F-BB8F-4402-B7B2-918B16F24AD7}"/>
    <dgm:cxn modelId="{CB3CCE25-169E-403D-81CB-B02C3CDAAA7E}" type="presOf" srcId="{865649D0-4124-425C-8A02-D52E9AEA5494}" destId="{65D39370-A0E4-4D2D-8789-E4769B382A6D}" srcOrd="0" destOrd="0" presId="urn:microsoft.com/office/officeart/2008/layout/VerticalCurvedList"/>
    <dgm:cxn modelId="{C417018E-5EDF-4914-84AE-83CC11719BC5}" type="presOf" srcId="{AD3BA3AB-2838-406B-9B6E-F0742ABDD3FB}" destId="{AEA2C511-3B38-4FA5-A422-E84678B21119}" srcOrd="0" destOrd="0" presId="urn:microsoft.com/office/officeart/2008/layout/VerticalCurvedList"/>
    <dgm:cxn modelId="{064173B7-27C7-427F-AB4B-F6B14B60DD07}" type="presOf" srcId="{150D35EA-9A42-45AF-BA64-14B0D242B3A4}" destId="{1590B8AB-7F9F-4BDA-902B-F277C4897B89}" srcOrd="0" destOrd="0" presId="urn:microsoft.com/office/officeart/2008/layout/VerticalCurvedList"/>
    <dgm:cxn modelId="{87FFDBE7-C8F6-4630-AE50-1438CBD699DF}" srcId="{5041A53D-034F-4EBB-B6DF-639205D2FC81}" destId="{82AAC494-5E8F-4BAF-9F24-832FB2314F1C}" srcOrd="6" destOrd="0" parTransId="{BB650331-4D60-417B-AC15-5FBABCBF802D}" sibTransId="{02C58D64-5978-4D40-8E3D-AD0F55CCB10E}"/>
    <dgm:cxn modelId="{038E3C8C-DC88-4898-A9E7-67CD0F09F0AD}" type="presParOf" srcId="{503F8786-4830-4FAE-B7B3-0A6CA1966549}" destId="{0E9369BD-5689-40E7-8AAD-EA8B62A77162}" srcOrd="0" destOrd="0" presId="urn:microsoft.com/office/officeart/2008/layout/VerticalCurvedList"/>
    <dgm:cxn modelId="{50C8C4B7-8A42-4B04-804F-67C2C0B5CD95}" type="presParOf" srcId="{0E9369BD-5689-40E7-8AAD-EA8B62A77162}" destId="{C99B72E9-658F-45A1-A787-DB5FF7935A37}" srcOrd="0" destOrd="0" presId="urn:microsoft.com/office/officeart/2008/layout/VerticalCurvedList"/>
    <dgm:cxn modelId="{5532AC96-E153-4362-8F06-157CA431B88A}" type="presParOf" srcId="{C99B72E9-658F-45A1-A787-DB5FF7935A37}" destId="{EE8CB0E3-D01D-4C87-A61A-01C2E061CD4B}" srcOrd="0" destOrd="0" presId="urn:microsoft.com/office/officeart/2008/layout/VerticalCurvedList"/>
    <dgm:cxn modelId="{E3AEA308-504B-450D-826E-D7A701604A9E}" type="presParOf" srcId="{C99B72E9-658F-45A1-A787-DB5FF7935A37}" destId="{011EF5EF-AB86-4BA6-8073-CCC4A4D33C3B}" srcOrd="1" destOrd="0" presId="urn:microsoft.com/office/officeart/2008/layout/VerticalCurvedList"/>
    <dgm:cxn modelId="{145067CE-0AFE-4B50-B328-442A4F47CD63}" type="presParOf" srcId="{C99B72E9-658F-45A1-A787-DB5FF7935A37}" destId="{0A9CDF9A-4321-48B1-9D58-AA39BDDBBF71}" srcOrd="2" destOrd="0" presId="urn:microsoft.com/office/officeart/2008/layout/VerticalCurvedList"/>
    <dgm:cxn modelId="{996CF330-8F24-4DB4-B783-0D63F06699A7}" type="presParOf" srcId="{C99B72E9-658F-45A1-A787-DB5FF7935A37}" destId="{F00A1E4C-4AB0-473D-B41C-39ABAAF2458C}" srcOrd="3" destOrd="0" presId="urn:microsoft.com/office/officeart/2008/layout/VerticalCurvedList"/>
    <dgm:cxn modelId="{A1D239A2-2C45-4815-BB57-613C5848136C}" type="presParOf" srcId="{0E9369BD-5689-40E7-8AAD-EA8B62A77162}" destId="{AEA2C511-3B38-4FA5-A422-E84678B21119}" srcOrd="1" destOrd="0" presId="urn:microsoft.com/office/officeart/2008/layout/VerticalCurvedList"/>
    <dgm:cxn modelId="{55EC0C42-5487-464D-98D3-50C752FD6899}" type="presParOf" srcId="{0E9369BD-5689-40E7-8AAD-EA8B62A77162}" destId="{BF614735-08D6-4406-8080-62C39140BB5B}" srcOrd="2" destOrd="0" presId="urn:microsoft.com/office/officeart/2008/layout/VerticalCurvedList"/>
    <dgm:cxn modelId="{E61B4F8C-D2A8-4CF8-A592-1A3F41B1F4EF}" type="presParOf" srcId="{BF614735-08D6-4406-8080-62C39140BB5B}" destId="{E0449CA0-D093-47AC-83DF-63586AFFCE88}" srcOrd="0" destOrd="0" presId="urn:microsoft.com/office/officeart/2008/layout/VerticalCurvedList"/>
    <dgm:cxn modelId="{ACB6B2A6-2807-4DD4-BD1D-C4D26F9A3931}" type="presParOf" srcId="{0E9369BD-5689-40E7-8AAD-EA8B62A77162}" destId="{49B6A2C9-2235-43D6-B2F8-B51A5CD7A688}" srcOrd="3" destOrd="0" presId="urn:microsoft.com/office/officeart/2008/layout/VerticalCurvedList"/>
    <dgm:cxn modelId="{4E0AD0E9-1DB2-4A4A-8456-B320847171AD}" type="presParOf" srcId="{0E9369BD-5689-40E7-8AAD-EA8B62A77162}" destId="{8B249EC2-0A26-4424-8909-01AC394A2A33}" srcOrd="4" destOrd="0" presId="urn:microsoft.com/office/officeart/2008/layout/VerticalCurvedList"/>
    <dgm:cxn modelId="{98647DB7-B3B3-4156-9626-017ECE9365A1}" type="presParOf" srcId="{8B249EC2-0A26-4424-8909-01AC394A2A33}" destId="{8F2E4039-0BD7-46AC-A744-30BB9D2B9941}" srcOrd="0" destOrd="0" presId="urn:microsoft.com/office/officeart/2008/layout/VerticalCurvedList"/>
    <dgm:cxn modelId="{93C2C495-8318-43BE-87A3-CA9D8441CE9E}" type="presParOf" srcId="{0E9369BD-5689-40E7-8AAD-EA8B62A77162}" destId="{65D39370-A0E4-4D2D-8789-E4769B382A6D}" srcOrd="5" destOrd="0" presId="urn:microsoft.com/office/officeart/2008/layout/VerticalCurvedList"/>
    <dgm:cxn modelId="{36E5B849-0141-4BAC-A8C8-A2DC517A42A1}" type="presParOf" srcId="{0E9369BD-5689-40E7-8AAD-EA8B62A77162}" destId="{B9D8D195-B2EC-463E-AB27-4001B9A73FB8}" srcOrd="6" destOrd="0" presId="urn:microsoft.com/office/officeart/2008/layout/VerticalCurvedList"/>
    <dgm:cxn modelId="{F5B50FFB-B9A4-4A99-B9FC-066DFD43E745}" type="presParOf" srcId="{B9D8D195-B2EC-463E-AB27-4001B9A73FB8}" destId="{26FFB733-45DD-420C-B6D4-FA6D93DEB3E8}" srcOrd="0" destOrd="0" presId="urn:microsoft.com/office/officeart/2008/layout/VerticalCurvedList"/>
    <dgm:cxn modelId="{17AF060F-25EE-4B5A-AF58-1F1A05A4F85D}" type="presParOf" srcId="{0E9369BD-5689-40E7-8AAD-EA8B62A77162}" destId="{509A1571-996C-4D98-AE3C-817448CEB67F}" srcOrd="7" destOrd="0" presId="urn:microsoft.com/office/officeart/2008/layout/VerticalCurvedList"/>
    <dgm:cxn modelId="{5C247407-6115-424F-A067-245AB1B07FDE}" type="presParOf" srcId="{0E9369BD-5689-40E7-8AAD-EA8B62A77162}" destId="{127384A5-1C16-47A0-A902-092DE6A475AC}" srcOrd="8" destOrd="0" presId="urn:microsoft.com/office/officeart/2008/layout/VerticalCurvedList"/>
    <dgm:cxn modelId="{3D43945B-6982-4596-845C-332C86B2F570}" type="presParOf" srcId="{127384A5-1C16-47A0-A902-092DE6A475AC}" destId="{E7965DBA-A829-4E16-9BCF-94B47C7C1A45}" srcOrd="0" destOrd="0" presId="urn:microsoft.com/office/officeart/2008/layout/VerticalCurvedList"/>
    <dgm:cxn modelId="{C49CBBEB-77F7-4FF6-89E3-2BEC3CEEAB33}" type="presParOf" srcId="{0E9369BD-5689-40E7-8AAD-EA8B62A77162}" destId="{8D8C6DD0-69F3-4720-AA9F-979479ED0129}" srcOrd="9" destOrd="0" presId="urn:microsoft.com/office/officeart/2008/layout/VerticalCurvedList"/>
    <dgm:cxn modelId="{58B4803E-B47E-4BDE-9F94-E01FAD76E3C8}" type="presParOf" srcId="{0E9369BD-5689-40E7-8AAD-EA8B62A77162}" destId="{705C7E6B-F4DD-43AA-80A7-B15CA4E660F3}" srcOrd="10" destOrd="0" presId="urn:microsoft.com/office/officeart/2008/layout/VerticalCurvedList"/>
    <dgm:cxn modelId="{B9D6980D-7CD4-4205-AD0D-57569E158E97}" type="presParOf" srcId="{705C7E6B-F4DD-43AA-80A7-B15CA4E660F3}" destId="{72190B2E-F788-469B-B510-12BB31A3BD1F}" srcOrd="0" destOrd="0" presId="urn:microsoft.com/office/officeart/2008/layout/VerticalCurvedList"/>
    <dgm:cxn modelId="{5D7960ED-F6E0-4D01-8DC5-1A11974F9EC6}" type="presParOf" srcId="{0E9369BD-5689-40E7-8AAD-EA8B62A77162}" destId="{1590B8AB-7F9F-4BDA-902B-F277C4897B89}" srcOrd="11" destOrd="0" presId="urn:microsoft.com/office/officeart/2008/layout/VerticalCurvedList"/>
    <dgm:cxn modelId="{A4E7CBB7-6173-49E9-A675-36989D6D9270}" type="presParOf" srcId="{0E9369BD-5689-40E7-8AAD-EA8B62A77162}" destId="{E723F079-EC06-46BF-B7CC-BD8D8BC7E86E}" srcOrd="12" destOrd="0" presId="urn:microsoft.com/office/officeart/2008/layout/VerticalCurvedList"/>
    <dgm:cxn modelId="{60551EDA-2BAE-41F1-B9E9-05F7A6ED9F0C}" type="presParOf" srcId="{E723F079-EC06-46BF-B7CC-BD8D8BC7E86E}" destId="{8E134E85-B394-40AB-A064-FF5907A2C7F9}" srcOrd="0" destOrd="0" presId="urn:microsoft.com/office/officeart/2008/layout/VerticalCurvedList"/>
    <dgm:cxn modelId="{037923E6-37E3-4C12-99B6-B2791F774D8D}" type="presParOf" srcId="{0E9369BD-5689-40E7-8AAD-EA8B62A77162}" destId="{85693F40-2809-43B8-A2B1-49A4FE3512FB}" srcOrd="13" destOrd="0" presId="urn:microsoft.com/office/officeart/2008/layout/VerticalCurvedList"/>
    <dgm:cxn modelId="{3EA432D8-661E-4738-A2FB-3ACD70416C7D}" type="presParOf" srcId="{0E9369BD-5689-40E7-8AAD-EA8B62A77162}" destId="{857BC7AE-A518-4162-8D47-5CF4086FC85E}" srcOrd="14" destOrd="0" presId="urn:microsoft.com/office/officeart/2008/layout/VerticalCurvedList"/>
    <dgm:cxn modelId="{756FBD20-D280-4789-99A8-89C70161F236}" type="presParOf" srcId="{857BC7AE-A518-4162-8D47-5CF4086FC85E}" destId="{A4186EBB-320A-4FB1-B8C2-6BC66D8E5D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75F2C3B-4E33-45B7-B3AA-AA66236F9A79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25DEF5E-3365-40F5-88F7-63DD2E7FDC0B}">
      <dgm:prSet phldrT="[Texto]" custT="1"/>
      <dgm:spPr/>
      <dgm:t>
        <a:bodyPr/>
        <a:lstStyle/>
        <a:p>
          <a:pPr algn="l"/>
          <a:endParaRPr lang="es-ES" sz="1500" b="1" dirty="0"/>
        </a:p>
        <a:p>
          <a:pPr algn="ctr"/>
          <a:r>
            <a:rPr lang="es-CO" sz="1500" b="1" dirty="0">
              <a:solidFill>
                <a:schemeClr val="bg1"/>
              </a:solidFill>
            </a:rPr>
            <a:t>Convocatoria del SGR - FCTI - para la conformación de un listado de propuestas de proyectos elegibles de innovación para la productividad, la competitividad y el desarrollo social de los territorios, en el marco de la celebración del bicentenario. </a:t>
          </a:r>
          <a:endParaRPr lang="es-ES" sz="1500" b="1" dirty="0">
            <a:solidFill>
              <a:schemeClr val="bg1"/>
            </a:solidFill>
          </a:endParaRPr>
        </a:p>
      </dgm:t>
    </dgm:pt>
    <dgm:pt modelId="{FF70B19C-0B1A-4302-8B75-723E85054C28}" type="parTrans" cxnId="{DE1492AF-0F4C-4309-8AD8-791F3272B6F6}">
      <dgm:prSet/>
      <dgm:spPr/>
      <dgm:t>
        <a:bodyPr/>
        <a:lstStyle/>
        <a:p>
          <a:endParaRPr lang="es-ES" sz="1500"/>
        </a:p>
      </dgm:t>
    </dgm:pt>
    <dgm:pt modelId="{42C70D9F-8910-46FE-B17B-D980CCF1CA18}" type="sibTrans" cxnId="{DE1492AF-0F4C-4309-8AD8-791F3272B6F6}">
      <dgm:prSet/>
      <dgm:spPr/>
      <dgm:t>
        <a:bodyPr/>
        <a:lstStyle/>
        <a:p>
          <a:endParaRPr lang="es-ES" sz="1500"/>
        </a:p>
      </dgm:t>
    </dgm:pt>
    <dgm:pt modelId="{34E389D6-BDB4-41E4-92E0-BF44B4F4A5C0}">
      <dgm:prSet phldrT="[Texto]" custT="1"/>
      <dgm:spPr/>
      <dgm:t>
        <a:bodyPr/>
        <a:lstStyle/>
        <a:p>
          <a:r>
            <a:rPr lang="es-CO" sz="1500" dirty="0"/>
            <a:t>Creación de organizaciones enfocadas en el desarrollo tecnológico, la transferencia tecnológica, y la innovación. </a:t>
          </a:r>
          <a:endParaRPr lang="es-ES" sz="1500" dirty="0"/>
        </a:p>
      </dgm:t>
    </dgm:pt>
    <dgm:pt modelId="{5E6C9F42-6175-41B5-93C9-FA2874D72092}" type="parTrans" cxnId="{FE7A4FCC-1AF3-414E-AF5C-22358A27D81D}">
      <dgm:prSet/>
      <dgm:spPr/>
      <dgm:t>
        <a:bodyPr/>
        <a:lstStyle/>
        <a:p>
          <a:endParaRPr lang="es-ES" sz="1500"/>
        </a:p>
      </dgm:t>
    </dgm:pt>
    <dgm:pt modelId="{60A27989-053A-4E86-BCDE-D04F3B4AA075}" type="sibTrans" cxnId="{FE7A4FCC-1AF3-414E-AF5C-22358A27D81D}">
      <dgm:prSet/>
      <dgm:spPr/>
      <dgm:t>
        <a:bodyPr/>
        <a:lstStyle/>
        <a:p>
          <a:endParaRPr lang="es-ES" sz="1500"/>
        </a:p>
      </dgm:t>
    </dgm:pt>
    <dgm:pt modelId="{DC1F9109-3AB1-4E66-AC72-B9870C905A73}">
      <dgm:prSet phldrT="[Texto]" custT="1"/>
      <dgm:spPr/>
      <dgm:t>
        <a:bodyPr/>
        <a:lstStyle/>
        <a:p>
          <a:r>
            <a:rPr lang="es-CO" sz="1500" dirty="0"/>
            <a:t>Fortalecimiento de organizaciones enfocadas en el desarrollo tecnológico, la transferencia tecnológica, y la innovación. </a:t>
          </a:r>
          <a:endParaRPr lang="es-ES" sz="1500" dirty="0"/>
        </a:p>
      </dgm:t>
    </dgm:pt>
    <dgm:pt modelId="{F37161C6-C8D9-4D7D-A4B1-5436DA7E385B}" type="parTrans" cxnId="{B44FF517-710E-4C59-8157-9CBED0CF6C33}">
      <dgm:prSet/>
      <dgm:spPr/>
      <dgm:t>
        <a:bodyPr/>
        <a:lstStyle/>
        <a:p>
          <a:endParaRPr lang="es-ES" sz="1500"/>
        </a:p>
      </dgm:t>
    </dgm:pt>
    <dgm:pt modelId="{CFCA6C0B-04E6-4BD3-BBC5-1763837F38BB}" type="sibTrans" cxnId="{B44FF517-710E-4C59-8157-9CBED0CF6C33}">
      <dgm:prSet/>
      <dgm:spPr/>
      <dgm:t>
        <a:bodyPr/>
        <a:lstStyle/>
        <a:p>
          <a:endParaRPr lang="es-ES" sz="1500"/>
        </a:p>
      </dgm:t>
    </dgm:pt>
    <dgm:pt modelId="{F24C0DEE-9357-4247-8D97-C4CFD4D44FF4}">
      <dgm:prSet phldrT="[Texto]" custT="1"/>
      <dgm:spPr/>
      <dgm:t>
        <a:bodyPr/>
        <a:lstStyle/>
        <a:p>
          <a:r>
            <a:rPr lang="es-CO" sz="1500" dirty="0"/>
            <a:t>Creación de Empresas de Base Tecnológica (EBT). </a:t>
          </a:r>
          <a:endParaRPr lang="es-ES" sz="1500" dirty="0"/>
        </a:p>
      </dgm:t>
    </dgm:pt>
    <dgm:pt modelId="{4459C48D-E679-4325-9B7B-DC2C7D5EFF07}" type="parTrans" cxnId="{445DACD7-BC2C-4AA5-85F2-CD019A63F3AB}">
      <dgm:prSet/>
      <dgm:spPr/>
      <dgm:t>
        <a:bodyPr/>
        <a:lstStyle/>
        <a:p>
          <a:endParaRPr lang="es-ES" sz="1500"/>
        </a:p>
      </dgm:t>
    </dgm:pt>
    <dgm:pt modelId="{ACA3F3DC-6A37-4EF1-BA46-C586151E5954}" type="sibTrans" cxnId="{445DACD7-BC2C-4AA5-85F2-CD019A63F3AB}">
      <dgm:prSet/>
      <dgm:spPr/>
      <dgm:t>
        <a:bodyPr/>
        <a:lstStyle/>
        <a:p>
          <a:endParaRPr lang="es-ES" sz="1500"/>
        </a:p>
      </dgm:t>
    </dgm:pt>
    <dgm:pt modelId="{D91EED3F-7126-4DF6-88A4-7F8F4ADA5066}" type="pres">
      <dgm:prSet presAssocID="{E75F2C3B-4E33-45B7-B3AA-AA66236F9A7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03AC28F-D752-456A-B45C-0B92EDC4C770}" type="pres">
      <dgm:prSet presAssocID="{D25DEF5E-3365-40F5-88F7-63DD2E7FDC0B}" presName="root" presStyleCnt="0">
        <dgm:presLayoutVars>
          <dgm:chMax/>
          <dgm:chPref/>
        </dgm:presLayoutVars>
      </dgm:prSet>
      <dgm:spPr/>
    </dgm:pt>
    <dgm:pt modelId="{27A62927-EE85-4519-AF3A-04AD6F041F98}" type="pres">
      <dgm:prSet presAssocID="{D25DEF5E-3365-40F5-88F7-63DD2E7FDC0B}" presName="rootComposite" presStyleCnt="0">
        <dgm:presLayoutVars/>
      </dgm:prSet>
      <dgm:spPr/>
    </dgm:pt>
    <dgm:pt modelId="{AA86F7EE-7A2E-4B3A-9109-DDB39DE1DA38}" type="pres">
      <dgm:prSet presAssocID="{D25DEF5E-3365-40F5-88F7-63DD2E7FDC0B}" presName="ParentAccent" presStyleLbl="alignNode1" presStyleIdx="0" presStyleCnt="1" custScaleX="114721" custScaleY="231245"/>
      <dgm:spPr>
        <a:solidFill>
          <a:schemeClr val="accent3">
            <a:lumMod val="75000"/>
          </a:schemeClr>
        </a:solidFill>
      </dgm:spPr>
    </dgm:pt>
    <dgm:pt modelId="{8E5A505E-9E0E-4873-80A8-A17021D6CFE7}" type="pres">
      <dgm:prSet presAssocID="{D25DEF5E-3365-40F5-88F7-63DD2E7FDC0B}" presName="ParentSmallAccent" presStyleLbl="fgAcc1" presStyleIdx="0" presStyleCnt="1" custLinFactX="-45530" custLinFactNeighborX="-100000" custLinFactNeighborY="-56972"/>
      <dgm:spPr/>
    </dgm:pt>
    <dgm:pt modelId="{F3437C10-0214-4EC1-9122-52EF96015DFB}" type="pres">
      <dgm:prSet presAssocID="{D25DEF5E-3365-40F5-88F7-63DD2E7FDC0B}" presName="Parent" presStyleLbl="revTx" presStyleIdx="0" presStyleCnt="4" custScaleX="98392" custLinFactNeighborX="2699" custLinFactNeighborY="7034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463EF-B30B-4EF9-A384-F4531AF9E6F4}" type="pres">
      <dgm:prSet presAssocID="{D25DEF5E-3365-40F5-88F7-63DD2E7FDC0B}" presName="childShape" presStyleCnt="0">
        <dgm:presLayoutVars>
          <dgm:chMax val="0"/>
          <dgm:chPref val="0"/>
        </dgm:presLayoutVars>
      </dgm:prSet>
      <dgm:spPr/>
    </dgm:pt>
    <dgm:pt modelId="{E0066770-A6BC-4140-BE30-BDB44767B0DF}" type="pres">
      <dgm:prSet presAssocID="{34E389D6-BDB4-41E4-92E0-BF44B4F4A5C0}" presName="childComposite" presStyleCnt="0">
        <dgm:presLayoutVars>
          <dgm:chMax val="0"/>
          <dgm:chPref val="0"/>
        </dgm:presLayoutVars>
      </dgm:prSet>
      <dgm:spPr/>
    </dgm:pt>
    <dgm:pt modelId="{CB46F638-B0C6-44D8-BD59-B14FA338BEAF}" type="pres">
      <dgm:prSet presAssocID="{34E389D6-BDB4-41E4-92E0-BF44B4F4A5C0}" presName="ChildAccent" presStyleLbl="solidFgAcc1" presStyleIdx="0" presStyleCnt="3"/>
      <dgm:spPr/>
    </dgm:pt>
    <dgm:pt modelId="{1531FBE1-DC16-4226-BC9B-6A16BC13B85F}" type="pres">
      <dgm:prSet presAssocID="{34E389D6-BDB4-41E4-92E0-BF44B4F4A5C0}" presName="Child" presStyleLbl="revTx" presStyleIdx="1" presStyleCnt="4" custScaleX="116378" custLinFactNeighborX="9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4885C-866B-4B84-84A1-A6BFD2B5ADA5}" type="pres">
      <dgm:prSet presAssocID="{DC1F9109-3AB1-4E66-AC72-B9870C905A73}" presName="childComposite" presStyleCnt="0">
        <dgm:presLayoutVars>
          <dgm:chMax val="0"/>
          <dgm:chPref val="0"/>
        </dgm:presLayoutVars>
      </dgm:prSet>
      <dgm:spPr/>
    </dgm:pt>
    <dgm:pt modelId="{B8C1F99D-A6F6-4171-AA9F-451B7B485DE6}" type="pres">
      <dgm:prSet presAssocID="{DC1F9109-3AB1-4E66-AC72-B9870C905A73}" presName="ChildAccent" presStyleLbl="solidFgAcc1" presStyleIdx="1" presStyleCnt="3"/>
      <dgm:spPr/>
    </dgm:pt>
    <dgm:pt modelId="{E20BD452-7D02-4020-B1DD-37BA1E7122D6}" type="pres">
      <dgm:prSet presAssocID="{DC1F9109-3AB1-4E66-AC72-B9870C905A73}" presName="Child" presStyleLbl="revTx" presStyleIdx="2" presStyleCnt="4" custScaleX="116378" custLinFactNeighborX="9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0CC03-12B8-4DB8-BB9A-72C0AA4B32A3}" type="pres">
      <dgm:prSet presAssocID="{F24C0DEE-9357-4247-8D97-C4CFD4D44FF4}" presName="childComposite" presStyleCnt="0">
        <dgm:presLayoutVars>
          <dgm:chMax val="0"/>
          <dgm:chPref val="0"/>
        </dgm:presLayoutVars>
      </dgm:prSet>
      <dgm:spPr/>
    </dgm:pt>
    <dgm:pt modelId="{4B8DEC86-94E4-4E11-B287-B6AE8B1F314B}" type="pres">
      <dgm:prSet presAssocID="{F24C0DEE-9357-4247-8D97-C4CFD4D44FF4}" presName="ChildAccent" presStyleLbl="solidFgAcc1" presStyleIdx="2" presStyleCnt="3"/>
      <dgm:spPr/>
    </dgm:pt>
    <dgm:pt modelId="{2CF67247-DAE8-4F35-9E0B-87D928E65744}" type="pres">
      <dgm:prSet presAssocID="{F24C0DEE-9357-4247-8D97-C4CFD4D44FF4}" presName="Child" presStyleLbl="revTx" presStyleIdx="3" presStyleCnt="4" custScaleX="116378" custLinFactNeighborX="9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4F8D3C-C31A-4685-9F1B-C36FDF95E408}" type="presOf" srcId="{E75F2C3B-4E33-45B7-B3AA-AA66236F9A79}" destId="{D91EED3F-7126-4DF6-88A4-7F8F4ADA5066}" srcOrd="0" destOrd="0" presId="urn:microsoft.com/office/officeart/2008/layout/SquareAccentList"/>
    <dgm:cxn modelId="{445DACD7-BC2C-4AA5-85F2-CD019A63F3AB}" srcId="{D25DEF5E-3365-40F5-88F7-63DD2E7FDC0B}" destId="{F24C0DEE-9357-4247-8D97-C4CFD4D44FF4}" srcOrd="2" destOrd="0" parTransId="{4459C48D-E679-4325-9B7B-DC2C7D5EFF07}" sibTransId="{ACA3F3DC-6A37-4EF1-BA46-C586151E5954}"/>
    <dgm:cxn modelId="{B44FF517-710E-4C59-8157-9CBED0CF6C33}" srcId="{D25DEF5E-3365-40F5-88F7-63DD2E7FDC0B}" destId="{DC1F9109-3AB1-4E66-AC72-B9870C905A73}" srcOrd="1" destOrd="0" parTransId="{F37161C6-C8D9-4D7D-A4B1-5436DA7E385B}" sibTransId="{CFCA6C0B-04E6-4BD3-BBC5-1763837F38BB}"/>
    <dgm:cxn modelId="{B7335C44-D144-4748-84B9-5310CD42956B}" type="presOf" srcId="{34E389D6-BDB4-41E4-92E0-BF44B4F4A5C0}" destId="{1531FBE1-DC16-4226-BC9B-6A16BC13B85F}" srcOrd="0" destOrd="0" presId="urn:microsoft.com/office/officeart/2008/layout/SquareAccentList"/>
    <dgm:cxn modelId="{FE7A4FCC-1AF3-414E-AF5C-22358A27D81D}" srcId="{D25DEF5E-3365-40F5-88F7-63DD2E7FDC0B}" destId="{34E389D6-BDB4-41E4-92E0-BF44B4F4A5C0}" srcOrd="0" destOrd="0" parTransId="{5E6C9F42-6175-41B5-93C9-FA2874D72092}" sibTransId="{60A27989-053A-4E86-BCDE-D04F3B4AA075}"/>
    <dgm:cxn modelId="{06C84708-AAB3-4951-B934-5753E1E8665E}" type="presOf" srcId="{DC1F9109-3AB1-4E66-AC72-B9870C905A73}" destId="{E20BD452-7D02-4020-B1DD-37BA1E7122D6}" srcOrd="0" destOrd="0" presId="urn:microsoft.com/office/officeart/2008/layout/SquareAccentList"/>
    <dgm:cxn modelId="{DE1492AF-0F4C-4309-8AD8-791F3272B6F6}" srcId="{E75F2C3B-4E33-45B7-B3AA-AA66236F9A79}" destId="{D25DEF5E-3365-40F5-88F7-63DD2E7FDC0B}" srcOrd="0" destOrd="0" parTransId="{FF70B19C-0B1A-4302-8B75-723E85054C28}" sibTransId="{42C70D9F-8910-46FE-B17B-D980CCF1CA18}"/>
    <dgm:cxn modelId="{57ADE117-B42E-4E54-A349-32505B60DF74}" type="presOf" srcId="{D25DEF5E-3365-40F5-88F7-63DD2E7FDC0B}" destId="{F3437C10-0214-4EC1-9122-52EF96015DFB}" srcOrd="0" destOrd="0" presId="urn:microsoft.com/office/officeart/2008/layout/SquareAccentList"/>
    <dgm:cxn modelId="{93DB6318-BDE4-4BB2-AB32-C3844BC37E53}" type="presOf" srcId="{F24C0DEE-9357-4247-8D97-C4CFD4D44FF4}" destId="{2CF67247-DAE8-4F35-9E0B-87D928E65744}" srcOrd="0" destOrd="0" presId="urn:microsoft.com/office/officeart/2008/layout/SquareAccentList"/>
    <dgm:cxn modelId="{31DF9ED9-71A8-4314-A6BC-BF51E7A4AC64}" type="presParOf" srcId="{D91EED3F-7126-4DF6-88A4-7F8F4ADA5066}" destId="{A03AC28F-D752-456A-B45C-0B92EDC4C770}" srcOrd="0" destOrd="0" presId="urn:microsoft.com/office/officeart/2008/layout/SquareAccentList"/>
    <dgm:cxn modelId="{BF2F6759-3D90-4D98-99EC-2CDB4EE94CC8}" type="presParOf" srcId="{A03AC28F-D752-456A-B45C-0B92EDC4C770}" destId="{27A62927-EE85-4519-AF3A-04AD6F041F98}" srcOrd="0" destOrd="0" presId="urn:microsoft.com/office/officeart/2008/layout/SquareAccentList"/>
    <dgm:cxn modelId="{15A85A15-1B0D-4F9B-960A-842A0B32D70A}" type="presParOf" srcId="{27A62927-EE85-4519-AF3A-04AD6F041F98}" destId="{AA86F7EE-7A2E-4B3A-9109-DDB39DE1DA38}" srcOrd="0" destOrd="0" presId="urn:microsoft.com/office/officeart/2008/layout/SquareAccentList"/>
    <dgm:cxn modelId="{7B713EE8-0646-44B4-999E-547234A3533B}" type="presParOf" srcId="{27A62927-EE85-4519-AF3A-04AD6F041F98}" destId="{8E5A505E-9E0E-4873-80A8-A17021D6CFE7}" srcOrd="1" destOrd="0" presId="urn:microsoft.com/office/officeart/2008/layout/SquareAccentList"/>
    <dgm:cxn modelId="{14EC7B1C-DEBD-4256-B56B-CBD5D26BB69E}" type="presParOf" srcId="{27A62927-EE85-4519-AF3A-04AD6F041F98}" destId="{F3437C10-0214-4EC1-9122-52EF96015DFB}" srcOrd="2" destOrd="0" presId="urn:microsoft.com/office/officeart/2008/layout/SquareAccentList"/>
    <dgm:cxn modelId="{E1146023-64AF-4247-BDF9-B34F43C27454}" type="presParOf" srcId="{A03AC28F-D752-456A-B45C-0B92EDC4C770}" destId="{CDC463EF-B30B-4EF9-A384-F4531AF9E6F4}" srcOrd="1" destOrd="0" presId="urn:microsoft.com/office/officeart/2008/layout/SquareAccentList"/>
    <dgm:cxn modelId="{A6117EFE-7521-49C1-8990-92C88175FD29}" type="presParOf" srcId="{CDC463EF-B30B-4EF9-A384-F4531AF9E6F4}" destId="{E0066770-A6BC-4140-BE30-BDB44767B0DF}" srcOrd="0" destOrd="0" presId="urn:microsoft.com/office/officeart/2008/layout/SquareAccentList"/>
    <dgm:cxn modelId="{DDC6EEE1-0DCB-4B44-B14D-6778CAF92ABF}" type="presParOf" srcId="{E0066770-A6BC-4140-BE30-BDB44767B0DF}" destId="{CB46F638-B0C6-44D8-BD59-B14FA338BEAF}" srcOrd="0" destOrd="0" presId="urn:microsoft.com/office/officeart/2008/layout/SquareAccentList"/>
    <dgm:cxn modelId="{BCC526B3-76FE-4060-A2A8-02303F803453}" type="presParOf" srcId="{E0066770-A6BC-4140-BE30-BDB44767B0DF}" destId="{1531FBE1-DC16-4226-BC9B-6A16BC13B85F}" srcOrd="1" destOrd="0" presId="urn:microsoft.com/office/officeart/2008/layout/SquareAccentList"/>
    <dgm:cxn modelId="{914676E4-2907-4ABA-B282-30BEEAAC9D08}" type="presParOf" srcId="{CDC463EF-B30B-4EF9-A384-F4531AF9E6F4}" destId="{F3D4885C-866B-4B84-84A1-A6BFD2B5ADA5}" srcOrd="1" destOrd="0" presId="urn:microsoft.com/office/officeart/2008/layout/SquareAccentList"/>
    <dgm:cxn modelId="{CCC5595A-6D69-446B-A7B5-EF7CFAC6C337}" type="presParOf" srcId="{F3D4885C-866B-4B84-84A1-A6BFD2B5ADA5}" destId="{B8C1F99D-A6F6-4171-AA9F-451B7B485DE6}" srcOrd="0" destOrd="0" presId="urn:microsoft.com/office/officeart/2008/layout/SquareAccentList"/>
    <dgm:cxn modelId="{45BFCFF6-5576-47D9-B937-3C8CBCEE9E9D}" type="presParOf" srcId="{F3D4885C-866B-4B84-84A1-A6BFD2B5ADA5}" destId="{E20BD452-7D02-4020-B1DD-37BA1E7122D6}" srcOrd="1" destOrd="0" presId="urn:microsoft.com/office/officeart/2008/layout/SquareAccentList"/>
    <dgm:cxn modelId="{4FEA7AD6-AA7F-45AC-9F1E-4585ACF4A5FC}" type="presParOf" srcId="{CDC463EF-B30B-4EF9-A384-F4531AF9E6F4}" destId="{AA30CC03-12B8-4DB8-BB9A-72C0AA4B32A3}" srcOrd="2" destOrd="0" presId="urn:microsoft.com/office/officeart/2008/layout/SquareAccentList"/>
    <dgm:cxn modelId="{88543978-2C8D-4D64-A79A-E340E3EBC148}" type="presParOf" srcId="{AA30CC03-12B8-4DB8-BB9A-72C0AA4B32A3}" destId="{4B8DEC86-94E4-4E11-B287-B6AE8B1F314B}" srcOrd="0" destOrd="0" presId="urn:microsoft.com/office/officeart/2008/layout/SquareAccentList"/>
    <dgm:cxn modelId="{158D7BCE-AF37-4A24-A0FF-D5DEB86E968C}" type="presParOf" srcId="{AA30CC03-12B8-4DB8-BB9A-72C0AA4B32A3}" destId="{2CF67247-DAE8-4F35-9E0B-87D928E6574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ADBDBB0-7F43-4716-93AB-9A0FBB1F2F9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01956A6-F848-4961-9F5D-C890BA868147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 rot="10800000">
          <a:off x="556567" y="266999"/>
          <a:ext cx="9639538" cy="684259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Rediseño de la arquitectura de SIEMBRA, orientada a servicios </a:t>
          </a:r>
          <a:r>
            <a:rPr lang="es-ES_tradnl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para la gestión de las bases de datos y contenidos que la integran.</a:t>
          </a:r>
          <a:endParaRPr lang="es-CO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2684636-5F01-4848-A7AD-DF4B300A1CAA}" type="parTrans" cxnId="{57B26CCF-3727-4FCD-AAF4-D5AFBDF224E2}">
      <dgm:prSet/>
      <dgm:spPr/>
      <dgm:t>
        <a:bodyPr/>
        <a:lstStyle/>
        <a:p>
          <a:endParaRPr lang="es-CO"/>
        </a:p>
      </dgm:t>
    </dgm:pt>
    <dgm:pt modelId="{FC4AD1F9-F932-48FE-9730-CE96FD499DD5}" type="sibTrans" cxnId="{57B26CCF-3727-4FCD-AAF4-D5AFBDF224E2}">
      <dgm:prSet/>
      <dgm:spPr/>
      <dgm:t>
        <a:bodyPr/>
        <a:lstStyle/>
        <a:p>
          <a:endParaRPr lang="es-CO"/>
        </a:p>
      </dgm:t>
    </dgm:pt>
    <dgm:pt modelId="{7358DC5C-65A8-4089-88EA-9BEE7391F573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10800000">
          <a:off x="763605" y="1427950"/>
          <a:ext cx="9428648" cy="867791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La plataforma Siembra reporta algunos indicadores de insumo y recurso e inversión en CTI agropecuaria soportado en la implementación de la Encuesta Nacional de CTI.</a:t>
          </a:r>
        </a:p>
      </dgm:t>
    </dgm:pt>
    <dgm:pt modelId="{24C80D09-2484-4335-B60C-C8F46D0FADDB}" type="parTrans" cxnId="{A34A4127-51B0-49F4-AC37-3ED08F520751}">
      <dgm:prSet/>
      <dgm:spPr/>
      <dgm:t>
        <a:bodyPr/>
        <a:lstStyle/>
        <a:p>
          <a:endParaRPr lang="es-CO"/>
        </a:p>
      </dgm:t>
    </dgm:pt>
    <dgm:pt modelId="{F1078D5D-FF95-44B1-AD83-4441C2F3AFAA}" type="sibTrans" cxnId="{A34A4127-51B0-49F4-AC37-3ED08F520751}">
      <dgm:prSet/>
      <dgm:spPr/>
      <dgm:t>
        <a:bodyPr/>
        <a:lstStyle/>
        <a:p>
          <a:endParaRPr lang="es-CO"/>
        </a:p>
      </dgm:t>
    </dgm:pt>
    <dgm:pt modelId="{F42E2AAB-4180-4FD9-8ECF-8F3BF4DE8C53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 rot="10800000">
          <a:off x="639919" y="2683624"/>
          <a:ext cx="9472835" cy="1105480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rgbClr val="A5A5A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Art. 11. Los </a:t>
          </a:r>
          <a:r>
            <a:rPr lang="es-ES_tradnl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avances y resultados del </a:t>
          </a:r>
          <a:r>
            <a:rPr lang="es-ES_tradnl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Pectia</a:t>
          </a:r>
          <a:r>
            <a:rPr lang="es-ES_tradnl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y la Agenda de I+D+i que la integra, serán incorporados en Siembra: vi</a:t>
          </a:r>
          <a:r>
            <a:rPr lang="es-CO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nculación</a:t>
          </a:r>
          <a:r>
            <a:rPr lang="es-CO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de los documentos </a:t>
          </a:r>
          <a:r>
            <a:rPr lang="es-CO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Pectia</a:t>
          </a:r>
          <a:r>
            <a:rPr lang="es-CO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por departamento y por cadena a la plataforma SIEMBRA y los resultados de actualización de la Agenda Nacional de I+D+i.</a:t>
          </a:r>
        </a:p>
      </dgm:t>
    </dgm:pt>
    <dgm:pt modelId="{5849BAFD-E35D-4742-ABF1-C0AC02EC3325}" type="parTrans" cxnId="{9A664A57-CE3F-4CF1-AF9A-C7648A8B03D3}">
      <dgm:prSet/>
      <dgm:spPr/>
      <dgm:t>
        <a:bodyPr/>
        <a:lstStyle/>
        <a:p>
          <a:endParaRPr lang="es-CO"/>
        </a:p>
      </dgm:t>
    </dgm:pt>
    <dgm:pt modelId="{FB6A899C-26F2-456B-9C60-180510EBC912}" type="sibTrans" cxnId="{9A664A57-CE3F-4CF1-AF9A-C7648A8B03D3}">
      <dgm:prSet/>
      <dgm:spPr/>
      <dgm:t>
        <a:bodyPr/>
        <a:lstStyle/>
        <a:p>
          <a:endParaRPr lang="es-CO"/>
        </a:p>
      </dgm:t>
    </dgm:pt>
    <dgm:pt modelId="{8D3D37A2-B09C-45CD-9B59-9FA5B5B9018D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 rot="10800000">
          <a:off x="612840" y="4019417"/>
          <a:ext cx="9526993" cy="677924"/>
        </a:xfrm>
        <a:prstGeom prst="homePlate">
          <a:avLst/>
        </a:prstGeom>
        <a:solidFill>
          <a:sysClr val="window" lastClr="FFFFFF"/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13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Av</a:t>
          </a:r>
          <a:r>
            <a:rPr lang="es-CO" sz="1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ance en el diseño de la metodología TISERE que contribuya a mejorar capacidades e indicadores desde lo territorial. </a:t>
          </a:r>
        </a:p>
      </dgm:t>
    </dgm:pt>
    <dgm:pt modelId="{8DCA4DC5-0D16-4150-B84D-3C641656FD12}" type="parTrans" cxnId="{2C3CFBD5-8054-45E0-87F2-25A51EA8C11F}">
      <dgm:prSet/>
      <dgm:spPr/>
      <dgm:t>
        <a:bodyPr/>
        <a:lstStyle/>
        <a:p>
          <a:endParaRPr lang="es-CO"/>
        </a:p>
      </dgm:t>
    </dgm:pt>
    <dgm:pt modelId="{343F03CC-9AF9-4D51-AA75-E3D4266F5213}" type="sibTrans" cxnId="{2C3CFBD5-8054-45E0-87F2-25A51EA8C11F}">
      <dgm:prSet/>
      <dgm:spPr/>
      <dgm:t>
        <a:bodyPr/>
        <a:lstStyle/>
        <a:p>
          <a:endParaRPr lang="es-CO"/>
        </a:p>
      </dgm:t>
    </dgm:pt>
    <dgm:pt modelId="{E473858B-54B4-489F-A7AF-9A8B945A12E1}" type="pres">
      <dgm:prSet presAssocID="{AADBDBB0-7F43-4716-93AB-9A0FBB1F2F9D}" presName="linearFlow" presStyleCnt="0">
        <dgm:presLayoutVars>
          <dgm:dir/>
          <dgm:resizeHandles val="exact"/>
        </dgm:presLayoutVars>
      </dgm:prSet>
      <dgm:spPr/>
    </dgm:pt>
    <dgm:pt modelId="{D54D31F4-698B-4346-8602-DC991635A21C}" type="pres">
      <dgm:prSet presAssocID="{F01956A6-F848-4961-9F5D-C890BA868147}" presName="composite" presStyleCnt="0"/>
      <dgm:spPr/>
    </dgm:pt>
    <dgm:pt modelId="{B9C8D863-1654-4DF6-B61B-8AC5BD77F4E1}" type="pres">
      <dgm:prSet presAssocID="{F01956A6-F848-4961-9F5D-C890BA868147}" presName="imgShp" presStyleLbl="fgImgPlace1" presStyleIdx="0" presStyleCnt="4" custLinFactX="-7889" custLinFactNeighborX="-100000" custLinFactNeighborY="-306"/>
      <dgm:spPr>
        <a:xfrm>
          <a:off x="157109" y="0"/>
          <a:ext cx="1105480" cy="110548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8C5098F-8423-4212-8C92-2679B5D0ED3F}" type="pres">
      <dgm:prSet presAssocID="{F01956A6-F848-4961-9F5D-C890BA868147}" presName="txShp" presStyleLbl="node1" presStyleIdx="0" presStyleCnt="4" custScaleX="127619" custScaleY="61897" custLinFactNeighborX="-4010" custLinFactNeighborY="4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D8736-308E-4DBA-A267-39D837F63932}" type="pres">
      <dgm:prSet presAssocID="{FC4AD1F9-F932-48FE-9730-CE96FD499DD5}" presName="spacing" presStyleCnt="0"/>
      <dgm:spPr/>
    </dgm:pt>
    <dgm:pt modelId="{A39A50A0-C81D-441A-9EF1-8FDA279FEEE6}" type="pres">
      <dgm:prSet presAssocID="{7358DC5C-65A8-4089-88EA-9BEE7391F573}" presName="composite" presStyleCnt="0"/>
      <dgm:spPr/>
    </dgm:pt>
    <dgm:pt modelId="{3995D333-4655-40AD-8F7B-4B96E49C66E2}" type="pres">
      <dgm:prSet presAssocID="{7358DC5C-65A8-4089-88EA-9BEE7391F573}" presName="imgShp" presStyleLbl="fgImgPlace1" presStyleIdx="1" presStyleCnt="4" custLinFactNeighborX="-96512" custLinFactNeighborY="-14473"/>
      <dgm:spPr>
        <a:xfrm>
          <a:off x="282879" y="1278859"/>
          <a:ext cx="1105480" cy="110548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8B3FA4-55ED-4231-8A60-74D3700BD47D}" type="pres">
      <dgm:prSet presAssocID="{7358DC5C-65A8-4089-88EA-9BEE7391F573}" presName="txShp" presStyleLbl="node1" presStyleIdx="1" presStyleCnt="4" custScaleX="124827" custScaleY="78499" custLinFactNeighborX="-2665" custLinFactNeighborY="-117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99EED-2BCF-4B7C-B729-D29FD06CA81C}" type="pres">
      <dgm:prSet presAssocID="{F1078D5D-FF95-44B1-AD83-4441C2F3AFAA}" presName="spacing" presStyleCnt="0"/>
      <dgm:spPr/>
    </dgm:pt>
    <dgm:pt modelId="{D574DB79-8845-45C0-B0CA-1E8DB5EA4AC8}" type="pres">
      <dgm:prSet presAssocID="{F42E2AAB-4180-4FD9-8ECF-8F3BF4DE8C53}" presName="composite" presStyleCnt="0"/>
      <dgm:spPr/>
    </dgm:pt>
    <dgm:pt modelId="{10345F2E-DCB6-4E8D-92B4-7C3C3C352935}" type="pres">
      <dgm:prSet presAssocID="{F42E2AAB-4180-4FD9-8ECF-8F3BF4DE8C53}" presName="imgShp" presStyleLbl="fgImgPlace1" presStyleIdx="2" presStyleCnt="4" custLinFactNeighborX="-96512" custLinFactNeighborY="-17981"/>
      <dgm:spPr>
        <a:xfrm>
          <a:off x="282879" y="2675554"/>
          <a:ext cx="1105480" cy="110548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4B8F8C5-E6F3-4196-A66F-5C94E4EC85AB}" type="pres">
      <dgm:prSet presAssocID="{F42E2AAB-4180-4FD9-8ECF-8F3BF4DE8C53}" presName="txShp" presStyleLbl="node1" presStyleIdx="2" presStyleCnt="4" custScaleX="125412" custLinFactNeighborX="-4010" custLinFactNeighborY="-17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7A53A-42DF-46C6-9D2B-D7EE5D66F9D0}" type="pres">
      <dgm:prSet presAssocID="{FB6A899C-26F2-456B-9C60-180510EBC912}" presName="spacing" presStyleCnt="0"/>
      <dgm:spPr/>
    </dgm:pt>
    <dgm:pt modelId="{1E1AB98C-26F4-45E4-AB21-E5CAE759540A}" type="pres">
      <dgm:prSet presAssocID="{8D3D37A2-B09C-45CD-9B59-9FA5B5B9018D}" presName="composite" presStyleCnt="0"/>
      <dgm:spPr/>
    </dgm:pt>
    <dgm:pt modelId="{938C6575-2A74-4329-B1DE-8A7BC4C86C8E}" type="pres">
      <dgm:prSet presAssocID="{8D3D37A2-B09C-45CD-9B59-9FA5B5B9018D}" presName="imgShp" presStyleLbl="fgImgPlace1" presStyleIdx="3" presStyleCnt="4" custScaleY="76640" custLinFactNeighborX="-96512" custLinFactNeighborY="-40758"/>
      <dgm:spPr>
        <a:xfrm>
          <a:off x="282879" y="3859233"/>
          <a:ext cx="1105480" cy="110548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6D54968-2E0B-42F8-B063-C1648D94CB8A}" type="pres">
      <dgm:prSet presAssocID="{8D3D37A2-B09C-45CD-9B59-9FA5B5B9018D}" presName="txShp" presStyleLbl="node1" presStyleIdx="3" presStyleCnt="4" custScaleX="126129" custScaleY="61324" custLinFactNeighborX="-4010" custLinFactNeighborY="-456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D21545-C29B-4FFB-8E06-2B88F9DF97BC}" type="presOf" srcId="{8D3D37A2-B09C-45CD-9B59-9FA5B5B9018D}" destId="{66D54968-2E0B-42F8-B063-C1648D94CB8A}" srcOrd="0" destOrd="0" presId="urn:microsoft.com/office/officeart/2005/8/layout/vList3"/>
    <dgm:cxn modelId="{57B26CCF-3727-4FCD-AAF4-D5AFBDF224E2}" srcId="{AADBDBB0-7F43-4716-93AB-9A0FBB1F2F9D}" destId="{F01956A6-F848-4961-9F5D-C890BA868147}" srcOrd="0" destOrd="0" parTransId="{82684636-5F01-4848-A7AD-DF4B300A1CAA}" sibTransId="{FC4AD1F9-F932-48FE-9730-CE96FD499DD5}"/>
    <dgm:cxn modelId="{1BEFB4E8-BC26-453A-9EFC-EBCE836A3626}" type="presOf" srcId="{F42E2AAB-4180-4FD9-8ECF-8F3BF4DE8C53}" destId="{D4B8F8C5-E6F3-4196-A66F-5C94E4EC85AB}" srcOrd="0" destOrd="0" presId="urn:microsoft.com/office/officeart/2005/8/layout/vList3"/>
    <dgm:cxn modelId="{CE6CDDD3-32CE-4076-8076-A90486363D85}" type="presOf" srcId="{AADBDBB0-7F43-4716-93AB-9A0FBB1F2F9D}" destId="{E473858B-54B4-489F-A7AF-9A8B945A12E1}" srcOrd="0" destOrd="0" presId="urn:microsoft.com/office/officeart/2005/8/layout/vList3"/>
    <dgm:cxn modelId="{9A664A57-CE3F-4CF1-AF9A-C7648A8B03D3}" srcId="{AADBDBB0-7F43-4716-93AB-9A0FBB1F2F9D}" destId="{F42E2AAB-4180-4FD9-8ECF-8F3BF4DE8C53}" srcOrd="2" destOrd="0" parTransId="{5849BAFD-E35D-4742-ABF1-C0AC02EC3325}" sibTransId="{FB6A899C-26F2-456B-9C60-180510EBC912}"/>
    <dgm:cxn modelId="{A34A4127-51B0-49F4-AC37-3ED08F520751}" srcId="{AADBDBB0-7F43-4716-93AB-9A0FBB1F2F9D}" destId="{7358DC5C-65A8-4089-88EA-9BEE7391F573}" srcOrd="1" destOrd="0" parTransId="{24C80D09-2484-4335-B60C-C8F46D0FADDB}" sibTransId="{F1078D5D-FF95-44B1-AD83-4441C2F3AFAA}"/>
    <dgm:cxn modelId="{2C3CFBD5-8054-45E0-87F2-25A51EA8C11F}" srcId="{AADBDBB0-7F43-4716-93AB-9A0FBB1F2F9D}" destId="{8D3D37A2-B09C-45CD-9B59-9FA5B5B9018D}" srcOrd="3" destOrd="0" parTransId="{8DCA4DC5-0D16-4150-B84D-3C641656FD12}" sibTransId="{343F03CC-9AF9-4D51-AA75-E3D4266F5213}"/>
    <dgm:cxn modelId="{6A555675-F569-4AC5-B8C3-78E0D42B794E}" type="presOf" srcId="{F01956A6-F848-4961-9F5D-C890BA868147}" destId="{08C5098F-8423-4212-8C92-2679B5D0ED3F}" srcOrd="0" destOrd="0" presId="urn:microsoft.com/office/officeart/2005/8/layout/vList3"/>
    <dgm:cxn modelId="{97AFEA9D-FC3A-474E-8815-C37C231B4948}" type="presOf" srcId="{7358DC5C-65A8-4089-88EA-9BEE7391F573}" destId="{4F8B3FA4-55ED-4231-8A60-74D3700BD47D}" srcOrd="0" destOrd="0" presId="urn:microsoft.com/office/officeart/2005/8/layout/vList3"/>
    <dgm:cxn modelId="{929D4DF8-8861-4DF8-8AAC-045867434362}" type="presParOf" srcId="{E473858B-54B4-489F-A7AF-9A8B945A12E1}" destId="{D54D31F4-698B-4346-8602-DC991635A21C}" srcOrd="0" destOrd="0" presId="urn:microsoft.com/office/officeart/2005/8/layout/vList3"/>
    <dgm:cxn modelId="{7ABE49DF-C611-41DF-9CF5-452E23E8E264}" type="presParOf" srcId="{D54D31F4-698B-4346-8602-DC991635A21C}" destId="{B9C8D863-1654-4DF6-B61B-8AC5BD77F4E1}" srcOrd="0" destOrd="0" presId="urn:microsoft.com/office/officeart/2005/8/layout/vList3"/>
    <dgm:cxn modelId="{7B22BE9F-74D7-4069-B8FD-BE38D22BEFAF}" type="presParOf" srcId="{D54D31F4-698B-4346-8602-DC991635A21C}" destId="{08C5098F-8423-4212-8C92-2679B5D0ED3F}" srcOrd="1" destOrd="0" presId="urn:microsoft.com/office/officeart/2005/8/layout/vList3"/>
    <dgm:cxn modelId="{16348028-8A70-4AA7-8FA1-4B872E0FB4E0}" type="presParOf" srcId="{E473858B-54B4-489F-A7AF-9A8B945A12E1}" destId="{7B7D8736-308E-4DBA-A267-39D837F63932}" srcOrd="1" destOrd="0" presId="urn:microsoft.com/office/officeart/2005/8/layout/vList3"/>
    <dgm:cxn modelId="{9EBCFE32-153A-448A-BEE0-C6A7CFC97482}" type="presParOf" srcId="{E473858B-54B4-489F-A7AF-9A8B945A12E1}" destId="{A39A50A0-C81D-441A-9EF1-8FDA279FEEE6}" srcOrd="2" destOrd="0" presId="urn:microsoft.com/office/officeart/2005/8/layout/vList3"/>
    <dgm:cxn modelId="{E720301B-7947-4E94-8A71-B74B9AC3AC60}" type="presParOf" srcId="{A39A50A0-C81D-441A-9EF1-8FDA279FEEE6}" destId="{3995D333-4655-40AD-8F7B-4B96E49C66E2}" srcOrd="0" destOrd="0" presId="urn:microsoft.com/office/officeart/2005/8/layout/vList3"/>
    <dgm:cxn modelId="{702CAB01-F735-49DE-BF4E-FECE9C25729F}" type="presParOf" srcId="{A39A50A0-C81D-441A-9EF1-8FDA279FEEE6}" destId="{4F8B3FA4-55ED-4231-8A60-74D3700BD47D}" srcOrd="1" destOrd="0" presId="urn:microsoft.com/office/officeart/2005/8/layout/vList3"/>
    <dgm:cxn modelId="{8F2CDC42-0D05-4306-BAA9-099B0CE12278}" type="presParOf" srcId="{E473858B-54B4-489F-A7AF-9A8B945A12E1}" destId="{4DE99EED-2BCF-4B7C-B729-D29FD06CA81C}" srcOrd="3" destOrd="0" presId="urn:microsoft.com/office/officeart/2005/8/layout/vList3"/>
    <dgm:cxn modelId="{C6CF8F47-FD08-45C5-8554-F230F4D40CB2}" type="presParOf" srcId="{E473858B-54B4-489F-A7AF-9A8B945A12E1}" destId="{D574DB79-8845-45C0-B0CA-1E8DB5EA4AC8}" srcOrd="4" destOrd="0" presId="urn:microsoft.com/office/officeart/2005/8/layout/vList3"/>
    <dgm:cxn modelId="{9A65BB9E-6767-4B9C-A855-98D30995099E}" type="presParOf" srcId="{D574DB79-8845-45C0-B0CA-1E8DB5EA4AC8}" destId="{10345F2E-DCB6-4E8D-92B4-7C3C3C352935}" srcOrd="0" destOrd="0" presId="urn:microsoft.com/office/officeart/2005/8/layout/vList3"/>
    <dgm:cxn modelId="{6FF39A07-7DCE-47D8-8A29-DD119F55E18A}" type="presParOf" srcId="{D574DB79-8845-45C0-B0CA-1E8DB5EA4AC8}" destId="{D4B8F8C5-E6F3-4196-A66F-5C94E4EC85AB}" srcOrd="1" destOrd="0" presId="urn:microsoft.com/office/officeart/2005/8/layout/vList3"/>
    <dgm:cxn modelId="{2D1342EF-21DC-4D42-BA00-3BAEDF55CA15}" type="presParOf" srcId="{E473858B-54B4-489F-A7AF-9A8B945A12E1}" destId="{C887A53A-42DF-46C6-9D2B-D7EE5D66F9D0}" srcOrd="5" destOrd="0" presId="urn:microsoft.com/office/officeart/2005/8/layout/vList3"/>
    <dgm:cxn modelId="{F628A939-B4CB-49C0-A6DC-0AB31F758F47}" type="presParOf" srcId="{E473858B-54B4-489F-A7AF-9A8B945A12E1}" destId="{1E1AB98C-26F4-45E4-AB21-E5CAE759540A}" srcOrd="6" destOrd="0" presId="urn:microsoft.com/office/officeart/2005/8/layout/vList3"/>
    <dgm:cxn modelId="{203989BE-9F1B-4844-9219-D26B412D9346}" type="presParOf" srcId="{1E1AB98C-26F4-45E4-AB21-E5CAE759540A}" destId="{938C6575-2A74-4329-B1DE-8A7BC4C86C8E}" srcOrd="0" destOrd="0" presId="urn:microsoft.com/office/officeart/2005/8/layout/vList3"/>
    <dgm:cxn modelId="{BD1EC7F1-C5A0-4470-A5B6-0EC9AB83DADF}" type="presParOf" srcId="{1E1AB98C-26F4-45E4-AB21-E5CAE759540A}" destId="{66D54968-2E0B-42F8-B063-C1648D94CB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54C1F15-4B52-4A08-A51B-26ACA809659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990DFC-B56A-4B7D-BF5D-77861FF8629A}">
      <dgm:prSet custT="1"/>
      <dgm:spPr/>
      <dgm:t>
        <a:bodyPr/>
        <a:lstStyle/>
        <a:p>
          <a:r>
            <a:rPr lang="es-CO" sz="2400" i="0" dirty="0"/>
            <a:t>Art. 3.1 Ámbito de aplicación</a:t>
          </a:r>
          <a:endParaRPr lang="es-CO" sz="2000" i="0" dirty="0"/>
        </a:p>
      </dgm:t>
    </dgm:pt>
    <dgm:pt modelId="{A4D92F2C-AF3C-42DF-83C5-0C92A0C2E8A6}" type="parTrans" cxnId="{5326DF71-2083-4290-B68F-A0B9937137A7}">
      <dgm:prSet/>
      <dgm:spPr/>
      <dgm:t>
        <a:bodyPr/>
        <a:lstStyle/>
        <a:p>
          <a:endParaRPr lang="es-CO" sz="2400"/>
        </a:p>
      </dgm:t>
    </dgm:pt>
    <dgm:pt modelId="{611D75D9-C664-40CF-A70F-0E2CFE3ED80A}" type="sibTrans" cxnId="{5326DF71-2083-4290-B68F-A0B9937137A7}">
      <dgm:prSet/>
      <dgm:spPr/>
      <dgm:t>
        <a:bodyPr/>
        <a:lstStyle/>
        <a:p>
          <a:endParaRPr lang="es-CO" sz="2400"/>
        </a:p>
      </dgm:t>
    </dgm:pt>
    <dgm:pt modelId="{7E06D9D1-6535-4FB3-8B82-370109F936DF}">
      <dgm:prSet custT="1"/>
      <dgm:spPr/>
      <dgm:t>
        <a:bodyPr/>
        <a:lstStyle/>
        <a:p>
          <a:r>
            <a:rPr lang="es-CO" sz="2400" i="0" dirty="0"/>
            <a:t>Art. 3.2 Estructura del Pectia</a:t>
          </a:r>
          <a:endParaRPr lang="es-CO" sz="2000" i="0" dirty="0"/>
        </a:p>
      </dgm:t>
    </dgm:pt>
    <dgm:pt modelId="{91C1A000-6AC0-49D0-97ED-EA649EE32B67}" type="parTrans" cxnId="{5BABEC21-02A0-434A-A640-2023D6A3DCBA}">
      <dgm:prSet/>
      <dgm:spPr/>
      <dgm:t>
        <a:bodyPr/>
        <a:lstStyle/>
        <a:p>
          <a:endParaRPr lang="es-CO" sz="2400"/>
        </a:p>
      </dgm:t>
    </dgm:pt>
    <dgm:pt modelId="{C8B4D0DB-8E89-4D7A-AC21-7859EC4DE3B8}" type="sibTrans" cxnId="{5BABEC21-02A0-434A-A640-2023D6A3DCBA}">
      <dgm:prSet/>
      <dgm:spPr/>
      <dgm:t>
        <a:bodyPr/>
        <a:lstStyle/>
        <a:p>
          <a:endParaRPr lang="es-CO" sz="2400"/>
        </a:p>
      </dgm:t>
    </dgm:pt>
    <dgm:pt modelId="{BCF17022-330C-4A9C-9794-AAA6CC91C98C}">
      <dgm:prSet custT="1"/>
      <dgm:spPr/>
      <dgm:t>
        <a:bodyPr/>
        <a:lstStyle/>
        <a:p>
          <a:r>
            <a:rPr lang="es-CO" sz="2400" i="0" dirty="0"/>
            <a:t>Art. 3.3 Identificación de necesidades a nivel regional</a:t>
          </a:r>
          <a:endParaRPr lang="es-CO" sz="2000" i="0" dirty="0"/>
        </a:p>
      </dgm:t>
    </dgm:pt>
    <dgm:pt modelId="{7CDA4D43-BC2B-4B69-A6EB-34A839EA5B54}" type="parTrans" cxnId="{20C7BCCA-F151-49EF-98C4-B9D6256E224B}">
      <dgm:prSet/>
      <dgm:spPr/>
      <dgm:t>
        <a:bodyPr/>
        <a:lstStyle/>
        <a:p>
          <a:endParaRPr lang="es-CO" sz="2400"/>
        </a:p>
      </dgm:t>
    </dgm:pt>
    <dgm:pt modelId="{E736AD71-0964-4559-8B24-DD1C08C70BF6}" type="sibTrans" cxnId="{20C7BCCA-F151-49EF-98C4-B9D6256E224B}">
      <dgm:prSet/>
      <dgm:spPr/>
      <dgm:t>
        <a:bodyPr/>
        <a:lstStyle/>
        <a:p>
          <a:endParaRPr lang="es-CO" sz="2400"/>
        </a:p>
      </dgm:t>
    </dgm:pt>
    <dgm:pt modelId="{C73F2773-38AE-4B39-8774-4E5D60053CC2}">
      <dgm:prSet custT="1"/>
      <dgm:spPr/>
      <dgm:t>
        <a:bodyPr/>
        <a:lstStyle/>
        <a:p>
          <a:r>
            <a:rPr lang="es-ES" sz="2400" i="0" dirty="0"/>
            <a:t>Art. 3.4 Instancias nacionales de articulación del Pectia</a:t>
          </a:r>
          <a:endParaRPr lang="es-CO" sz="2000" i="0" dirty="0"/>
        </a:p>
      </dgm:t>
    </dgm:pt>
    <dgm:pt modelId="{9917AB80-C65E-40BB-AA9E-E34F9D07C472}" type="parTrans" cxnId="{E5D92809-EE24-40FD-8415-DC7716A2D3B3}">
      <dgm:prSet/>
      <dgm:spPr/>
      <dgm:t>
        <a:bodyPr/>
        <a:lstStyle/>
        <a:p>
          <a:endParaRPr lang="es-CO" sz="2400"/>
        </a:p>
      </dgm:t>
    </dgm:pt>
    <dgm:pt modelId="{F58577E1-2AE4-4893-B30D-FA62F7C566D4}" type="sibTrans" cxnId="{E5D92809-EE24-40FD-8415-DC7716A2D3B3}">
      <dgm:prSet/>
      <dgm:spPr/>
      <dgm:t>
        <a:bodyPr/>
        <a:lstStyle/>
        <a:p>
          <a:endParaRPr lang="es-CO" sz="2400"/>
        </a:p>
      </dgm:t>
    </dgm:pt>
    <dgm:pt modelId="{178552A8-C9B3-4734-8EBF-4C60C423CE85}">
      <dgm:prSet custT="1"/>
      <dgm:spPr/>
      <dgm:t>
        <a:bodyPr/>
        <a:lstStyle/>
        <a:p>
          <a:r>
            <a:rPr lang="es-ES" sz="2400" i="0" dirty="0"/>
            <a:t>Art. 3.5 Suministro de información</a:t>
          </a:r>
          <a:endParaRPr lang="es-CO" sz="2000" i="0" dirty="0"/>
        </a:p>
      </dgm:t>
    </dgm:pt>
    <dgm:pt modelId="{4F9D0E57-413D-4009-A4B3-2D0AE62365C3}" type="parTrans" cxnId="{2F9CA034-6E6B-4C33-92FB-E418B8EE5C07}">
      <dgm:prSet/>
      <dgm:spPr/>
      <dgm:t>
        <a:bodyPr/>
        <a:lstStyle/>
        <a:p>
          <a:endParaRPr lang="es-CO" sz="2400"/>
        </a:p>
      </dgm:t>
    </dgm:pt>
    <dgm:pt modelId="{D0CB399A-2420-42C7-AE5A-4472419361FA}" type="sibTrans" cxnId="{2F9CA034-6E6B-4C33-92FB-E418B8EE5C07}">
      <dgm:prSet/>
      <dgm:spPr/>
      <dgm:t>
        <a:bodyPr/>
        <a:lstStyle/>
        <a:p>
          <a:endParaRPr lang="es-CO" sz="2400"/>
        </a:p>
      </dgm:t>
    </dgm:pt>
    <dgm:pt modelId="{85E225DE-943B-43CA-86BF-93AFA4126A5D}">
      <dgm:prSet custT="1"/>
      <dgm:spPr/>
      <dgm:t>
        <a:bodyPr/>
        <a:lstStyle/>
        <a:p>
          <a:r>
            <a:rPr lang="es-ES" sz="2400" i="0" dirty="0"/>
            <a:t>Art. 3.6 Publicidad del Pectia</a:t>
          </a:r>
          <a:endParaRPr lang="es-CO" sz="2000" i="0" dirty="0"/>
        </a:p>
      </dgm:t>
    </dgm:pt>
    <dgm:pt modelId="{404A0C7C-C542-4FE4-84DC-A09787231296}" type="parTrans" cxnId="{79AC6150-F428-4003-83A6-AEEFD437AAB5}">
      <dgm:prSet/>
      <dgm:spPr/>
      <dgm:t>
        <a:bodyPr/>
        <a:lstStyle/>
        <a:p>
          <a:endParaRPr lang="es-CO" sz="2400"/>
        </a:p>
      </dgm:t>
    </dgm:pt>
    <dgm:pt modelId="{25FD44C8-8FDE-4F99-9801-F656266105C4}" type="sibTrans" cxnId="{79AC6150-F428-4003-83A6-AEEFD437AAB5}">
      <dgm:prSet/>
      <dgm:spPr/>
      <dgm:t>
        <a:bodyPr/>
        <a:lstStyle/>
        <a:p>
          <a:endParaRPr lang="es-CO" sz="2400"/>
        </a:p>
      </dgm:t>
    </dgm:pt>
    <dgm:pt modelId="{10412391-C015-41F8-B984-A8F8A41C39B3}" type="pres">
      <dgm:prSet presAssocID="{154C1F15-4B52-4A08-A51B-26ACA80965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6A0641-8D82-4614-823F-CF947B474FBC}" type="pres">
      <dgm:prSet presAssocID="{CD990DFC-B56A-4B7D-BF5D-77861FF862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483C7-ADF6-41CD-B4B8-778373D6F270}" type="pres">
      <dgm:prSet presAssocID="{611D75D9-C664-40CF-A70F-0E2CFE3ED80A}" presName="sibTrans" presStyleCnt="0"/>
      <dgm:spPr/>
    </dgm:pt>
    <dgm:pt modelId="{54C6CB38-A2A7-4530-BFC2-27A80FDF510E}" type="pres">
      <dgm:prSet presAssocID="{7E06D9D1-6535-4FB3-8B82-370109F936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A91E0-7814-46BF-9FC6-7DA2E2C898BD}" type="pres">
      <dgm:prSet presAssocID="{C8B4D0DB-8E89-4D7A-AC21-7859EC4DE3B8}" presName="sibTrans" presStyleCnt="0"/>
      <dgm:spPr/>
    </dgm:pt>
    <dgm:pt modelId="{2049079E-6EB1-4A16-B6D8-64A278FB68CD}" type="pres">
      <dgm:prSet presAssocID="{BCF17022-330C-4A9C-9794-AAA6CC91C9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BFE498-FD61-4091-A292-7D2FBB0B573D}" type="pres">
      <dgm:prSet presAssocID="{E736AD71-0964-4559-8B24-DD1C08C70BF6}" presName="sibTrans" presStyleCnt="0"/>
      <dgm:spPr/>
    </dgm:pt>
    <dgm:pt modelId="{68E22ACE-BCE5-4EA7-9013-608A1475FC2E}" type="pres">
      <dgm:prSet presAssocID="{C73F2773-38AE-4B39-8774-4E5D60053C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4BE0B-388D-4E0D-B874-5B56FB0165AC}" type="pres">
      <dgm:prSet presAssocID="{F58577E1-2AE4-4893-B30D-FA62F7C566D4}" presName="sibTrans" presStyleCnt="0"/>
      <dgm:spPr/>
    </dgm:pt>
    <dgm:pt modelId="{4D2F6D02-BAD2-42D7-B9D2-C7D0BBE76115}" type="pres">
      <dgm:prSet presAssocID="{178552A8-C9B3-4734-8EBF-4C60C423CE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93359E-E304-48D1-9039-C801183B3462}" type="pres">
      <dgm:prSet presAssocID="{D0CB399A-2420-42C7-AE5A-4472419361FA}" presName="sibTrans" presStyleCnt="0"/>
      <dgm:spPr/>
    </dgm:pt>
    <dgm:pt modelId="{09E14CFB-DDDE-42DB-9266-A2140E018AD4}" type="pres">
      <dgm:prSet presAssocID="{85E225DE-943B-43CA-86BF-93AFA4126A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5E18D6-AFF2-4672-85E8-639C20FA68D0}" type="presOf" srcId="{CD990DFC-B56A-4B7D-BF5D-77861FF8629A}" destId="{766A0641-8D82-4614-823F-CF947B474FBC}" srcOrd="0" destOrd="0" presId="urn:microsoft.com/office/officeart/2005/8/layout/default"/>
    <dgm:cxn modelId="{DD4C8E27-C4E3-411C-B6BE-508ACD7605F4}" type="presOf" srcId="{7E06D9D1-6535-4FB3-8B82-370109F936DF}" destId="{54C6CB38-A2A7-4530-BFC2-27A80FDF510E}" srcOrd="0" destOrd="0" presId="urn:microsoft.com/office/officeart/2005/8/layout/default"/>
    <dgm:cxn modelId="{7C118BB8-93A0-4108-8BA7-D06F1B067ABB}" type="presOf" srcId="{178552A8-C9B3-4734-8EBF-4C60C423CE85}" destId="{4D2F6D02-BAD2-42D7-B9D2-C7D0BBE76115}" srcOrd="0" destOrd="0" presId="urn:microsoft.com/office/officeart/2005/8/layout/default"/>
    <dgm:cxn modelId="{C5BCBDB8-481F-4847-9160-95569EB27B4F}" type="presOf" srcId="{BCF17022-330C-4A9C-9794-AAA6CC91C98C}" destId="{2049079E-6EB1-4A16-B6D8-64A278FB68CD}" srcOrd="0" destOrd="0" presId="urn:microsoft.com/office/officeart/2005/8/layout/default"/>
    <dgm:cxn modelId="{5326DF71-2083-4290-B68F-A0B9937137A7}" srcId="{154C1F15-4B52-4A08-A51B-26ACA8096592}" destId="{CD990DFC-B56A-4B7D-BF5D-77861FF8629A}" srcOrd="0" destOrd="0" parTransId="{A4D92F2C-AF3C-42DF-83C5-0C92A0C2E8A6}" sibTransId="{611D75D9-C664-40CF-A70F-0E2CFE3ED80A}"/>
    <dgm:cxn modelId="{20C7BCCA-F151-49EF-98C4-B9D6256E224B}" srcId="{154C1F15-4B52-4A08-A51B-26ACA8096592}" destId="{BCF17022-330C-4A9C-9794-AAA6CC91C98C}" srcOrd="2" destOrd="0" parTransId="{7CDA4D43-BC2B-4B69-A6EB-34A839EA5B54}" sibTransId="{E736AD71-0964-4559-8B24-DD1C08C70BF6}"/>
    <dgm:cxn modelId="{2F9CA034-6E6B-4C33-92FB-E418B8EE5C07}" srcId="{154C1F15-4B52-4A08-A51B-26ACA8096592}" destId="{178552A8-C9B3-4734-8EBF-4C60C423CE85}" srcOrd="4" destOrd="0" parTransId="{4F9D0E57-413D-4009-A4B3-2D0AE62365C3}" sibTransId="{D0CB399A-2420-42C7-AE5A-4472419361FA}"/>
    <dgm:cxn modelId="{84E17443-B0B0-4D8C-AA26-8D1BCDF06D9A}" type="presOf" srcId="{85E225DE-943B-43CA-86BF-93AFA4126A5D}" destId="{09E14CFB-DDDE-42DB-9266-A2140E018AD4}" srcOrd="0" destOrd="0" presId="urn:microsoft.com/office/officeart/2005/8/layout/default"/>
    <dgm:cxn modelId="{3A53F400-552C-488E-BB69-37E2339E5572}" type="presOf" srcId="{154C1F15-4B52-4A08-A51B-26ACA8096592}" destId="{10412391-C015-41F8-B984-A8F8A41C39B3}" srcOrd="0" destOrd="0" presId="urn:microsoft.com/office/officeart/2005/8/layout/default"/>
    <dgm:cxn modelId="{5BABEC21-02A0-434A-A640-2023D6A3DCBA}" srcId="{154C1F15-4B52-4A08-A51B-26ACA8096592}" destId="{7E06D9D1-6535-4FB3-8B82-370109F936DF}" srcOrd="1" destOrd="0" parTransId="{91C1A000-6AC0-49D0-97ED-EA649EE32B67}" sibTransId="{C8B4D0DB-8E89-4D7A-AC21-7859EC4DE3B8}"/>
    <dgm:cxn modelId="{79AC6150-F428-4003-83A6-AEEFD437AAB5}" srcId="{154C1F15-4B52-4A08-A51B-26ACA8096592}" destId="{85E225DE-943B-43CA-86BF-93AFA4126A5D}" srcOrd="5" destOrd="0" parTransId="{404A0C7C-C542-4FE4-84DC-A09787231296}" sibTransId="{25FD44C8-8FDE-4F99-9801-F656266105C4}"/>
    <dgm:cxn modelId="{DAD00B9D-6855-40D1-ACEB-4DD0B09FB719}" type="presOf" srcId="{C73F2773-38AE-4B39-8774-4E5D60053CC2}" destId="{68E22ACE-BCE5-4EA7-9013-608A1475FC2E}" srcOrd="0" destOrd="0" presId="urn:microsoft.com/office/officeart/2005/8/layout/default"/>
    <dgm:cxn modelId="{E5D92809-EE24-40FD-8415-DC7716A2D3B3}" srcId="{154C1F15-4B52-4A08-A51B-26ACA8096592}" destId="{C73F2773-38AE-4B39-8774-4E5D60053CC2}" srcOrd="3" destOrd="0" parTransId="{9917AB80-C65E-40BB-AA9E-E34F9D07C472}" sibTransId="{F58577E1-2AE4-4893-B30D-FA62F7C566D4}"/>
    <dgm:cxn modelId="{C5E38B7C-3A36-430F-9D5E-3F5289C147FE}" type="presParOf" srcId="{10412391-C015-41F8-B984-A8F8A41C39B3}" destId="{766A0641-8D82-4614-823F-CF947B474FBC}" srcOrd="0" destOrd="0" presId="urn:microsoft.com/office/officeart/2005/8/layout/default"/>
    <dgm:cxn modelId="{68DB8B6F-4128-4DF2-B31E-C2FB3557BE8E}" type="presParOf" srcId="{10412391-C015-41F8-B984-A8F8A41C39B3}" destId="{949483C7-ADF6-41CD-B4B8-778373D6F270}" srcOrd="1" destOrd="0" presId="urn:microsoft.com/office/officeart/2005/8/layout/default"/>
    <dgm:cxn modelId="{00C7304A-2892-4A43-ADB4-ECA810FCC0B6}" type="presParOf" srcId="{10412391-C015-41F8-B984-A8F8A41C39B3}" destId="{54C6CB38-A2A7-4530-BFC2-27A80FDF510E}" srcOrd="2" destOrd="0" presId="urn:microsoft.com/office/officeart/2005/8/layout/default"/>
    <dgm:cxn modelId="{40D10DA9-A69B-4A5B-91EB-D539F1E35911}" type="presParOf" srcId="{10412391-C015-41F8-B984-A8F8A41C39B3}" destId="{56AA91E0-7814-46BF-9FC6-7DA2E2C898BD}" srcOrd="3" destOrd="0" presId="urn:microsoft.com/office/officeart/2005/8/layout/default"/>
    <dgm:cxn modelId="{96D2057E-5850-4D53-90C6-A20F83F25804}" type="presParOf" srcId="{10412391-C015-41F8-B984-A8F8A41C39B3}" destId="{2049079E-6EB1-4A16-B6D8-64A278FB68CD}" srcOrd="4" destOrd="0" presId="urn:microsoft.com/office/officeart/2005/8/layout/default"/>
    <dgm:cxn modelId="{69081556-62A5-4CB6-88FF-E47D48137FC1}" type="presParOf" srcId="{10412391-C015-41F8-B984-A8F8A41C39B3}" destId="{6DBFE498-FD61-4091-A292-7D2FBB0B573D}" srcOrd="5" destOrd="0" presId="urn:microsoft.com/office/officeart/2005/8/layout/default"/>
    <dgm:cxn modelId="{CB86D454-15A9-4AF8-A56E-D536CCDAB86E}" type="presParOf" srcId="{10412391-C015-41F8-B984-A8F8A41C39B3}" destId="{68E22ACE-BCE5-4EA7-9013-608A1475FC2E}" srcOrd="6" destOrd="0" presId="urn:microsoft.com/office/officeart/2005/8/layout/default"/>
    <dgm:cxn modelId="{9C61CB6F-E752-4047-8CBC-5BB891B51C70}" type="presParOf" srcId="{10412391-C015-41F8-B984-A8F8A41C39B3}" destId="{AA84BE0B-388D-4E0D-B874-5B56FB0165AC}" srcOrd="7" destOrd="0" presId="urn:microsoft.com/office/officeart/2005/8/layout/default"/>
    <dgm:cxn modelId="{8AFAB1A9-8A0D-4139-9894-E70095A5C6EE}" type="presParOf" srcId="{10412391-C015-41F8-B984-A8F8A41C39B3}" destId="{4D2F6D02-BAD2-42D7-B9D2-C7D0BBE76115}" srcOrd="8" destOrd="0" presId="urn:microsoft.com/office/officeart/2005/8/layout/default"/>
    <dgm:cxn modelId="{7149D38B-20CE-423B-8DF2-B7B495FEADE1}" type="presParOf" srcId="{10412391-C015-41F8-B984-A8F8A41C39B3}" destId="{7093359E-E304-48D1-9039-C801183B3462}" srcOrd="9" destOrd="0" presId="urn:microsoft.com/office/officeart/2005/8/layout/default"/>
    <dgm:cxn modelId="{1F33D563-9897-48AB-89A4-69731AD9C384}" type="presParOf" srcId="{10412391-C015-41F8-B984-A8F8A41C39B3}" destId="{09E14CFB-DDDE-42DB-9266-A2140E018AD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F0B2ED">
            <a:alpha val="49804"/>
          </a:srgbClr>
        </a:solidFill>
      </dgm:spPr>
      <dgm:t>
        <a:bodyPr/>
        <a:lstStyle/>
        <a:p>
          <a:r>
            <a:rPr lang="es-CO" b="1" dirty="0"/>
            <a:t>2016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F0B2ED">
            <a:alpha val="50000"/>
          </a:srgbClr>
        </a:solidFill>
      </dgm:spPr>
      <dgm:t>
        <a:bodyPr/>
        <a:lstStyle/>
        <a:p>
          <a:r>
            <a:rPr lang="es-CO" b="1" dirty="0"/>
            <a:t>2016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37CBE9">
            <a:alpha val="50000"/>
          </a:srgbClr>
        </a:solidFill>
      </dgm:spPr>
      <dgm:t>
        <a:bodyPr/>
        <a:lstStyle/>
        <a:p>
          <a:r>
            <a:rPr lang="es-CO" b="1" dirty="0"/>
            <a:t>2015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 custLinFactNeighborX="20069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BEF983">
            <a:alpha val="49804"/>
          </a:srgbClr>
        </a:solidFill>
      </dgm:spPr>
      <dgm:t>
        <a:bodyPr/>
        <a:lstStyle/>
        <a:p>
          <a:r>
            <a:rPr lang="es-CO" b="1" dirty="0"/>
            <a:t>2013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426EFA-88BA-4E71-B1D0-1980D1D526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60A782-6114-4950-A32A-43FE33FED3E8}">
      <dgm:prSet/>
      <dgm:spPr>
        <a:solidFill>
          <a:srgbClr val="37CBE9">
            <a:alpha val="50000"/>
          </a:srgbClr>
        </a:solidFill>
      </dgm:spPr>
      <dgm:t>
        <a:bodyPr/>
        <a:lstStyle/>
        <a:p>
          <a:r>
            <a:rPr lang="es-CO" b="1" dirty="0"/>
            <a:t>2015</a:t>
          </a:r>
        </a:p>
      </dgm:t>
    </dgm:pt>
    <dgm:pt modelId="{8AB2A8C7-BD76-41EC-8606-CB846CF27D48}" type="parTrans" cxnId="{C23750A7-5034-47F8-82CF-F9D9B5370375}">
      <dgm:prSet/>
      <dgm:spPr/>
      <dgm:t>
        <a:bodyPr/>
        <a:lstStyle/>
        <a:p>
          <a:endParaRPr lang="es-ES" b="1"/>
        </a:p>
      </dgm:t>
    </dgm:pt>
    <dgm:pt modelId="{5129D04C-EBB6-4C0B-8BCA-D12A93BFDAC7}" type="sibTrans" cxnId="{C23750A7-5034-47F8-82CF-F9D9B5370375}">
      <dgm:prSet/>
      <dgm:spPr/>
      <dgm:t>
        <a:bodyPr/>
        <a:lstStyle/>
        <a:p>
          <a:endParaRPr lang="es-ES" b="1"/>
        </a:p>
      </dgm:t>
    </dgm:pt>
    <dgm:pt modelId="{2BECD6F6-B151-4BCD-AD50-70FC2E0AE6C1}" type="pres">
      <dgm:prSet presAssocID="{E3426EFA-88BA-4E71-B1D0-1980D1D526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88BC81-0A72-47C1-AB94-45485FDC4B8A}" type="pres">
      <dgm:prSet presAssocID="{5A60A782-6114-4950-A32A-43FE33FED3E8}" presName="circ1TxSh" presStyleLbl="vennNode1" presStyleIdx="0" presStyleCnt="1" custLinFactNeighborX="16994" custLinFactNeighborY="1883"/>
      <dgm:spPr/>
      <dgm:t>
        <a:bodyPr/>
        <a:lstStyle/>
        <a:p>
          <a:endParaRPr lang="es-ES"/>
        </a:p>
      </dgm:t>
    </dgm:pt>
  </dgm:ptLst>
  <dgm:cxnLst>
    <dgm:cxn modelId="{C23750A7-5034-47F8-82CF-F9D9B5370375}" srcId="{E3426EFA-88BA-4E71-B1D0-1980D1D52629}" destId="{5A60A782-6114-4950-A32A-43FE33FED3E8}" srcOrd="0" destOrd="0" parTransId="{8AB2A8C7-BD76-41EC-8606-CB846CF27D48}" sibTransId="{5129D04C-EBB6-4C0B-8BCA-D12A93BFDAC7}"/>
    <dgm:cxn modelId="{40623419-BF0A-4177-A23E-D33399349320}" type="presOf" srcId="{5A60A782-6114-4950-A32A-43FE33FED3E8}" destId="{0488BC81-0A72-47C1-AB94-45485FDC4B8A}" srcOrd="0" destOrd="0" presId="urn:microsoft.com/office/officeart/2005/8/layout/venn1"/>
    <dgm:cxn modelId="{7754581E-035E-4A29-9D49-F5BB024F4A1A}" type="presOf" srcId="{E3426EFA-88BA-4E71-B1D0-1980D1D52629}" destId="{2BECD6F6-B151-4BCD-AD50-70FC2E0AE6C1}" srcOrd="0" destOrd="0" presId="urn:microsoft.com/office/officeart/2005/8/layout/venn1"/>
    <dgm:cxn modelId="{8A8A3078-2EE7-4C27-91D1-E775EDB80653}" type="presParOf" srcId="{2BECD6F6-B151-4BCD-AD50-70FC2E0AE6C1}" destId="{0488BC81-0A72-47C1-AB94-45485FDC4B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7BC151-3934-45A0-8642-282D0B7D28F6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878E8941-46AE-4D5C-A68E-7AED927E5A33}">
      <dgm:prSet phldrT="[Texto]" custT="1"/>
      <dgm:spPr/>
      <dgm:t>
        <a:bodyPr/>
        <a:lstStyle/>
        <a:p>
          <a:r>
            <a:rPr lang="es-CO" sz="1600" b="0" dirty="0">
              <a:latin typeface="+mn-lt"/>
            </a:rPr>
            <a:t>Fuentes de información secundaria </a:t>
          </a:r>
        </a:p>
      </dgm:t>
    </dgm:pt>
    <dgm:pt modelId="{203E0CB9-0993-45A0-82D8-84033D77315B}" type="parTrans" cxnId="{8A7AFCAE-A218-46A5-92E2-724970DA21B1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A29090CD-F260-4FC8-8884-6B943B3335D4}" type="sibTrans" cxnId="{8A7AFCAE-A218-46A5-92E2-724970DA21B1}">
      <dgm:prSet custT="1"/>
      <dgm:spPr/>
      <dgm:t>
        <a:bodyPr/>
        <a:lstStyle/>
        <a:p>
          <a:endParaRPr lang="es-CO" sz="1600" b="0" dirty="0">
            <a:latin typeface="+mn-lt"/>
          </a:endParaRPr>
        </a:p>
      </dgm:t>
    </dgm:pt>
    <dgm:pt modelId="{D5EA5075-9E8D-4760-9766-EBA906D77013}">
      <dgm:prSet phldrT="[Texto]" custT="1"/>
      <dgm:spPr/>
      <dgm:t>
        <a:bodyPr/>
        <a:lstStyle/>
        <a:p>
          <a:r>
            <a:rPr lang="es-CO" sz="1600" b="0" dirty="0">
              <a:latin typeface="+mn-lt"/>
            </a:rPr>
            <a:t>Diagnóstico de base: PND, Misión Rural, Agenda Nacional I+D+I, OCDE, Conpes CTI y DP, Datos CNA 2014 </a:t>
          </a:r>
        </a:p>
      </dgm:t>
    </dgm:pt>
    <dgm:pt modelId="{C3D82E35-A17F-43F8-9379-0402D55164C8}" type="parTrans" cxnId="{E2D8EAC9-6213-4890-8246-DBD187E766BD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809CC950-6D1B-4D98-8A6A-A2C08809D59F}" type="sibTrans" cxnId="{E2D8EAC9-6213-4890-8246-DBD187E766BD}">
      <dgm:prSet custT="1"/>
      <dgm:spPr/>
      <dgm:t>
        <a:bodyPr/>
        <a:lstStyle/>
        <a:p>
          <a:endParaRPr lang="es-CO" sz="1600" b="0" dirty="0">
            <a:latin typeface="+mn-lt"/>
          </a:endParaRPr>
        </a:p>
      </dgm:t>
    </dgm:pt>
    <dgm:pt modelId="{B6DEEB6A-2BD3-4DC8-B0E1-633CC8C82343}">
      <dgm:prSet phldrT="[Texto]" custT="1"/>
      <dgm:spPr/>
      <dgm:t>
        <a:bodyPr/>
        <a:lstStyle/>
        <a:p>
          <a:r>
            <a:rPr lang="es-CO" sz="1600" b="0" dirty="0">
              <a:latin typeface="+mn-lt"/>
            </a:rPr>
            <a:t>Fichas de contexto por cadena y región</a:t>
          </a:r>
        </a:p>
        <a:p>
          <a:r>
            <a:rPr lang="es-CO" sz="1600" b="0" dirty="0">
              <a:latin typeface="+mn-lt"/>
            </a:rPr>
            <a:t>Diagnóstico megatendencias  </a:t>
          </a:r>
        </a:p>
      </dgm:t>
    </dgm:pt>
    <dgm:pt modelId="{CE88E7BF-5CD2-4A20-AF0B-5A001DA1C09A}" type="parTrans" cxnId="{404BD622-8CCD-4BC1-8C74-7F7F539649CE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83A2235E-A203-44A9-9692-C3670E4BBC75}" type="sibTrans" cxnId="{404BD622-8CCD-4BC1-8C74-7F7F539649CE}">
      <dgm:prSet custT="1"/>
      <dgm:spPr/>
      <dgm:t>
        <a:bodyPr/>
        <a:lstStyle/>
        <a:p>
          <a:endParaRPr lang="es-CO" sz="1600" b="0" dirty="0">
            <a:latin typeface="+mn-lt"/>
          </a:endParaRPr>
        </a:p>
      </dgm:t>
    </dgm:pt>
    <dgm:pt modelId="{14A70B3E-1E71-45C7-8E73-B35E390D684F}">
      <dgm:prSet phldrT="[Texto]" custT="1"/>
      <dgm:spPr/>
      <dgm:t>
        <a:bodyPr/>
        <a:lstStyle/>
        <a:p>
          <a:r>
            <a:rPr lang="es-CO" sz="1600" b="0" dirty="0">
              <a:latin typeface="+mn-lt"/>
            </a:rPr>
            <a:t>Análisis de oportunidades y limitaciones </a:t>
          </a:r>
        </a:p>
      </dgm:t>
    </dgm:pt>
    <dgm:pt modelId="{0BBE2A55-AFDB-4282-9B00-61DBD6D30B54}" type="parTrans" cxnId="{D9B4E1A2-1481-4A9F-9E2C-1C80425CEA3E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E5198C3C-3CA8-44D7-A80A-F7DAE2CE198D}" type="sibTrans" cxnId="{D9B4E1A2-1481-4A9F-9E2C-1C80425CEA3E}">
      <dgm:prSet custT="1"/>
      <dgm:spPr/>
      <dgm:t>
        <a:bodyPr/>
        <a:lstStyle/>
        <a:p>
          <a:endParaRPr lang="es-CO" sz="1600" b="0" dirty="0">
            <a:latin typeface="+mn-lt"/>
          </a:endParaRPr>
        </a:p>
      </dgm:t>
    </dgm:pt>
    <dgm:pt modelId="{3B1CB1C1-FD0C-4109-9497-AC72FF03A51B}">
      <dgm:prSet phldrT="[Texto]" custT="1"/>
      <dgm:spPr/>
      <dgm:t>
        <a:bodyPr/>
        <a:lstStyle/>
        <a:p>
          <a:r>
            <a:rPr lang="es-CO" sz="1600" b="0" dirty="0">
              <a:latin typeface="+mn-lt"/>
            </a:rPr>
            <a:t>Validación del diagnóstico</a:t>
          </a:r>
        </a:p>
      </dgm:t>
    </dgm:pt>
    <dgm:pt modelId="{632648ED-34C8-44E5-824D-7A35FE52F785}" type="parTrans" cxnId="{FDD7080B-E8BD-47CB-87BD-42F50B1D1FBF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E85EF86A-0272-4D32-ADFD-EF3D047CD741}" type="sibTrans" cxnId="{FDD7080B-E8BD-47CB-87BD-42F50B1D1FBF}">
      <dgm:prSet custT="1"/>
      <dgm:spPr/>
      <dgm:t>
        <a:bodyPr/>
        <a:lstStyle/>
        <a:p>
          <a:endParaRPr lang="es-CO" sz="1600" b="0" dirty="0">
            <a:latin typeface="+mn-lt"/>
          </a:endParaRPr>
        </a:p>
      </dgm:t>
    </dgm:pt>
    <dgm:pt modelId="{ACEA028B-D93F-43C9-8E84-3624A742F438}">
      <dgm:prSet custT="1"/>
      <dgm:spPr/>
      <dgm:t>
        <a:bodyPr/>
        <a:lstStyle/>
        <a:p>
          <a:r>
            <a:rPr lang="es-CO" sz="1600" b="0" dirty="0">
              <a:latin typeface="+mn-lt"/>
            </a:rPr>
            <a:t>Diagnóstico PECTIA </a:t>
          </a:r>
        </a:p>
      </dgm:t>
    </dgm:pt>
    <dgm:pt modelId="{AAF84373-47AA-42F9-B36B-DA8F585173BD}" type="parTrans" cxnId="{6CEDF1EE-F6C4-4CD6-B2CD-8E1F16841B8D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9F853769-7987-488E-AF0A-BE3560CD2DB6}" type="sibTrans" cxnId="{6CEDF1EE-F6C4-4CD6-B2CD-8E1F16841B8D}">
      <dgm:prSet/>
      <dgm:spPr/>
      <dgm:t>
        <a:bodyPr/>
        <a:lstStyle/>
        <a:p>
          <a:endParaRPr lang="es-CO" sz="1600" b="0">
            <a:latin typeface="+mn-lt"/>
          </a:endParaRPr>
        </a:p>
      </dgm:t>
    </dgm:pt>
    <dgm:pt modelId="{1FB25BD6-6EFF-4157-80CC-ED00783BA691}" type="pres">
      <dgm:prSet presAssocID="{B57BC151-3934-45A0-8642-282D0B7D28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1122C3-6438-4D5B-AEA5-FF21B0508066}" type="pres">
      <dgm:prSet presAssocID="{878E8941-46AE-4D5C-A68E-7AED927E5A33}" presName="node" presStyleLbl="node1" presStyleIdx="0" presStyleCnt="6" custScaleX="138284" custScaleY="133048" custLinFactNeighborX="622" custLinFactNeighborY="8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76140-AA16-45E4-8B98-288D36DCEA0E}" type="pres">
      <dgm:prSet presAssocID="{A29090CD-F260-4FC8-8884-6B943B3335D4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D20DD07-510B-4BA2-9A82-843CAC45ADBE}" type="pres">
      <dgm:prSet presAssocID="{A29090CD-F260-4FC8-8884-6B943B3335D4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E1147641-6D1A-4F68-8CE1-D344E1635054}" type="pres">
      <dgm:prSet presAssocID="{D5EA5075-9E8D-4760-9766-EBA906D77013}" presName="node" presStyleLbl="node1" presStyleIdx="1" presStyleCnt="6" custScaleX="145125" custScaleY="128804" custLinFactNeighborX="554" custLinFactNeighborY="10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F7C90-CA60-47EE-9762-E2090CFABA36}" type="pres">
      <dgm:prSet presAssocID="{809CC950-6D1B-4D98-8A6A-A2C08809D59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5B1DFC15-0BE7-4434-96B8-2CFA64CF2487}" type="pres">
      <dgm:prSet presAssocID="{809CC950-6D1B-4D98-8A6A-A2C08809D59F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B1DE772-71D2-4126-852D-D84FD8DF1D7B}" type="pres">
      <dgm:prSet presAssocID="{B6DEEB6A-2BD3-4DC8-B0E1-633CC8C82343}" presName="node" presStyleLbl="node1" presStyleIdx="2" presStyleCnt="6" custScaleX="138284" custScaleY="124479" custLinFactNeighborX="622" custLinFactNeighborY="6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823428-7764-4F2E-B76F-20A8921438BC}" type="pres">
      <dgm:prSet presAssocID="{83A2235E-A203-44A9-9692-C3670E4BBC7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F8CA936-2647-42B4-A6DF-88992AEE02CA}" type="pres">
      <dgm:prSet presAssocID="{83A2235E-A203-44A9-9692-C3670E4BBC7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FDAFABF-0C96-4187-AD75-3A1C5F95A060}" type="pres">
      <dgm:prSet presAssocID="{14A70B3E-1E71-45C7-8E73-B35E390D684F}" presName="node" presStyleLbl="node1" presStyleIdx="3" presStyleCnt="6" custScaleX="1382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4A99A5-6BCA-4876-8B54-EE6008E05423}" type="pres">
      <dgm:prSet presAssocID="{E5198C3C-3CA8-44D7-A80A-F7DAE2CE198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44A13E8-28D3-4668-A6F4-E832308A4B49}" type="pres">
      <dgm:prSet presAssocID="{E5198C3C-3CA8-44D7-A80A-F7DAE2CE198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1EFEA50C-85F1-49FA-BD59-1B08390C4A44}" type="pres">
      <dgm:prSet presAssocID="{3B1CB1C1-FD0C-4109-9497-AC72FF03A51B}" presName="node" presStyleLbl="node1" presStyleIdx="4" presStyleCnt="6" custScaleX="1382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CB412-B5A6-4A34-8809-D5BE1901E6AD}" type="pres">
      <dgm:prSet presAssocID="{E85EF86A-0272-4D32-ADFD-EF3D047CD741}" presName="sibTrans" presStyleLbl="sibTrans2D1" presStyleIdx="4" presStyleCnt="5"/>
      <dgm:spPr/>
      <dgm:t>
        <a:bodyPr/>
        <a:lstStyle/>
        <a:p>
          <a:endParaRPr lang="es-ES"/>
        </a:p>
      </dgm:t>
    </dgm:pt>
    <dgm:pt modelId="{6AAF4C50-221C-45FD-9511-5AF98A4FCE1A}" type="pres">
      <dgm:prSet presAssocID="{E85EF86A-0272-4D32-ADFD-EF3D047CD741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5FDA522E-3BDC-43BB-B07E-BA9DD0A3022E}" type="pres">
      <dgm:prSet presAssocID="{ACEA028B-D93F-43C9-8E84-3624A742F438}" presName="node" presStyleLbl="node1" presStyleIdx="5" presStyleCnt="6" custScaleX="138284" custLinFactNeighborX="-4977" custLinFactNeighborY="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7AFCAE-A218-46A5-92E2-724970DA21B1}" srcId="{B57BC151-3934-45A0-8642-282D0B7D28F6}" destId="{878E8941-46AE-4D5C-A68E-7AED927E5A33}" srcOrd="0" destOrd="0" parTransId="{203E0CB9-0993-45A0-82D8-84033D77315B}" sibTransId="{A29090CD-F260-4FC8-8884-6B943B3335D4}"/>
    <dgm:cxn modelId="{A3617476-3836-4DF8-BF5E-CDDA4A3CE003}" type="presOf" srcId="{878E8941-46AE-4D5C-A68E-7AED927E5A33}" destId="{911122C3-6438-4D5B-AEA5-FF21B0508066}" srcOrd="0" destOrd="0" presId="urn:microsoft.com/office/officeart/2005/8/layout/process5"/>
    <dgm:cxn modelId="{77B1C14C-97B8-4C5A-B84D-C0BCE97BA21E}" type="presOf" srcId="{A29090CD-F260-4FC8-8884-6B943B3335D4}" destId="{ED20DD07-510B-4BA2-9A82-843CAC45ADBE}" srcOrd="1" destOrd="0" presId="urn:microsoft.com/office/officeart/2005/8/layout/process5"/>
    <dgm:cxn modelId="{BBCF8276-A5EC-4DF8-8FAE-07B72AE94911}" type="presOf" srcId="{E5198C3C-3CA8-44D7-A80A-F7DAE2CE198D}" destId="{3E4A99A5-6BCA-4876-8B54-EE6008E05423}" srcOrd="0" destOrd="0" presId="urn:microsoft.com/office/officeart/2005/8/layout/process5"/>
    <dgm:cxn modelId="{3B4C76F0-4D9B-4FBC-A5A0-5EB8764EAA22}" type="presOf" srcId="{83A2235E-A203-44A9-9692-C3670E4BBC75}" destId="{AF8CA936-2647-42B4-A6DF-88992AEE02CA}" srcOrd="1" destOrd="0" presId="urn:microsoft.com/office/officeart/2005/8/layout/process5"/>
    <dgm:cxn modelId="{93F0685A-CC5A-42A9-8CC7-BED2AF43A48C}" type="presOf" srcId="{809CC950-6D1B-4D98-8A6A-A2C08809D59F}" destId="{5B1DFC15-0BE7-4434-96B8-2CFA64CF2487}" srcOrd="1" destOrd="0" presId="urn:microsoft.com/office/officeart/2005/8/layout/process5"/>
    <dgm:cxn modelId="{8CB641BC-DEED-4FF5-8CF0-55FF8D4C385E}" type="presOf" srcId="{A29090CD-F260-4FC8-8884-6B943B3335D4}" destId="{77276140-AA16-45E4-8B98-288D36DCEA0E}" srcOrd="0" destOrd="0" presId="urn:microsoft.com/office/officeart/2005/8/layout/process5"/>
    <dgm:cxn modelId="{6CEDF1EE-F6C4-4CD6-B2CD-8E1F16841B8D}" srcId="{B57BC151-3934-45A0-8642-282D0B7D28F6}" destId="{ACEA028B-D93F-43C9-8E84-3624A742F438}" srcOrd="5" destOrd="0" parTransId="{AAF84373-47AA-42F9-B36B-DA8F585173BD}" sibTransId="{9F853769-7987-488E-AF0A-BE3560CD2DB6}"/>
    <dgm:cxn modelId="{900AC2DF-C5F0-456B-8D46-1A77C234E73F}" type="presOf" srcId="{E85EF86A-0272-4D32-ADFD-EF3D047CD741}" destId="{CC2CB412-B5A6-4A34-8809-D5BE1901E6AD}" srcOrd="0" destOrd="0" presId="urn:microsoft.com/office/officeart/2005/8/layout/process5"/>
    <dgm:cxn modelId="{16226A32-8099-44D1-A10E-B120227094EF}" type="presOf" srcId="{3B1CB1C1-FD0C-4109-9497-AC72FF03A51B}" destId="{1EFEA50C-85F1-49FA-BD59-1B08390C4A44}" srcOrd="0" destOrd="0" presId="urn:microsoft.com/office/officeart/2005/8/layout/process5"/>
    <dgm:cxn modelId="{0A8FDFBA-0C0D-4C53-BD4A-E54AC8D62C37}" type="presOf" srcId="{E5198C3C-3CA8-44D7-A80A-F7DAE2CE198D}" destId="{F44A13E8-28D3-4668-A6F4-E832308A4B49}" srcOrd="1" destOrd="0" presId="urn:microsoft.com/office/officeart/2005/8/layout/process5"/>
    <dgm:cxn modelId="{0B3278C0-E21E-4107-95EA-1DBCDE1C3356}" type="presOf" srcId="{ACEA028B-D93F-43C9-8E84-3624A742F438}" destId="{5FDA522E-3BDC-43BB-B07E-BA9DD0A3022E}" srcOrd="0" destOrd="0" presId="urn:microsoft.com/office/officeart/2005/8/layout/process5"/>
    <dgm:cxn modelId="{0E0A9051-BB94-4826-AB45-6BAF2881400C}" type="presOf" srcId="{B57BC151-3934-45A0-8642-282D0B7D28F6}" destId="{1FB25BD6-6EFF-4157-80CC-ED00783BA691}" srcOrd="0" destOrd="0" presId="urn:microsoft.com/office/officeart/2005/8/layout/process5"/>
    <dgm:cxn modelId="{7C32C8B9-178D-4C3D-BAF8-AA7683E71B72}" type="presOf" srcId="{14A70B3E-1E71-45C7-8E73-B35E390D684F}" destId="{FFDAFABF-0C96-4187-AD75-3A1C5F95A060}" srcOrd="0" destOrd="0" presId="urn:microsoft.com/office/officeart/2005/8/layout/process5"/>
    <dgm:cxn modelId="{F1D1616C-0D13-48B5-A1FC-875F2B6D574E}" type="presOf" srcId="{E85EF86A-0272-4D32-ADFD-EF3D047CD741}" destId="{6AAF4C50-221C-45FD-9511-5AF98A4FCE1A}" srcOrd="1" destOrd="0" presId="urn:microsoft.com/office/officeart/2005/8/layout/process5"/>
    <dgm:cxn modelId="{ACE8606C-AD6A-4670-BBEB-F5191915669F}" type="presOf" srcId="{D5EA5075-9E8D-4760-9766-EBA906D77013}" destId="{E1147641-6D1A-4F68-8CE1-D344E1635054}" srcOrd="0" destOrd="0" presId="urn:microsoft.com/office/officeart/2005/8/layout/process5"/>
    <dgm:cxn modelId="{D9B4E1A2-1481-4A9F-9E2C-1C80425CEA3E}" srcId="{B57BC151-3934-45A0-8642-282D0B7D28F6}" destId="{14A70B3E-1E71-45C7-8E73-B35E390D684F}" srcOrd="3" destOrd="0" parTransId="{0BBE2A55-AFDB-4282-9B00-61DBD6D30B54}" sibTransId="{E5198C3C-3CA8-44D7-A80A-F7DAE2CE198D}"/>
    <dgm:cxn modelId="{D8515AC7-36A1-4BC2-A0C6-A7CA3EFC9954}" type="presOf" srcId="{83A2235E-A203-44A9-9692-C3670E4BBC75}" destId="{5E823428-7764-4F2E-B76F-20A8921438BC}" srcOrd="0" destOrd="0" presId="urn:microsoft.com/office/officeart/2005/8/layout/process5"/>
    <dgm:cxn modelId="{FDD7080B-E8BD-47CB-87BD-42F50B1D1FBF}" srcId="{B57BC151-3934-45A0-8642-282D0B7D28F6}" destId="{3B1CB1C1-FD0C-4109-9497-AC72FF03A51B}" srcOrd="4" destOrd="0" parTransId="{632648ED-34C8-44E5-824D-7A35FE52F785}" sibTransId="{E85EF86A-0272-4D32-ADFD-EF3D047CD741}"/>
    <dgm:cxn modelId="{E2D8EAC9-6213-4890-8246-DBD187E766BD}" srcId="{B57BC151-3934-45A0-8642-282D0B7D28F6}" destId="{D5EA5075-9E8D-4760-9766-EBA906D77013}" srcOrd="1" destOrd="0" parTransId="{C3D82E35-A17F-43F8-9379-0402D55164C8}" sibTransId="{809CC950-6D1B-4D98-8A6A-A2C08809D59F}"/>
    <dgm:cxn modelId="{5AC36CC2-9E86-469A-A5AF-1CDBBD606541}" type="presOf" srcId="{809CC950-6D1B-4D98-8A6A-A2C08809D59F}" destId="{DD3F7C90-CA60-47EE-9762-E2090CFABA36}" srcOrd="0" destOrd="0" presId="urn:microsoft.com/office/officeart/2005/8/layout/process5"/>
    <dgm:cxn modelId="{404BD622-8CCD-4BC1-8C74-7F7F539649CE}" srcId="{B57BC151-3934-45A0-8642-282D0B7D28F6}" destId="{B6DEEB6A-2BD3-4DC8-B0E1-633CC8C82343}" srcOrd="2" destOrd="0" parTransId="{CE88E7BF-5CD2-4A20-AF0B-5A001DA1C09A}" sibTransId="{83A2235E-A203-44A9-9692-C3670E4BBC75}"/>
    <dgm:cxn modelId="{C58C0DDF-F30F-42BF-BB14-461B033D6D5E}" type="presOf" srcId="{B6DEEB6A-2BD3-4DC8-B0E1-633CC8C82343}" destId="{7B1DE772-71D2-4126-852D-D84FD8DF1D7B}" srcOrd="0" destOrd="0" presId="urn:microsoft.com/office/officeart/2005/8/layout/process5"/>
    <dgm:cxn modelId="{F96DB054-E75E-4980-A9B5-8282E5BA07F6}" type="presParOf" srcId="{1FB25BD6-6EFF-4157-80CC-ED00783BA691}" destId="{911122C3-6438-4D5B-AEA5-FF21B0508066}" srcOrd="0" destOrd="0" presId="urn:microsoft.com/office/officeart/2005/8/layout/process5"/>
    <dgm:cxn modelId="{70C53EE6-0D9B-4B08-A3B9-2589239593F5}" type="presParOf" srcId="{1FB25BD6-6EFF-4157-80CC-ED00783BA691}" destId="{77276140-AA16-45E4-8B98-288D36DCEA0E}" srcOrd="1" destOrd="0" presId="urn:microsoft.com/office/officeart/2005/8/layout/process5"/>
    <dgm:cxn modelId="{4939A952-00B1-45C9-A457-6958F8702F3B}" type="presParOf" srcId="{77276140-AA16-45E4-8B98-288D36DCEA0E}" destId="{ED20DD07-510B-4BA2-9A82-843CAC45ADBE}" srcOrd="0" destOrd="0" presId="urn:microsoft.com/office/officeart/2005/8/layout/process5"/>
    <dgm:cxn modelId="{33B23325-8688-4194-8571-4F2310001F81}" type="presParOf" srcId="{1FB25BD6-6EFF-4157-80CC-ED00783BA691}" destId="{E1147641-6D1A-4F68-8CE1-D344E1635054}" srcOrd="2" destOrd="0" presId="urn:microsoft.com/office/officeart/2005/8/layout/process5"/>
    <dgm:cxn modelId="{9805D565-2CAD-4062-AE99-B4237EA39500}" type="presParOf" srcId="{1FB25BD6-6EFF-4157-80CC-ED00783BA691}" destId="{DD3F7C90-CA60-47EE-9762-E2090CFABA36}" srcOrd="3" destOrd="0" presId="urn:microsoft.com/office/officeart/2005/8/layout/process5"/>
    <dgm:cxn modelId="{5F974085-BDE5-4130-B6C9-98B70B1D1922}" type="presParOf" srcId="{DD3F7C90-CA60-47EE-9762-E2090CFABA36}" destId="{5B1DFC15-0BE7-4434-96B8-2CFA64CF2487}" srcOrd="0" destOrd="0" presId="urn:microsoft.com/office/officeart/2005/8/layout/process5"/>
    <dgm:cxn modelId="{1EFBB9D5-D691-4E61-B0E7-563A9BA705B9}" type="presParOf" srcId="{1FB25BD6-6EFF-4157-80CC-ED00783BA691}" destId="{7B1DE772-71D2-4126-852D-D84FD8DF1D7B}" srcOrd="4" destOrd="0" presId="urn:microsoft.com/office/officeart/2005/8/layout/process5"/>
    <dgm:cxn modelId="{35DE9962-09F0-44D7-A1A2-8E0D6E30144B}" type="presParOf" srcId="{1FB25BD6-6EFF-4157-80CC-ED00783BA691}" destId="{5E823428-7764-4F2E-B76F-20A8921438BC}" srcOrd="5" destOrd="0" presId="urn:microsoft.com/office/officeart/2005/8/layout/process5"/>
    <dgm:cxn modelId="{EF6B80C1-5F2A-48AC-A47F-FCE06EF17A8B}" type="presParOf" srcId="{5E823428-7764-4F2E-B76F-20A8921438BC}" destId="{AF8CA936-2647-42B4-A6DF-88992AEE02CA}" srcOrd="0" destOrd="0" presId="urn:microsoft.com/office/officeart/2005/8/layout/process5"/>
    <dgm:cxn modelId="{713636D8-BA1F-49AD-B888-B85E5544D9FA}" type="presParOf" srcId="{1FB25BD6-6EFF-4157-80CC-ED00783BA691}" destId="{FFDAFABF-0C96-4187-AD75-3A1C5F95A060}" srcOrd="6" destOrd="0" presId="urn:microsoft.com/office/officeart/2005/8/layout/process5"/>
    <dgm:cxn modelId="{196F2047-D89E-4917-BF64-BE41A880AB1D}" type="presParOf" srcId="{1FB25BD6-6EFF-4157-80CC-ED00783BA691}" destId="{3E4A99A5-6BCA-4876-8B54-EE6008E05423}" srcOrd="7" destOrd="0" presId="urn:microsoft.com/office/officeart/2005/8/layout/process5"/>
    <dgm:cxn modelId="{4E4E2933-9942-477D-BEC1-0108073DBE08}" type="presParOf" srcId="{3E4A99A5-6BCA-4876-8B54-EE6008E05423}" destId="{F44A13E8-28D3-4668-A6F4-E832308A4B49}" srcOrd="0" destOrd="0" presId="urn:microsoft.com/office/officeart/2005/8/layout/process5"/>
    <dgm:cxn modelId="{55117C70-C5D6-4456-8DF8-9A51299A4483}" type="presParOf" srcId="{1FB25BD6-6EFF-4157-80CC-ED00783BA691}" destId="{1EFEA50C-85F1-49FA-BD59-1B08390C4A44}" srcOrd="8" destOrd="0" presId="urn:microsoft.com/office/officeart/2005/8/layout/process5"/>
    <dgm:cxn modelId="{8A8518B9-EC4C-4B0C-85C0-E52EF31FF6AD}" type="presParOf" srcId="{1FB25BD6-6EFF-4157-80CC-ED00783BA691}" destId="{CC2CB412-B5A6-4A34-8809-D5BE1901E6AD}" srcOrd="9" destOrd="0" presId="urn:microsoft.com/office/officeart/2005/8/layout/process5"/>
    <dgm:cxn modelId="{ABD81894-586C-4B98-882B-B989D2FC444F}" type="presParOf" srcId="{CC2CB412-B5A6-4A34-8809-D5BE1901E6AD}" destId="{6AAF4C50-221C-45FD-9511-5AF98A4FCE1A}" srcOrd="0" destOrd="0" presId="urn:microsoft.com/office/officeart/2005/8/layout/process5"/>
    <dgm:cxn modelId="{387895E7-1117-4BD7-9D94-CD5D2DF1EB3D}" type="presParOf" srcId="{1FB25BD6-6EFF-4157-80CC-ED00783BA691}" destId="{5FDA522E-3BDC-43BB-B07E-BA9DD0A3022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C09570-2D8B-45DE-BE9F-2A7741668B1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BD75F51-D318-410C-AAD7-4E94C0F86859}">
      <dgm:prSet phldrT="[Texto]" custT="1"/>
      <dgm:spPr/>
      <dgm:t>
        <a:bodyPr/>
        <a:lstStyle/>
        <a:p>
          <a:r>
            <a:rPr lang="es-CO" sz="1200" b="1" dirty="0"/>
            <a:t>Megatendencias</a:t>
          </a:r>
        </a:p>
      </dgm:t>
    </dgm:pt>
    <dgm:pt modelId="{4E65F5BE-5605-46F5-997F-958A183656C3}" type="parTrans" cxnId="{89D43AE9-16A7-4023-B59B-666595319A41}">
      <dgm:prSet/>
      <dgm:spPr/>
      <dgm:t>
        <a:bodyPr/>
        <a:lstStyle/>
        <a:p>
          <a:endParaRPr lang="es-CO" sz="1200" b="0"/>
        </a:p>
      </dgm:t>
    </dgm:pt>
    <dgm:pt modelId="{0EBB7451-24F6-43CD-9E87-1A39B633669D}" type="sibTrans" cxnId="{89D43AE9-16A7-4023-B59B-666595319A41}">
      <dgm:prSet/>
      <dgm:spPr/>
      <dgm:t>
        <a:bodyPr/>
        <a:lstStyle/>
        <a:p>
          <a:endParaRPr lang="es-CO" sz="1200" b="0"/>
        </a:p>
      </dgm:t>
    </dgm:pt>
    <dgm:pt modelId="{0A6E1928-288B-4370-BE76-B14B5C71B74E}">
      <dgm:prSet phldrT="[Texto]" custT="1"/>
      <dgm:spPr/>
      <dgm:t>
        <a:bodyPr/>
        <a:lstStyle/>
        <a:p>
          <a:r>
            <a:rPr lang="es-CO" sz="1400" b="0" dirty="0"/>
            <a:t>TIC</a:t>
          </a:r>
        </a:p>
      </dgm:t>
    </dgm:pt>
    <dgm:pt modelId="{247F529D-95FC-4EC7-919B-5D860F7FD2B5}" type="parTrans" cxnId="{7073E1F5-8E6B-4B20-A36F-1FCFCCBF7AD4}">
      <dgm:prSet custT="1"/>
      <dgm:spPr/>
      <dgm:t>
        <a:bodyPr/>
        <a:lstStyle/>
        <a:p>
          <a:endParaRPr lang="es-CO" sz="1200" b="0"/>
        </a:p>
      </dgm:t>
    </dgm:pt>
    <dgm:pt modelId="{594EDE43-8D9B-41C5-9052-DE42E2342274}" type="sibTrans" cxnId="{7073E1F5-8E6B-4B20-A36F-1FCFCCBF7AD4}">
      <dgm:prSet/>
      <dgm:spPr/>
      <dgm:t>
        <a:bodyPr/>
        <a:lstStyle/>
        <a:p>
          <a:endParaRPr lang="es-CO" sz="1200" b="0"/>
        </a:p>
      </dgm:t>
    </dgm:pt>
    <dgm:pt modelId="{3B8473D4-FB8F-447B-982D-3D7C3AE744C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CO" sz="1400" b="0" dirty="0"/>
            <a:t>Biodiversidad y biotecnología  </a:t>
          </a:r>
        </a:p>
      </dgm:t>
    </dgm:pt>
    <dgm:pt modelId="{ABD6B61C-3CAF-4FC6-A645-E52EC8F555BD}" type="parTrans" cxnId="{CF014AB9-3C97-408F-B6A7-C59C97C6979D}">
      <dgm:prSet custT="1"/>
      <dgm:spPr/>
      <dgm:t>
        <a:bodyPr/>
        <a:lstStyle/>
        <a:p>
          <a:endParaRPr lang="es-CO" sz="1200" b="0"/>
        </a:p>
      </dgm:t>
    </dgm:pt>
    <dgm:pt modelId="{5B102A63-9A23-429F-8755-0166C7340CE5}" type="sibTrans" cxnId="{CF014AB9-3C97-408F-B6A7-C59C97C6979D}">
      <dgm:prSet/>
      <dgm:spPr/>
      <dgm:t>
        <a:bodyPr/>
        <a:lstStyle/>
        <a:p>
          <a:endParaRPr lang="es-CO" sz="1200" b="0"/>
        </a:p>
      </dgm:t>
    </dgm:pt>
    <dgm:pt modelId="{068B16CA-E106-4738-9F4B-D015D90E177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CO" sz="1400" b="0" dirty="0"/>
            <a:t>Seguridad</a:t>
          </a:r>
        </a:p>
        <a:p>
          <a:pPr>
            <a:spcAft>
              <a:spcPts val="0"/>
            </a:spcAft>
          </a:pPr>
          <a:r>
            <a:rPr lang="es-CO" sz="1400" b="0" dirty="0"/>
            <a:t>alimentaria y agricultura familiar</a:t>
          </a:r>
        </a:p>
      </dgm:t>
    </dgm:pt>
    <dgm:pt modelId="{2BB0A49E-6D9B-43B3-A7F2-CEE804CA44F8}" type="parTrans" cxnId="{844430F6-CCA4-4DE2-9661-A71B13DA370C}">
      <dgm:prSet custT="1"/>
      <dgm:spPr/>
      <dgm:t>
        <a:bodyPr/>
        <a:lstStyle/>
        <a:p>
          <a:endParaRPr lang="es-CO" sz="1200" b="0"/>
        </a:p>
      </dgm:t>
    </dgm:pt>
    <dgm:pt modelId="{C6CAF2E3-8AEB-4ADF-92D5-983ACA14FCAB}" type="sibTrans" cxnId="{844430F6-CCA4-4DE2-9661-A71B13DA370C}">
      <dgm:prSet/>
      <dgm:spPr/>
      <dgm:t>
        <a:bodyPr/>
        <a:lstStyle/>
        <a:p>
          <a:endParaRPr lang="es-CO" sz="1200" b="0"/>
        </a:p>
      </dgm:t>
    </dgm:pt>
    <dgm:pt modelId="{863BDE72-BDD6-4E3B-BC72-F92040368177}">
      <dgm:prSet custT="1"/>
      <dgm:spPr>
        <a:solidFill>
          <a:srgbClr val="E19C1F"/>
        </a:solidFill>
      </dgm:spPr>
      <dgm:t>
        <a:bodyPr/>
        <a:lstStyle/>
        <a:p>
          <a:pPr>
            <a:spcAft>
              <a:spcPts val="0"/>
            </a:spcAft>
          </a:pPr>
          <a:r>
            <a:rPr lang="es-CO" sz="1400" b="0" dirty="0"/>
            <a:t>Sostenibilidad </a:t>
          </a:r>
        </a:p>
        <a:p>
          <a:pPr>
            <a:spcAft>
              <a:spcPts val="0"/>
            </a:spcAft>
          </a:pPr>
          <a:r>
            <a:rPr lang="es-CO" sz="1400" b="0" dirty="0"/>
            <a:t>ambiental y cambio climático</a:t>
          </a:r>
        </a:p>
      </dgm:t>
    </dgm:pt>
    <dgm:pt modelId="{637CA75B-6699-460B-92C2-889B9200590E}" type="parTrans" cxnId="{08726E98-0928-4C2F-A931-FF57EBAB5DDD}">
      <dgm:prSet custT="1"/>
      <dgm:spPr>
        <a:solidFill>
          <a:srgbClr val="E19C1F"/>
        </a:solidFill>
      </dgm:spPr>
      <dgm:t>
        <a:bodyPr/>
        <a:lstStyle/>
        <a:p>
          <a:endParaRPr lang="es-CO" sz="1200" b="0"/>
        </a:p>
      </dgm:t>
    </dgm:pt>
    <dgm:pt modelId="{4E2F6B35-3304-4D11-9C87-7FAC95D33B66}" type="sibTrans" cxnId="{08726E98-0928-4C2F-A931-FF57EBAB5DDD}">
      <dgm:prSet/>
      <dgm:spPr/>
      <dgm:t>
        <a:bodyPr/>
        <a:lstStyle/>
        <a:p>
          <a:endParaRPr lang="es-CO" sz="1200" b="0"/>
        </a:p>
      </dgm:t>
    </dgm:pt>
    <dgm:pt modelId="{324E464E-0701-46EF-B57D-6D7CC83C9612}">
      <dgm:prSet custT="1"/>
      <dgm:spPr/>
      <dgm:t>
        <a:bodyPr/>
        <a:lstStyle/>
        <a:p>
          <a:r>
            <a:rPr lang="es-CO" sz="1400" b="0" dirty="0"/>
            <a:t>Agroenergías</a:t>
          </a:r>
        </a:p>
      </dgm:t>
    </dgm:pt>
    <dgm:pt modelId="{0FEA34A6-D510-4403-AC15-00F7D70C16DF}" type="parTrans" cxnId="{0B10FA21-1CFA-4528-8EC1-39E8757EF961}">
      <dgm:prSet custT="1"/>
      <dgm:spPr/>
      <dgm:t>
        <a:bodyPr/>
        <a:lstStyle/>
        <a:p>
          <a:endParaRPr lang="es-CO" sz="1200" b="0"/>
        </a:p>
      </dgm:t>
    </dgm:pt>
    <dgm:pt modelId="{3DE7A004-67BC-4CFA-B632-554B3062D86D}" type="sibTrans" cxnId="{0B10FA21-1CFA-4528-8EC1-39E8757EF961}">
      <dgm:prSet/>
      <dgm:spPr/>
      <dgm:t>
        <a:bodyPr/>
        <a:lstStyle/>
        <a:p>
          <a:endParaRPr lang="es-CO" sz="1200" b="0"/>
        </a:p>
      </dgm:t>
    </dgm:pt>
    <dgm:pt modelId="{E7BCFD17-6060-4F22-8EE9-1233C828D5F3}" type="pres">
      <dgm:prSet presAssocID="{23C09570-2D8B-45DE-BE9F-2A7741668B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DDD203-E884-4ACA-B0C4-14063D3243D0}" type="pres">
      <dgm:prSet presAssocID="{CBD75F51-D318-410C-AAD7-4E94C0F86859}" presName="centerShape" presStyleLbl="node0" presStyleIdx="0" presStyleCnt="1" custScaleX="107484" custScaleY="109934"/>
      <dgm:spPr/>
      <dgm:t>
        <a:bodyPr/>
        <a:lstStyle/>
        <a:p>
          <a:endParaRPr lang="es-ES"/>
        </a:p>
      </dgm:t>
    </dgm:pt>
    <dgm:pt modelId="{3075A1F7-7D30-4081-B360-4BAA6D263388}" type="pres">
      <dgm:prSet presAssocID="{247F529D-95FC-4EC7-919B-5D860F7FD2B5}" presName="parTrans" presStyleLbl="sibTrans2D1" presStyleIdx="0" presStyleCnt="5" custScaleX="165463" custScaleY="100295" custLinFactNeighborY="-2198"/>
      <dgm:spPr/>
      <dgm:t>
        <a:bodyPr/>
        <a:lstStyle/>
        <a:p>
          <a:endParaRPr lang="es-ES"/>
        </a:p>
      </dgm:t>
    </dgm:pt>
    <dgm:pt modelId="{5D2C0EF9-832E-40FF-A0BF-375FF6B7800D}" type="pres">
      <dgm:prSet presAssocID="{247F529D-95FC-4EC7-919B-5D860F7FD2B5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CE45426-D187-4F23-B936-6795F1AD937F}" type="pres">
      <dgm:prSet presAssocID="{0A6E1928-288B-4370-BE76-B14B5C71B74E}" presName="node" presStyleLbl="node1" presStyleIdx="0" presStyleCnt="5" custRadScaleRad="88669" custRadScaleInc="56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A327E-66C8-4C72-9138-86BEA9F1920D}" type="pres">
      <dgm:prSet presAssocID="{ABD6B61C-3CAF-4FC6-A645-E52EC8F555BD}" presName="parTrans" presStyleLbl="sibTrans2D1" presStyleIdx="1" presStyleCnt="5" custScaleX="150647" custScaleY="100295" custLinFactNeighborX="-1310"/>
      <dgm:spPr/>
      <dgm:t>
        <a:bodyPr/>
        <a:lstStyle/>
        <a:p>
          <a:endParaRPr lang="es-ES"/>
        </a:p>
      </dgm:t>
    </dgm:pt>
    <dgm:pt modelId="{91987E0D-B7ED-40A9-A759-955D2D268908}" type="pres">
      <dgm:prSet presAssocID="{ABD6B61C-3CAF-4FC6-A645-E52EC8F555BD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F74A7BD-6BD6-4FC5-B192-7EA6DA526C56}" type="pres">
      <dgm:prSet presAssocID="{3B8473D4-FB8F-447B-982D-3D7C3AE744CF}" presName="node" presStyleLbl="node1" presStyleIdx="1" presStyleCnt="5" custRadScaleRad="90361" custRadScaleInc="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65F6D-A55C-4238-8833-48DA6045EF49}" type="pres">
      <dgm:prSet presAssocID="{2BB0A49E-6D9B-43B3-A7F2-CEE804CA44F8}" presName="parTrans" presStyleLbl="sibTrans2D1" presStyleIdx="2" presStyleCnt="5" custScaleX="148843" custScaleY="100295" custLinFactNeighborX="26340" custLinFactNeighborY="0"/>
      <dgm:spPr/>
      <dgm:t>
        <a:bodyPr/>
        <a:lstStyle/>
        <a:p>
          <a:endParaRPr lang="es-ES"/>
        </a:p>
      </dgm:t>
    </dgm:pt>
    <dgm:pt modelId="{52CC33F4-85D7-4F17-9EEF-4C49B845162B}" type="pres">
      <dgm:prSet presAssocID="{2BB0A49E-6D9B-43B3-A7F2-CEE804CA44F8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B0D3FFA9-DC16-4B37-9D4B-D4C49F83A1CE}" type="pres">
      <dgm:prSet presAssocID="{068B16CA-E106-4738-9F4B-D015D90E1777}" presName="node" presStyleLbl="node1" presStyleIdx="2" presStyleCnt="5" custRadScaleRad="90590" custRadScaleInc="-2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A45AE-0A53-4B29-80A2-2191DE9CC4C6}" type="pres">
      <dgm:prSet presAssocID="{637CA75B-6699-460B-92C2-889B9200590E}" presName="parTrans" presStyleLbl="sibTrans2D1" presStyleIdx="3" presStyleCnt="5" custScaleX="135753" custScaleY="100295" custLinFactNeighborX="-28830" custLinFactNeighborY="-10990"/>
      <dgm:spPr/>
      <dgm:t>
        <a:bodyPr/>
        <a:lstStyle/>
        <a:p>
          <a:endParaRPr lang="es-ES"/>
        </a:p>
      </dgm:t>
    </dgm:pt>
    <dgm:pt modelId="{3F10DD75-F260-4316-B654-810B034641A0}" type="pres">
      <dgm:prSet presAssocID="{637CA75B-6699-460B-92C2-889B9200590E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6333501E-58EE-4FF8-A0A7-784CCE993A91}" type="pres">
      <dgm:prSet presAssocID="{863BDE72-BDD6-4E3B-BC72-F92040368177}" presName="node" presStyleLbl="node1" presStyleIdx="3" presStyleCnt="5" custRadScaleRad="92434" custRadScaleInc="188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19E2-B741-47BE-8402-D0F3D7696259}" type="pres">
      <dgm:prSet presAssocID="{0FEA34A6-D510-4403-AC15-00F7D70C16DF}" presName="parTrans" presStyleLbl="sibTrans2D1" presStyleIdx="4" presStyleCnt="5" custScaleX="159807" custScaleY="100295" custLinFactNeighborX="-9938"/>
      <dgm:spPr/>
      <dgm:t>
        <a:bodyPr/>
        <a:lstStyle/>
        <a:p>
          <a:endParaRPr lang="es-ES"/>
        </a:p>
      </dgm:t>
    </dgm:pt>
    <dgm:pt modelId="{7166F1A1-DE2F-4AD6-BFA2-58D8C9028242}" type="pres">
      <dgm:prSet presAssocID="{0FEA34A6-D510-4403-AC15-00F7D70C16DF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0CB34FE6-1600-4BD5-B0AE-11A73978F97B}" type="pres">
      <dgm:prSet presAssocID="{324E464E-0701-46EF-B57D-6D7CC83C9612}" presName="node" presStyleLbl="node1" presStyleIdx="4" presStyleCnt="5" custRadScaleRad="89278" custRadScaleInc="8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D1CF52-FC89-456A-BA08-A384DB96D019}" type="presOf" srcId="{324E464E-0701-46EF-B57D-6D7CC83C9612}" destId="{0CB34FE6-1600-4BD5-B0AE-11A73978F97B}" srcOrd="0" destOrd="0" presId="urn:microsoft.com/office/officeart/2005/8/layout/radial5"/>
    <dgm:cxn modelId="{7073E1F5-8E6B-4B20-A36F-1FCFCCBF7AD4}" srcId="{CBD75F51-D318-410C-AAD7-4E94C0F86859}" destId="{0A6E1928-288B-4370-BE76-B14B5C71B74E}" srcOrd="0" destOrd="0" parTransId="{247F529D-95FC-4EC7-919B-5D860F7FD2B5}" sibTransId="{594EDE43-8D9B-41C5-9052-DE42E2342274}"/>
    <dgm:cxn modelId="{A65A4D34-22C3-400B-9EC5-AFD98CBD4638}" type="presOf" srcId="{23C09570-2D8B-45DE-BE9F-2A7741668B1D}" destId="{E7BCFD17-6060-4F22-8EE9-1233C828D5F3}" srcOrd="0" destOrd="0" presId="urn:microsoft.com/office/officeart/2005/8/layout/radial5"/>
    <dgm:cxn modelId="{4DECBEE9-8B48-41E9-8E62-0D6D45B8D449}" type="presOf" srcId="{3B8473D4-FB8F-447B-982D-3D7C3AE744CF}" destId="{AF74A7BD-6BD6-4FC5-B192-7EA6DA526C56}" srcOrd="0" destOrd="0" presId="urn:microsoft.com/office/officeart/2005/8/layout/radial5"/>
    <dgm:cxn modelId="{844430F6-CCA4-4DE2-9661-A71B13DA370C}" srcId="{CBD75F51-D318-410C-AAD7-4E94C0F86859}" destId="{068B16CA-E106-4738-9F4B-D015D90E1777}" srcOrd="2" destOrd="0" parTransId="{2BB0A49E-6D9B-43B3-A7F2-CEE804CA44F8}" sibTransId="{C6CAF2E3-8AEB-4ADF-92D5-983ACA14FCAB}"/>
    <dgm:cxn modelId="{E54E75B4-5CA0-4B9C-9DD4-237721AE68E4}" type="presOf" srcId="{0A6E1928-288B-4370-BE76-B14B5C71B74E}" destId="{DCE45426-D187-4F23-B936-6795F1AD937F}" srcOrd="0" destOrd="0" presId="urn:microsoft.com/office/officeart/2005/8/layout/radial5"/>
    <dgm:cxn modelId="{25EC148C-D7E6-4C06-8137-2FA642972E5F}" type="presOf" srcId="{0FEA34A6-D510-4403-AC15-00F7D70C16DF}" destId="{7166F1A1-DE2F-4AD6-BFA2-58D8C9028242}" srcOrd="1" destOrd="0" presId="urn:microsoft.com/office/officeart/2005/8/layout/radial5"/>
    <dgm:cxn modelId="{BCB34B8B-667C-49E8-9FDB-6C1F1C4B66C1}" type="presOf" srcId="{637CA75B-6699-460B-92C2-889B9200590E}" destId="{3F10DD75-F260-4316-B654-810B034641A0}" srcOrd="1" destOrd="0" presId="urn:microsoft.com/office/officeart/2005/8/layout/radial5"/>
    <dgm:cxn modelId="{CF014AB9-3C97-408F-B6A7-C59C97C6979D}" srcId="{CBD75F51-D318-410C-AAD7-4E94C0F86859}" destId="{3B8473D4-FB8F-447B-982D-3D7C3AE744CF}" srcOrd="1" destOrd="0" parTransId="{ABD6B61C-3CAF-4FC6-A645-E52EC8F555BD}" sibTransId="{5B102A63-9A23-429F-8755-0166C7340CE5}"/>
    <dgm:cxn modelId="{56740322-7799-4ACF-BF83-F7C2AAAFB329}" type="presOf" srcId="{068B16CA-E106-4738-9F4B-D015D90E1777}" destId="{B0D3FFA9-DC16-4B37-9D4B-D4C49F83A1CE}" srcOrd="0" destOrd="0" presId="urn:microsoft.com/office/officeart/2005/8/layout/radial5"/>
    <dgm:cxn modelId="{08726E98-0928-4C2F-A931-FF57EBAB5DDD}" srcId="{CBD75F51-D318-410C-AAD7-4E94C0F86859}" destId="{863BDE72-BDD6-4E3B-BC72-F92040368177}" srcOrd="3" destOrd="0" parTransId="{637CA75B-6699-460B-92C2-889B9200590E}" sibTransId="{4E2F6B35-3304-4D11-9C87-7FAC95D33B66}"/>
    <dgm:cxn modelId="{31223C0C-F8FC-4AD4-9094-E49A476BF5D0}" type="presOf" srcId="{2BB0A49E-6D9B-43B3-A7F2-CEE804CA44F8}" destId="{52CC33F4-85D7-4F17-9EEF-4C49B845162B}" srcOrd="1" destOrd="0" presId="urn:microsoft.com/office/officeart/2005/8/layout/radial5"/>
    <dgm:cxn modelId="{598EEED5-E158-4147-9518-3AF5BFC543F7}" type="presOf" srcId="{2BB0A49E-6D9B-43B3-A7F2-CEE804CA44F8}" destId="{BB765F6D-A55C-4238-8833-48DA6045EF49}" srcOrd="0" destOrd="0" presId="urn:microsoft.com/office/officeart/2005/8/layout/radial5"/>
    <dgm:cxn modelId="{25C7EAA5-DEA9-464F-842E-FB2AAB5A97EA}" type="presOf" srcId="{637CA75B-6699-460B-92C2-889B9200590E}" destId="{4B3A45AE-0A53-4B29-80A2-2191DE9CC4C6}" srcOrd="0" destOrd="0" presId="urn:microsoft.com/office/officeart/2005/8/layout/radial5"/>
    <dgm:cxn modelId="{EBC8F8E1-C87B-4761-A8B1-74A9B3DFF368}" type="presOf" srcId="{247F529D-95FC-4EC7-919B-5D860F7FD2B5}" destId="{3075A1F7-7D30-4081-B360-4BAA6D263388}" srcOrd="0" destOrd="0" presId="urn:microsoft.com/office/officeart/2005/8/layout/radial5"/>
    <dgm:cxn modelId="{0B10FA21-1CFA-4528-8EC1-39E8757EF961}" srcId="{CBD75F51-D318-410C-AAD7-4E94C0F86859}" destId="{324E464E-0701-46EF-B57D-6D7CC83C9612}" srcOrd="4" destOrd="0" parTransId="{0FEA34A6-D510-4403-AC15-00F7D70C16DF}" sibTransId="{3DE7A004-67BC-4CFA-B632-554B3062D86D}"/>
    <dgm:cxn modelId="{76E042D0-743B-4C45-B16F-AFD0DCAE309F}" type="presOf" srcId="{863BDE72-BDD6-4E3B-BC72-F92040368177}" destId="{6333501E-58EE-4FF8-A0A7-784CCE993A91}" srcOrd="0" destOrd="0" presId="urn:microsoft.com/office/officeart/2005/8/layout/radial5"/>
    <dgm:cxn modelId="{AE906EFF-82CA-420E-A0F6-BB9F51D447C9}" type="presOf" srcId="{ABD6B61C-3CAF-4FC6-A645-E52EC8F555BD}" destId="{91987E0D-B7ED-40A9-A759-955D2D268908}" srcOrd="1" destOrd="0" presId="urn:microsoft.com/office/officeart/2005/8/layout/radial5"/>
    <dgm:cxn modelId="{855DBF50-615A-43E8-9DE0-0E95F6B66F0E}" type="presOf" srcId="{CBD75F51-D318-410C-AAD7-4E94C0F86859}" destId="{EADDD203-E884-4ACA-B0C4-14063D3243D0}" srcOrd="0" destOrd="0" presId="urn:microsoft.com/office/officeart/2005/8/layout/radial5"/>
    <dgm:cxn modelId="{EAD45548-A8CF-41D1-B852-35DFF22E5194}" type="presOf" srcId="{247F529D-95FC-4EC7-919B-5D860F7FD2B5}" destId="{5D2C0EF9-832E-40FF-A0BF-375FF6B7800D}" srcOrd="1" destOrd="0" presId="urn:microsoft.com/office/officeart/2005/8/layout/radial5"/>
    <dgm:cxn modelId="{20D9A897-EECF-4AB3-A4A6-88F7189753CE}" type="presOf" srcId="{ABD6B61C-3CAF-4FC6-A645-E52EC8F555BD}" destId="{01BA327E-66C8-4C72-9138-86BEA9F1920D}" srcOrd="0" destOrd="0" presId="urn:microsoft.com/office/officeart/2005/8/layout/radial5"/>
    <dgm:cxn modelId="{EF219CC6-0E88-4D49-A8ED-F5F1B12C27B8}" type="presOf" srcId="{0FEA34A6-D510-4403-AC15-00F7D70C16DF}" destId="{F60219E2-B741-47BE-8402-D0F3D7696259}" srcOrd="0" destOrd="0" presId="urn:microsoft.com/office/officeart/2005/8/layout/radial5"/>
    <dgm:cxn modelId="{89D43AE9-16A7-4023-B59B-666595319A41}" srcId="{23C09570-2D8B-45DE-BE9F-2A7741668B1D}" destId="{CBD75F51-D318-410C-AAD7-4E94C0F86859}" srcOrd="0" destOrd="0" parTransId="{4E65F5BE-5605-46F5-997F-958A183656C3}" sibTransId="{0EBB7451-24F6-43CD-9E87-1A39B633669D}"/>
    <dgm:cxn modelId="{F173583D-8CD5-4ADD-B32E-9827FDA0FDC2}" type="presParOf" srcId="{E7BCFD17-6060-4F22-8EE9-1233C828D5F3}" destId="{EADDD203-E884-4ACA-B0C4-14063D3243D0}" srcOrd="0" destOrd="0" presId="urn:microsoft.com/office/officeart/2005/8/layout/radial5"/>
    <dgm:cxn modelId="{D24A673F-5176-4E90-B6C5-63AB04E5BD6E}" type="presParOf" srcId="{E7BCFD17-6060-4F22-8EE9-1233C828D5F3}" destId="{3075A1F7-7D30-4081-B360-4BAA6D263388}" srcOrd="1" destOrd="0" presId="urn:microsoft.com/office/officeart/2005/8/layout/radial5"/>
    <dgm:cxn modelId="{166984A1-2677-4F4D-B988-350447AC3866}" type="presParOf" srcId="{3075A1F7-7D30-4081-B360-4BAA6D263388}" destId="{5D2C0EF9-832E-40FF-A0BF-375FF6B7800D}" srcOrd="0" destOrd="0" presId="urn:microsoft.com/office/officeart/2005/8/layout/radial5"/>
    <dgm:cxn modelId="{F565A337-3BEA-4983-BEFD-7D247F410B59}" type="presParOf" srcId="{E7BCFD17-6060-4F22-8EE9-1233C828D5F3}" destId="{DCE45426-D187-4F23-B936-6795F1AD937F}" srcOrd="2" destOrd="0" presId="urn:microsoft.com/office/officeart/2005/8/layout/radial5"/>
    <dgm:cxn modelId="{448F7529-DACC-4100-99F5-69D52EA5F97C}" type="presParOf" srcId="{E7BCFD17-6060-4F22-8EE9-1233C828D5F3}" destId="{01BA327E-66C8-4C72-9138-86BEA9F1920D}" srcOrd="3" destOrd="0" presId="urn:microsoft.com/office/officeart/2005/8/layout/radial5"/>
    <dgm:cxn modelId="{1DECE916-7A87-4F49-A867-CD04270C270B}" type="presParOf" srcId="{01BA327E-66C8-4C72-9138-86BEA9F1920D}" destId="{91987E0D-B7ED-40A9-A759-955D2D268908}" srcOrd="0" destOrd="0" presId="urn:microsoft.com/office/officeart/2005/8/layout/radial5"/>
    <dgm:cxn modelId="{1FF119EA-3E21-4E27-BDBE-96B37DCE6583}" type="presParOf" srcId="{E7BCFD17-6060-4F22-8EE9-1233C828D5F3}" destId="{AF74A7BD-6BD6-4FC5-B192-7EA6DA526C56}" srcOrd="4" destOrd="0" presId="urn:microsoft.com/office/officeart/2005/8/layout/radial5"/>
    <dgm:cxn modelId="{4561675B-4549-4ACD-93DA-934CCDE2D81C}" type="presParOf" srcId="{E7BCFD17-6060-4F22-8EE9-1233C828D5F3}" destId="{BB765F6D-A55C-4238-8833-48DA6045EF49}" srcOrd="5" destOrd="0" presId="urn:microsoft.com/office/officeart/2005/8/layout/radial5"/>
    <dgm:cxn modelId="{E158C447-2A29-4DA4-A60B-2B6F9F4BD33C}" type="presParOf" srcId="{BB765F6D-A55C-4238-8833-48DA6045EF49}" destId="{52CC33F4-85D7-4F17-9EEF-4C49B845162B}" srcOrd="0" destOrd="0" presId="urn:microsoft.com/office/officeart/2005/8/layout/radial5"/>
    <dgm:cxn modelId="{63B8854F-0259-4689-863B-BA3F7CE57897}" type="presParOf" srcId="{E7BCFD17-6060-4F22-8EE9-1233C828D5F3}" destId="{B0D3FFA9-DC16-4B37-9D4B-D4C49F83A1CE}" srcOrd="6" destOrd="0" presId="urn:microsoft.com/office/officeart/2005/8/layout/radial5"/>
    <dgm:cxn modelId="{E3506DE3-D251-4362-B2F2-6B4287694420}" type="presParOf" srcId="{E7BCFD17-6060-4F22-8EE9-1233C828D5F3}" destId="{4B3A45AE-0A53-4B29-80A2-2191DE9CC4C6}" srcOrd="7" destOrd="0" presId="urn:microsoft.com/office/officeart/2005/8/layout/radial5"/>
    <dgm:cxn modelId="{C2636E38-34B7-4A6A-A6EB-D9944D220800}" type="presParOf" srcId="{4B3A45AE-0A53-4B29-80A2-2191DE9CC4C6}" destId="{3F10DD75-F260-4316-B654-810B034641A0}" srcOrd="0" destOrd="0" presId="urn:microsoft.com/office/officeart/2005/8/layout/radial5"/>
    <dgm:cxn modelId="{8D2EA1AA-055B-43A5-8B27-A230B9DEC47A}" type="presParOf" srcId="{E7BCFD17-6060-4F22-8EE9-1233C828D5F3}" destId="{6333501E-58EE-4FF8-A0A7-784CCE993A91}" srcOrd="8" destOrd="0" presId="urn:microsoft.com/office/officeart/2005/8/layout/radial5"/>
    <dgm:cxn modelId="{A1256492-06D2-4776-A8DC-1A367373025C}" type="presParOf" srcId="{E7BCFD17-6060-4F22-8EE9-1233C828D5F3}" destId="{F60219E2-B741-47BE-8402-D0F3D7696259}" srcOrd="9" destOrd="0" presId="urn:microsoft.com/office/officeart/2005/8/layout/radial5"/>
    <dgm:cxn modelId="{C0AE8FA2-0F97-4C81-B0E4-4239B79A8313}" type="presParOf" srcId="{F60219E2-B741-47BE-8402-D0F3D7696259}" destId="{7166F1A1-DE2F-4AD6-BFA2-58D8C9028242}" srcOrd="0" destOrd="0" presId="urn:microsoft.com/office/officeart/2005/8/layout/radial5"/>
    <dgm:cxn modelId="{666FD88D-CE50-4B4C-AB5C-2BB2A2A37874}" type="presParOf" srcId="{E7BCFD17-6060-4F22-8EE9-1233C828D5F3}" destId="{0CB34FE6-1600-4BD5-B0AE-11A73978F97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4E85-8D4B-4F7C-B929-C18984DBA2DA}">
      <dsp:nvSpPr>
        <dsp:cNvPr id="0" name=""/>
        <dsp:cNvSpPr/>
      </dsp:nvSpPr>
      <dsp:spPr>
        <a:xfrm>
          <a:off x="-6327494" y="-967894"/>
          <a:ext cx="7531684" cy="7531684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CDEA5-F70C-46CF-BE6F-14393BCC7504}">
      <dsp:nvSpPr>
        <dsp:cNvPr id="0" name=""/>
        <dsp:cNvSpPr/>
      </dsp:nvSpPr>
      <dsp:spPr>
        <a:xfrm>
          <a:off x="526094" y="349631"/>
          <a:ext cx="8219870" cy="69971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539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Antecedentes.</a:t>
          </a:r>
          <a:endParaRPr lang="es-CO" sz="2100" kern="1200" dirty="0"/>
        </a:p>
      </dsp:txBody>
      <dsp:txXfrm>
        <a:off x="526094" y="349631"/>
        <a:ext cx="8219870" cy="699710"/>
      </dsp:txXfrm>
    </dsp:sp>
    <dsp:sp modelId="{53022F7D-8ACA-4489-B09B-034FD0227D27}">
      <dsp:nvSpPr>
        <dsp:cNvPr id="0" name=""/>
        <dsp:cNvSpPr/>
      </dsp:nvSpPr>
      <dsp:spPr>
        <a:xfrm>
          <a:off x="88775" y="262167"/>
          <a:ext cx="874638" cy="87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8E8C5B-333D-4322-B016-57D850A64597}">
      <dsp:nvSpPr>
        <dsp:cNvPr id="0" name=""/>
        <dsp:cNvSpPr/>
      </dsp:nvSpPr>
      <dsp:spPr>
        <a:xfrm>
          <a:off x="1027486" y="1398862"/>
          <a:ext cx="7718477" cy="69971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44575"/>
                <a:satOff val="-3024"/>
                <a:lumOff val="1682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539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Proceso de construcción del PECTIA.</a:t>
          </a:r>
        </a:p>
      </dsp:txBody>
      <dsp:txXfrm>
        <a:off x="1027486" y="1398862"/>
        <a:ext cx="7718477" cy="699710"/>
      </dsp:txXfrm>
    </dsp:sp>
    <dsp:sp modelId="{C498D848-13DB-4041-AD16-33FBD9DCEDF9}">
      <dsp:nvSpPr>
        <dsp:cNvPr id="0" name=""/>
        <dsp:cNvSpPr/>
      </dsp:nvSpPr>
      <dsp:spPr>
        <a:xfrm>
          <a:off x="590167" y="1311398"/>
          <a:ext cx="874638" cy="87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0B5581-34AC-42DD-80E3-C40200632202}">
      <dsp:nvSpPr>
        <dsp:cNvPr id="0" name=""/>
        <dsp:cNvSpPr/>
      </dsp:nvSpPr>
      <dsp:spPr>
        <a:xfrm>
          <a:off x="1181374" y="2448092"/>
          <a:ext cx="7564590" cy="69971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89150"/>
                <a:satOff val="-6048"/>
                <a:lumOff val="3365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539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Componentes del PECTIA.</a:t>
          </a:r>
        </a:p>
      </dsp:txBody>
      <dsp:txXfrm>
        <a:off x="1181374" y="2448092"/>
        <a:ext cx="7564590" cy="699710"/>
      </dsp:txXfrm>
    </dsp:sp>
    <dsp:sp modelId="{6071B702-F864-47C0-9981-0FBB07BB0316}">
      <dsp:nvSpPr>
        <dsp:cNvPr id="0" name=""/>
        <dsp:cNvSpPr/>
      </dsp:nvSpPr>
      <dsp:spPr>
        <a:xfrm>
          <a:off x="722958" y="2410063"/>
          <a:ext cx="874638" cy="87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AD9596-B198-45D2-A4CE-27B04302EB49}">
      <dsp:nvSpPr>
        <dsp:cNvPr id="0" name=""/>
        <dsp:cNvSpPr/>
      </dsp:nvSpPr>
      <dsp:spPr>
        <a:xfrm>
          <a:off x="1027486" y="3497323"/>
          <a:ext cx="7718477" cy="69971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89150"/>
                <a:satOff val="-6048"/>
                <a:lumOff val="3365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539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Avances en su implementación.</a:t>
          </a:r>
        </a:p>
      </dsp:txBody>
      <dsp:txXfrm>
        <a:off x="1027486" y="3497323"/>
        <a:ext cx="7718477" cy="699710"/>
      </dsp:txXfrm>
    </dsp:sp>
    <dsp:sp modelId="{7615E1D3-418E-4FBF-9B88-6226B5E8FDB4}">
      <dsp:nvSpPr>
        <dsp:cNvPr id="0" name=""/>
        <dsp:cNvSpPr/>
      </dsp:nvSpPr>
      <dsp:spPr>
        <a:xfrm>
          <a:off x="590167" y="3409859"/>
          <a:ext cx="874638" cy="87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E62E41-B023-47F5-94FB-8D5C3A780F18}">
      <dsp:nvSpPr>
        <dsp:cNvPr id="0" name=""/>
        <dsp:cNvSpPr/>
      </dsp:nvSpPr>
      <dsp:spPr>
        <a:xfrm>
          <a:off x="526094" y="4546553"/>
          <a:ext cx="8219870" cy="69971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44575"/>
                <a:satOff val="-3024"/>
                <a:lumOff val="16825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539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Resolución 407 del 30 de octubre de 2018 – Actualización del PECTIA.</a:t>
          </a:r>
        </a:p>
      </dsp:txBody>
      <dsp:txXfrm>
        <a:off x="526094" y="4546553"/>
        <a:ext cx="8219870" cy="699710"/>
      </dsp:txXfrm>
    </dsp:sp>
    <dsp:sp modelId="{A83BEC27-12E3-40CD-9020-949264E8AE51}">
      <dsp:nvSpPr>
        <dsp:cNvPr id="0" name=""/>
        <dsp:cNvSpPr/>
      </dsp:nvSpPr>
      <dsp:spPr>
        <a:xfrm>
          <a:off x="88775" y="4459089"/>
          <a:ext cx="874638" cy="8746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3471-DBDC-4182-83D0-644088423D48}">
      <dsp:nvSpPr>
        <dsp:cNvPr id="0" name=""/>
        <dsp:cNvSpPr/>
      </dsp:nvSpPr>
      <dsp:spPr>
        <a:xfrm>
          <a:off x="0" y="30392"/>
          <a:ext cx="2893981" cy="467542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Talleres de validación:</a:t>
          </a:r>
        </a:p>
      </dsp:txBody>
      <dsp:txXfrm>
        <a:off x="22824" y="53216"/>
        <a:ext cx="2848333" cy="421894"/>
      </dsp:txXfrm>
    </dsp:sp>
    <dsp:sp modelId="{49986A2A-6BBB-4DF7-BD0E-CF239FE8E78E}">
      <dsp:nvSpPr>
        <dsp:cNvPr id="0" name=""/>
        <dsp:cNvSpPr/>
      </dsp:nvSpPr>
      <dsp:spPr>
        <a:xfrm>
          <a:off x="0" y="478650"/>
          <a:ext cx="2893981" cy="478220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/>
            <a:t>8 nacionales (2015, 3; 2016, 5)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/>
            <a:t>40 regionales (2015, 7; 2016, 33)</a:t>
          </a:r>
        </a:p>
      </dsp:txBody>
      <dsp:txXfrm>
        <a:off x="0" y="478650"/>
        <a:ext cx="2893981" cy="4782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1DB1E-6857-4943-87D8-ECA0463B6214}">
      <dsp:nvSpPr>
        <dsp:cNvPr id="0" name=""/>
        <dsp:cNvSpPr/>
      </dsp:nvSpPr>
      <dsp:spPr>
        <a:xfrm>
          <a:off x="0" y="130283"/>
          <a:ext cx="2893980" cy="46969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Talleres revisión de Agenda:</a:t>
          </a:r>
        </a:p>
      </dsp:txBody>
      <dsp:txXfrm>
        <a:off x="22929" y="153212"/>
        <a:ext cx="2848122" cy="423838"/>
      </dsp:txXfrm>
    </dsp:sp>
    <dsp:sp modelId="{611B1147-8CC5-49A3-BDAB-50D8A0221285}">
      <dsp:nvSpPr>
        <dsp:cNvPr id="0" name=""/>
        <dsp:cNvSpPr/>
      </dsp:nvSpPr>
      <dsp:spPr>
        <a:xfrm>
          <a:off x="0" y="557112"/>
          <a:ext cx="2893980" cy="1210950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>
              <a:solidFill>
                <a:schemeClr val="tx1"/>
              </a:solidFill>
            </a:rPr>
            <a:t>347 jornadas de trabajo       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>
              <a:solidFill>
                <a:schemeClr val="tx1"/>
              </a:solidFill>
            </a:rPr>
            <a:t>27 departamentos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>
              <a:solidFill>
                <a:schemeClr val="tx1"/>
              </a:solidFill>
            </a:rPr>
            <a:t>34 cadenas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b="1" kern="1200" dirty="0">
              <a:solidFill>
                <a:schemeClr val="tx1"/>
              </a:solidFill>
            </a:rPr>
            <a:t>60 agendas </a:t>
          </a:r>
          <a:r>
            <a:rPr lang="es-CO" sz="1400" b="0" kern="1200" dirty="0">
              <a:solidFill>
                <a:schemeClr val="tx1"/>
              </a:solidFill>
            </a:rPr>
            <a:t>(una por producto)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b="0" kern="1200" dirty="0">
              <a:solidFill>
                <a:schemeClr val="tx1"/>
              </a:solidFill>
            </a:rPr>
            <a:t>3.311 demandas tecnológicas</a:t>
          </a:r>
          <a:endParaRPr lang="es-CO" sz="1800" b="0" kern="1200" dirty="0">
            <a:solidFill>
              <a:schemeClr val="tx1"/>
            </a:solidFill>
          </a:endParaRPr>
        </a:p>
      </dsp:txBody>
      <dsp:txXfrm>
        <a:off x="0" y="557112"/>
        <a:ext cx="2893980" cy="1210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3471-DBDC-4182-83D0-644088423D48}">
      <dsp:nvSpPr>
        <dsp:cNvPr id="0" name=""/>
        <dsp:cNvSpPr/>
      </dsp:nvSpPr>
      <dsp:spPr>
        <a:xfrm>
          <a:off x="0" y="0"/>
          <a:ext cx="2893984" cy="44861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Versión final:</a:t>
          </a:r>
        </a:p>
      </dsp:txBody>
      <dsp:txXfrm>
        <a:off x="21899" y="21899"/>
        <a:ext cx="2850186" cy="404815"/>
      </dsp:txXfrm>
    </dsp:sp>
    <dsp:sp modelId="{49986A2A-6BBB-4DF7-BD0E-CF239FE8E78E}">
      <dsp:nvSpPr>
        <dsp:cNvPr id="0" name=""/>
        <dsp:cNvSpPr/>
      </dsp:nvSpPr>
      <dsp:spPr>
        <a:xfrm>
          <a:off x="0" y="406152"/>
          <a:ext cx="2893984" cy="108985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/>
            <a:t>1 escenario apuesta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/>
            <a:t>4 objetivos estratégicos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/>
            <a:t>16 estrategias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/>
            <a:t>81 líneas de acción</a:t>
          </a:r>
        </a:p>
      </dsp:txBody>
      <dsp:txXfrm>
        <a:off x="0" y="406152"/>
        <a:ext cx="2893984" cy="10898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3471-DBDC-4182-83D0-644088423D48}">
      <dsp:nvSpPr>
        <dsp:cNvPr id="0" name=""/>
        <dsp:cNvSpPr/>
      </dsp:nvSpPr>
      <dsp:spPr>
        <a:xfrm>
          <a:off x="0" y="44545"/>
          <a:ext cx="2880552" cy="36364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Asistentes</a:t>
          </a:r>
        </a:p>
      </dsp:txBody>
      <dsp:txXfrm>
        <a:off x="17752" y="62297"/>
        <a:ext cx="2845048" cy="328143"/>
      </dsp:txXfrm>
    </dsp:sp>
    <dsp:sp modelId="{49986A2A-6BBB-4DF7-BD0E-CF239FE8E78E}">
      <dsp:nvSpPr>
        <dsp:cNvPr id="0" name=""/>
        <dsp:cNvSpPr/>
      </dsp:nvSpPr>
      <dsp:spPr>
        <a:xfrm>
          <a:off x="0" y="387367"/>
          <a:ext cx="2893981" cy="629280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400" kern="1200" dirty="0"/>
            <a:t>5731 actores  2.395 </a:t>
          </a:r>
          <a:r>
            <a:rPr lang="es-CO" sz="1400" kern="1200" dirty="0">
              <a:solidFill>
                <a:schemeClr val="tx1"/>
              </a:solidFill>
            </a:rPr>
            <a:t>+ 3.336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400" kern="1200" dirty="0"/>
            <a:t>992 organizaciones </a:t>
          </a:r>
          <a:endParaRPr lang="es-CO" sz="1600" kern="1200" dirty="0"/>
        </a:p>
      </dsp:txBody>
      <dsp:txXfrm>
        <a:off x="0" y="387367"/>
        <a:ext cx="2893981" cy="6292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9270C-F9E3-444D-8E38-3BB693B8EAC5}">
      <dsp:nvSpPr>
        <dsp:cNvPr id="0" name=""/>
        <dsp:cNvSpPr/>
      </dsp:nvSpPr>
      <dsp:spPr>
        <a:xfrm>
          <a:off x="0" y="222"/>
          <a:ext cx="12192001" cy="36910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>
              <a:solidFill>
                <a:schemeClr val="bg1"/>
              </a:solidFill>
            </a:rPr>
            <a:t>“Ciencia, tecnología e innovación, motor de desarrollo social, económico y ambiental del sector agropecuario colombiano”</a:t>
          </a:r>
        </a:p>
      </dsp:txBody>
      <dsp:txXfrm>
        <a:off x="18018" y="18240"/>
        <a:ext cx="12155965" cy="3330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DDA3-5C43-49EF-82AF-5D9C81389721}">
      <dsp:nvSpPr>
        <dsp:cNvPr id="0" name=""/>
        <dsp:cNvSpPr/>
      </dsp:nvSpPr>
      <dsp:spPr>
        <a:xfrm>
          <a:off x="5093331" y="2333198"/>
          <a:ext cx="3614622" cy="86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3"/>
              </a:lnTo>
              <a:lnTo>
                <a:pt x="3614622" y="586143"/>
              </a:lnTo>
              <a:lnTo>
                <a:pt x="3614622" y="86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58FD2-6AC1-49A9-A38B-8A5AFFB13E5F}">
      <dsp:nvSpPr>
        <dsp:cNvPr id="0" name=""/>
        <dsp:cNvSpPr/>
      </dsp:nvSpPr>
      <dsp:spPr>
        <a:xfrm>
          <a:off x="5047610" y="2333198"/>
          <a:ext cx="91440" cy="860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E811-EEB6-46A7-B3DA-512025B7274D}">
      <dsp:nvSpPr>
        <dsp:cNvPr id="0" name=""/>
        <dsp:cNvSpPr/>
      </dsp:nvSpPr>
      <dsp:spPr>
        <a:xfrm>
          <a:off x="1478708" y="2333198"/>
          <a:ext cx="3614622" cy="860115"/>
        </a:xfrm>
        <a:custGeom>
          <a:avLst/>
          <a:gdLst/>
          <a:ahLst/>
          <a:cxnLst/>
          <a:rect l="0" t="0" r="0" b="0"/>
          <a:pathLst>
            <a:path>
              <a:moveTo>
                <a:pt x="3614622" y="0"/>
              </a:moveTo>
              <a:lnTo>
                <a:pt x="3614622" y="586143"/>
              </a:lnTo>
              <a:lnTo>
                <a:pt x="0" y="586143"/>
              </a:lnTo>
              <a:lnTo>
                <a:pt x="0" y="86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17A1D-DD73-4D7E-A69F-95BCB87A7FC1}">
      <dsp:nvSpPr>
        <dsp:cNvPr id="0" name=""/>
        <dsp:cNvSpPr/>
      </dsp:nvSpPr>
      <dsp:spPr>
        <a:xfrm>
          <a:off x="3614622" y="455237"/>
          <a:ext cx="2957417" cy="187796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724A1-A0E7-4692-B263-5E481EF33948}">
      <dsp:nvSpPr>
        <dsp:cNvPr id="0" name=""/>
        <dsp:cNvSpPr/>
      </dsp:nvSpPr>
      <dsp:spPr>
        <a:xfrm>
          <a:off x="3943224" y="767409"/>
          <a:ext cx="2957417" cy="187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Para 2027 el país contará con un sistema de innovación agropecuario activo y coordinado en el ámbito nacional y territorial, que habrá contribuido:</a:t>
          </a:r>
          <a:endParaRPr lang="es-ES" sz="1600" kern="1200" dirty="0"/>
        </a:p>
      </dsp:txBody>
      <dsp:txXfrm>
        <a:off x="3998228" y="822413"/>
        <a:ext cx="2847409" cy="1767952"/>
      </dsp:txXfrm>
    </dsp:sp>
    <dsp:sp modelId="{96070918-C0D3-4DBE-97CC-0D69BB9510FF}">
      <dsp:nvSpPr>
        <dsp:cNvPr id="0" name=""/>
        <dsp:cNvSpPr/>
      </dsp:nvSpPr>
      <dsp:spPr>
        <a:xfrm>
          <a:off x="0" y="3193313"/>
          <a:ext cx="2957417" cy="187796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7C034-9C2A-4BBB-9A3E-9F016183CEF7}">
      <dsp:nvSpPr>
        <dsp:cNvPr id="0" name=""/>
        <dsp:cNvSpPr/>
      </dsp:nvSpPr>
      <dsp:spPr>
        <a:xfrm>
          <a:off x="328601" y="3505485"/>
          <a:ext cx="2957417" cy="187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200"/>
            <a:buFont typeface="Arial" panose="020B0604020202020204" pitchFamily="34" charset="0"/>
            <a:buNone/>
          </a:pPr>
          <a:r>
            <a:rPr lang="es-CO" sz="1600" kern="1200" dirty="0"/>
            <a:t>Aumento de la sostenibilidad, la competitividad y la productividad sectorial</a:t>
          </a:r>
          <a:endParaRPr lang="es-ES" sz="1600" kern="1200" dirty="0"/>
        </a:p>
      </dsp:txBody>
      <dsp:txXfrm>
        <a:off x="383605" y="3560489"/>
        <a:ext cx="2847409" cy="1767952"/>
      </dsp:txXfrm>
    </dsp:sp>
    <dsp:sp modelId="{62BFE9C2-6DAE-4F84-A559-C166F6C2179A}">
      <dsp:nvSpPr>
        <dsp:cNvPr id="0" name=""/>
        <dsp:cNvSpPr/>
      </dsp:nvSpPr>
      <dsp:spPr>
        <a:xfrm>
          <a:off x="3614621" y="3193313"/>
          <a:ext cx="2957417" cy="187796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009C-BD04-46E1-9F21-A8B4BB2D4234}">
      <dsp:nvSpPr>
        <dsp:cNvPr id="0" name=""/>
        <dsp:cNvSpPr/>
      </dsp:nvSpPr>
      <dsp:spPr>
        <a:xfrm>
          <a:off x="3943224" y="3505485"/>
          <a:ext cx="2957417" cy="187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Mejoramiento de la calidad e inocuidad de la oferta alimentaria nacional</a:t>
          </a:r>
          <a:endParaRPr lang="es-ES" sz="1600" kern="1200" dirty="0"/>
        </a:p>
      </dsp:txBody>
      <dsp:txXfrm>
        <a:off x="3998228" y="3560489"/>
        <a:ext cx="2847409" cy="1767952"/>
      </dsp:txXfrm>
    </dsp:sp>
    <dsp:sp modelId="{456069C9-3B72-4E34-9473-515A0AC19C07}">
      <dsp:nvSpPr>
        <dsp:cNvPr id="0" name=""/>
        <dsp:cNvSpPr/>
      </dsp:nvSpPr>
      <dsp:spPr>
        <a:xfrm>
          <a:off x="7229244" y="3193313"/>
          <a:ext cx="2957417" cy="187796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D82F0-32E8-4A65-8438-4C1042DC6708}">
      <dsp:nvSpPr>
        <dsp:cNvPr id="0" name=""/>
        <dsp:cNvSpPr/>
      </dsp:nvSpPr>
      <dsp:spPr>
        <a:xfrm>
          <a:off x="7557846" y="3505485"/>
          <a:ext cx="2957417" cy="1877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/>
            <a:t>Mejoramiento del capital social necesario para una adecuada gobernanza de los </a:t>
          </a:r>
          <a:r>
            <a:rPr lang="es-CO" sz="1600" kern="1200" dirty="0" err="1"/>
            <a:t>rec.</a:t>
          </a:r>
          <a:r>
            <a:rPr lang="es-CO" sz="1600" kern="1200" dirty="0"/>
            <a:t> públicos de inversión en </a:t>
          </a:r>
          <a:r>
            <a:rPr lang="es-CO" sz="1600" kern="1200" dirty="0" err="1"/>
            <a:t>act</a:t>
          </a:r>
          <a:r>
            <a:rPr lang="es-CO" sz="1600" kern="1200" dirty="0"/>
            <a:t>. y capacidades en </a:t>
          </a:r>
          <a:r>
            <a:rPr lang="es-CO" sz="1600" kern="1200" dirty="0" err="1"/>
            <a:t>CTi</a:t>
          </a:r>
          <a:r>
            <a:rPr lang="es-CO" sz="1600" kern="1200" dirty="0"/>
            <a:t>, apoyada por mecanismos de seguimiento y evaluación efectivos.</a:t>
          </a:r>
          <a:endParaRPr lang="es-ES" sz="1600" kern="1200" dirty="0"/>
        </a:p>
      </dsp:txBody>
      <dsp:txXfrm>
        <a:off x="7612850" y="3560489"/>
        <a:ext cx="2847409" cy="17679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32ED-7274-41D4-87F6-2ADEDDFB2FFE}">
      <dsp:nvSpPr>
        <dsp:cNvPr id="0" name=""/>
        <dsp:cNvSpPr/>
      </dsp:nvSpPr>
      <dsp:spPr>
        <a:xfrm>
          <a:off x="3203" y="6908"/>
          <a:ext cx="3123010" cy="12492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Subsistema Nacional de Investigación y Desarrollo Tecnológico Agropecuario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SNIDTA</a:t>
          </a:r>
        </a:p>
      </dsp:txBody>
      <dsp:txXfrm>
        <a:off x="3203" y="6908"/>
        <a:ext cx="3123010" cy="1249204"/>
      </dsp:txXfrm>
    </dsp:sp>
    <dsp:sp modelId="{CC2FC919-DE72-44AD-AEAB-07C7BFA4891B}">
      <dsp:nvSpPr>
        <dsp:cNvPr id="0" name=""/>
        <dsp:cNvSpPr/>
      </dsp:nvSpPr>
      <dsp:spPr>
        <a:xfrm>
          <a:off x="0" y="1263022"/>
          <a:ext cx="3123010" cy="2064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/>
            <a:t>FACTORES ESPECÍFICOS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b="1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Agenda dinámica nacional de </a:t>
          </a:r>
          <a:r>
            <a:rPr lang="es-ES" sz="1500" kern="1200" dirty="0" err="1"/>
            <a:t>I+D+i</a:t>
          </a:r>
          <a:r>
            <a:rPr lang="es-ES" sz="1500" kern="1200" dirty="0"/>
            <a:t>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Seguridad Alimentaria.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Sostenibilidad, variabilidad y cambio climático.</a:t>
          </a:r>
        </a:p>
      </dsp:txBody>
      <dsp:txXfrm>
        <a:off x="0" y="1263022"/>
        <a:ext cx="3123010" cy="2064240"/>
      </dsp:txXfrm>
    </dsp:sp>
    <dsp:sp modelId="{1D918BF9-07A7-4F82-B266-FE99E7C33702}">
      <dsp:nvSpPr>
        <dsp:cNvPr id="0" name=""/>
        <dsp:cNvSpPr/>
      </dsp:nvSpPr>
      <dsp:spPr>
        <a:xfrm>
          <a:off x="3563435" y="6908"/>
          <a:ext cx="3123010" cy="124920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Subsistema Nacional de Formación y Capacitación para la Innovación Agropecuaria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SNFCIA</a:t>
          </a:r>
        </a:p>
      </dsp:txBody>
      <dsp:txXfrm>
        <a:off x="3563435" y="6908"/>
        <a:ext cx="3123010" cy="1249204"/>
      </dsp:txXfrm>
    </dsp:sp>
    <dsp:sp modelId="{48B62E77-936D-4C0A-AD2A-908531D791EF}">
      <dsp:nvSpPr>
        <dsp:cNvPr id="0" name=""/>
        <dsp:cNvSpPr/>
      </dsp:nvSpPr>
      <dsp:spPr>
        <a:xfrm>
          <a:off x="3563435" y="1256113"/>
          <a:ext cx="3123010" cy="206424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FACTORES HABILITANTES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S" sz="1600" kern="1200" dirty="0"/>
            <a:t>Formación de capacidades: recursos humanos e infraestructura.</a:t>
          </a:r>
        </a:p>
      </dsp:txBody>
      <dsp:txXfrm>
        <a:off x="3563435" y="1256113"/>
        <a:ext cx="3123010" cy="2064240"/>
      </dsp:txXfrm>
    </dsp:sp>
    <dsp:sp modelId="{A96822B7-0EC8-4ACD-89DF-58290D967271}">
      <dsp:nvSpPr>
        <dsp:cNvPr id="0" name=""/>
        <dsp:cNvSpPr/>
      </dsp:nvSpPr>
      <dsp:spPr>
        <a:xfrm>
          <a:off x="7123667" y="6908"/>
          <a:ext cx="3123010" cy="124920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Subsistema Nacional de Extensión Agropecuaria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SNEA</a:t>
          </a:r>
        </a:p>
      </dsp:txBody>
      <dsp:txXfrm>
        <a:off x="7123667" y="6908"/>
        <a:ext cx="3123010" cy="1249204"/>
      </dsp:txXfrm>
    </dsp:sp>
    <dsp:sp modelId="{3B3A7CA7-7C1A-4177-95FA-FD6E7D657958}">
      <dsp:nvSpPr>
        <dsp:cNvPr id="0" name=""/>
        <dsp:cNvSpPr/>
      </dsp:nvSpPr>
      <dsp:spPr>
        <a:xfrm>
          <a:off x="7123667" y="1256113"/>
          <a:ext cx="3123010" cy="206424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FACTORES ESPECÍFICOS</a:t>
          </a:r>
          <a:endParaRPr lang="es-E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Gestión de conocimiento y asistencia técnica.</a:t>
          </a:r>
        </a:p>
      </dsp:txBody>
      <dsp:txXfrm>
        <a:off x="7123667" y="1256113"/>
        <a:ext cx="3123010" cy="2064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37DA9-A3E2-4F2F-A624-F04555865E50}">
      <dsp:nvSpPr>
        <dsp:cNvPr id="0" name=""/>
        <dsp:cNvSpPr/>
      </dsp:nvSpPr>
      <dsp:spPr>
        <a:xfrm rot="5400000">
          <a:off x="3541947" y="-2110218"/>
          <a:ext cx="852463" cy="5278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/>
            <a:t>Establecimiento de la organización y funcionamiento del Sistema Nacional de Cambio Climático (SISCLIMA). Entre estas, se establece la conformación de 9 Nodos Regionales de Cambio Climático, para la Coordinación del SISCLIMA.</a:t>
          </a:r>
          <a:endParaRPr lang="es-CO" sz="1300" kern="1200" dirty="0"/>
        </a:p>
      </dsp:txBody>
      <dsp:txXfrm rot="-5400000">
        <a:off x="1328867" y="144476"/>
        <a:ext cx="5237010" cy="769235"/>
      </dsp:txXfrm>
    </dsp:sp>
    <dsp:sp modelId="{AF4E9DE7-DB52-42B8-8A9F-1CD97383E9E8}">
      <dsp:nvSpPr>
        <dsp:cNvPr id="0" name=""/>
        <dsp:cNvSpPr/>
      </dsp:nvSpPr>
      <dsp:spPr>
        <a:xfrm>
          <a:off x="536" y="1614"/>
          <a:ext cx="1444667" cy="1065579"/>
        </a:xfrm>
        <a:prstGeom prst="roundRect">
          <a:avLst/>
        </a:prstGeom>
        <a:solidFill>
          <a:srgbClr val="73BE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Decreto 298 de 2016</a:t>
          </a:r>
        </a:p>
      </dsp:txBody>
      <dsp:txXfrm>
        <a:off x="52553" y="53631"/>
        <a:ext cx="1340633" cy="961545"/>
      </dsp:txXfrm>
    </dsp:sp>
    <dsp:sp modelId="{CBA76B3C-23D4-46C7-884B-BDF12AF68008}">
      <dsp:nvSpPr>
        <dsp:cNvPr id="0" name=""/>
        <dsp:cNvSpPr/>
      </dsp:nvSpPr>
      <dsp:spPr>
        <a:xfrm rot="5400000">
          <a:off x="3607246" y="-886546"/>
          <a:ext cx="852463" cy="5079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Establecimiento de directrices para la gestión del cambio climático. </a:t>
          </a:r>
          <a:endParaRPr lang="es-CO" sz="1400" kern="1200" dirty="0"/>
        </a:p>
      </dsp:txBody>
      <dsp:txXfrm rot="-5400000">
        <a:off x="1493669" y="1268645"/>
        <a:ext cx="5038004" cy="769235"/>
      </dsp:txXfrm>
    </dsp:sp>
    <dsp:sp modelId="{03B5499E-1B93-4FDB-868D-88A92744C6F1}">
      <dsp:nvSpPr>
        <dsp:cNvPr id="0" name=""/>
        <dsp:cNvSpPr/>
      </dsp:nvSpPr>
      <dsp:spPr>
        <a:xfrm>
          <a:off x="536" y="1120473"/>
          <a:ext cx="1493132" cy="10655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Ley 1931 de 2018</a:t>
          </a:r>
          <a:endParaRPr lang="es-CO" sz="1400" kern="1200" dirty="0"/>
        </a:p>
      </dsp:txBody>
      <dsp:txXfrm>
        <a:off x="52553" y="1172490"/>
        <a:ext cx="1389098" cy="961545"/>
      </dsp:txXfrm>
    </dsp:sp>
    <dsp:sp modelId="{D97FC353-77A7-434D-B070-B8B2E92BE6FF}">
      <dsp:nvSpPr>
        <dsp:cNvPr id="0" name=""/>
        <dsp:cNvSpPr/>
      </dsp:nvSpPr>
      <dsp:spPr>
        <a:xfrm rot="5400000">
          <a:off x="3589741" y="248752"/>
          <a:ext cx="852463" cy="50467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Recientemente los Nodos Regionales de Cambio Climático definieron sus reglamentos operativos, con el fin de facilitar su funcionamiento y garantizar la articulación institucional.</a:t>
          </a:r>
          <a:endParaRPr lang="es-CO" sz="1400" kern="1200" dirty="0"/>
        </a:p>
      </dsp:txBody>
      <dsp:txXfrm rot="-5400000">
        <a:off x="1492604" y="2387503"/>
        <a:ext cx="5005124" cy="769235"/>
      </dsp:txXfrm>
    </dsp:sp>
    <dsp:sp modelId="{DA70E2CB-79C4-4800-8922-DCCE652166FE}">
      <dsp:nvSpPr>
        <dsp:cNvPr id="0" name=""/>
        <dsp:cNvSpPr/>
      </dsp:nvSpPr>
      <dsp:spPr>
        <a:xfrm>
          <a:off x="536" y="2239331"/>
          <a:ext cx="1492066" cy="106557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Reglamentos Operativos de los Nodos Regionales</a:t>
          </a:r>
          <a:endParaRPr lang="es-CO" sz="1400" kern="1200" dirty="0"/>
        </a:p>
      </dsp:txBody>
      <dsp:txXfrm>
        <a:off x="52553" y="2291348"/>
        <a:ext cx="1388032" cy="96154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00AF2-415C-4B2F-A4D8-B5036ED600C1}">
      <dsp:nvSpPr>
        <dsp:cNvPr id="0" name=""/>
        <dsp:cNvSpPr/>
      </dsp:nvSpPr>
      <dsp:spPr>
        <a:xfrm>
          <a:off x="7431" y="1606963"/>
          <a:ext cx="2635283" cy="19671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Optimizar los trámites y tiempos de respuesta y la protección del conocimiento tradicional.</a:t>
          </a:r>
        </a:p>
      </dsp:txBody>
      <dsp:txXfrm>
        <a:off x="53524" y="1653056"/>
        <a:ext cx="2543097" cy="1921090"/>
      </dsp:txXfrm>
    </dsp:sp>
    <dsp:sp modelId="{3B7935AD-048E-4535-AD55-848F0328A737}">
      <dsp:nvSpPr>
        <dsp:cNvPr id="0" name=""/>
        <dsp:cNvSpPr/>
      </dsp:nvSpPr>
      <dsp:spPr>
        <a:xfrm>
          <a:off x="7431" y="3574146"/>
          <a:ext cx="2635283" cy="845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Contratos de acceso a recursos genéticos.</a:t>
          </a:r>
        </a:p>
      </dsp:txBody>
      <dsp:txXfrm>
        <a:off x="7431" y="3574146"/>
        <a:ext cx="1855833" cy="845888"/>
      </dsp:txXfrm>
    </dsp:sp>
    <dsp:sp modelId="{64A6A1D9-A02D-40F0-B124-CB4DFAB24169}">
      <dsp:nvSpPr>
        <dsp:cNvPr id="0" name=""/>
        <dsp:cNvSpPr/>
      </dsp:nvSpPr>
      <dsp:spPr>
        <a:xfrm>
          <a:off x="1937812" y="3708507"/>
          <a:ext cx="922349" cy="9223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1277E-E0E7-46B8-9FE2-D0573575CAAB}">
      <dsp:nvSpPr>
        <dsp:cNvPr id="0" name=""/>
        <dsp:cNvSpPr/>
      </dsp:nvSpPr>
      <dsp:spPr>
        <a:xfrm>
          <a:off x="3088667" y="1606963"/>
          <a:ext cx="2635283" cy="19671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Revisar y ajustar la reglamentación de carácter nacional y supranacional.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Garantizar el ordenamiento científico y comercial.</a:t>
          </a:r>
        </a:p>
      </dsp:txBody>
      <dsp:txXfrm>
        <a:off x="3134760" y="1653056"/>
        <a:ext cx="2543097" cy="1921090"/>
      </dsp:txXfrm>
    </dsp:sp>
    <dsp:sp modelId="{E9AD6E9A-CF8F-44F8-9265-D40B034183BE}">
      <dsp:nvSpPr>
        <dsp:cNvPr id="0" name=""/>
        <dsp:cNvSpPr/>
      </dsp:nvSpPr>
      <dsp:spPr>
        <a:xfrm>
          <a:off x="3088667" y="3574146"/>
          <a:ext cx="2635283" cy="845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Conservación, utilización y acceso  de los recursos de la biodiversidad.</a:t>
          </a:r>
        </a:p>
      </dsp:txBody>
      <dsp:txXfrm>
        <a:off x="3088667" y="3574146"/>
        <a:ext cx="1855833" cy="845888"/>
      </dsp:txXfrm>
    </dsp:sp>
    <dsp:sp modelId="{51E6D4FA-84D9-41FD-8542-48B368912BA1}">
      <dsp:nvSpPr>
        <dsp:cNvPr id="0" name=""/>
        <dsp:cNvSpPr/>
      </dsp:nvSpPr>
      <dsp:spPr>
        <a:xfrm>
          <a:off x="5019048" y="3708507"/>
          <a:ext cx="922349" cy="92234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54EB1-778B-4DC2-BE3A-6BF1BD5F876E}">
      <dsp:nvSpPr>
        <dsp:cNvPr id="0" name=""/>
        <dsp:cNvSpPr/>
      </dsp:nvSpPr>
      <dsp:spPr>
        <a:xfrm>
          <a:off x="6169904" y="1606963"/>
          <a:ext cx="2635283" cy="19671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Adopción de instrumentos jurídicos, técnicos y financieros.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Investigación y uso comercial. </a:t>
          </a:r>
        </a:p>
      </dsp:txBody>
      <dsp:txXfrm>
        <a:off x="6215997" y="1653056"/>
        <a:ext cx="2543097" cy="1921090"/>
      </dsp:txXfrm>
    </dsp:sp>
    <dsp:sp modelId="{96FE8C7C-7CD5-4E6B-9229-760548347CB8}">
      <dsp:nvSpPr>
        <dsp:cNvPr id="0" name=""/>
        <dsp:cNvSpPr/>
      </dsp:nvSpPr>
      <dsp:spPr>
        <a:xfrm>
          <a:off x="6169904" y="3574146"/>
          <a:ext cx="2635283" cy="845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Manejo y uso de los bancos nacionales de germoplasma y las colecciones biológicas.</a:t>
          </a:r>
        </a:p>
      </dsp:txBody>
      <dsp:txXfrm>
        <a:off x="6169904" y="3574146"/>
        <a:ext cx="1855833" cy="845888"/>
      </dsp:txXfrm>
    </dsp:sp>
    <dsp:sp modelId="{70090BFD-CCE0-4D0B-9891-AFDA72DCC990}">
      <dsp:nvSpPr>
        <dsp:cNvPr id="0" name=""/>
        <dsp:cNvSpPr/>
      </dsp:nvSpPr>
      <dsp:spPr>
        <a:xfrm>
          <a:off x="8100285" y="3708507"/>
          <a:ext cx="922349" cy="92234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8000" r="-4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FED2-C7AE-461A-A012-C137EA0F74E0}">
      <dsp:nvSpPr>
        <dsp:cNvPr id="0" name=""/>
        <dsp:cNvSpPr/>
      </dsp:nvSpPr>
      <dsp:spPr>
        <a:xfrm>
          <a:off x="9251140" y="1606963"/>
          <a:ext cx="2635283" cy="19671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Articular a las entidades gubernamentales.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/>
            <a:t>Optimizar los requisitos, trámites y tiempos de respuesta.</a:t>
          </a:r>
        </a:p>
      </dsp:txBody>
      <dsp:txXfrm>
        <a:off x="9297233" y="1653056"/>
        <a:ext cx="2543097" cy="1921090"/>
      </dsp:txXfrm>
    </dsp:sp>
    <dsp:sp modelId="{B09E80A3-C027-4F3E-9187-D77655CC739A}">
      <dsp:nvSpPr>
        <dsp:cNvPr id="0" name=""/>
        <dsp:cNvSpPr/>
      </dsp:nvSpPr>
      <dsp:spPr>
        <a:xfrm>
          <a:off x="9251140" y="3574146"/>
          <a:ext cx="2635283" cy="845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Procesos de bioprospección en el sector agropecuario.</a:t>
          </a:r>
        </a:p>
      </dsp:txBody>
      <dsp:txXfrm>
        <a:off x="9251140" y="3574146"/>
        <a:ext cx="1855833" cy="845888"/>
      </dsp:txXfrm>
    </dsp:sp>
    <dsp:sp modelId="{E7B329A7-5111-46F8-A2C2-88BFCDB834F1}">
      <dsp:nvSpPr>
        <dsp:cNvPr id="0" name=""/>
        <dsp:cNvSpPr/>
      </dsp:nvSpPr>
      <dsp:spPr>
        <a:xfrm>
          <a:off x="11181521" y="3708507"/>
          <a:ext cx="922349" cy="92234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118225" y="0"/>
          <a:ext cx="695683" cy="695683"/>
        </a:xfrm>
        <a:prstGeom prst="ellipse">
          <a:avLst/>
        </a:prstGeom>
        <a:solidFill>
          <a:srgbClr val="37CBE9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2015</a:t>
          </a:r>
        </a:p>
      </dsp:txBody>
      <dsp:txXfrm>
        <a:off x="220105" y="101880"/>
        <a:ext cx="491923" cy="4919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118225" y="0"/>
          <a:ext cx="695683" cy="695683"/>
        </a:xfrm>
        <a:prstGeom prst="ellipse">
          <a:avLst/>
        </a:prstGeom>
        <a:solidFill>
          <a:srgbClr val="F0B2ED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2016</a:t>
          </a:r>
        </a:p>
      </dsp:txBody>
      <dsp:txXfrm>
        <a:off x="220105" y="101880"/>
        <a:ext cx="491923" cy="491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118225" y="0"/>
          <a:ext cx="695683" cy="695683"/>
        </a:xfrm>
        <a:prstGeom prst="ellipse">
          <a:avLst/>
        </a:prstGeom>
        <a:solidFill>
          <a:srgbClr val="F0B2ED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2016</a:t>
          </a:r>
        </a:p>
      </dsp:txBody>
      <dsp:txXfrm>
        <a:off x="220105" y="101880"/>
        <a:ext cx="491923" cy="491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236451" y="0"/>
          <a:ext cx="695683" cy="695683"/>
        </a:xfrm>
        <a:prstGeom prst="ellipse">
          <a:avLst/>
        </a:prstGeom>
        <a:solidFill>
          <a:srgbClr val="37CBE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2015</a:t>
          </a:r>
        </a:p>
      </dsp:txBody>
      <dsp:txXfrm>
        <a:off x="338331" y="101880"/>
        <a:ext cx="491923" cy="49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118225" y="0"/>
          <a:ext cx="695683" cy="695683"/>
        </a:xfrm>
        <a:prstGeom prst="ellipse">
          <a:avLst/>
        </a:prstGeom>
        <a:solidFill>
          <a:srgbClr val="BEF98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2013</a:t>
          </a:r>
        </a:p>
      </dsp:txBody>
      <dsp:txXfrm>
        <a:off x="220105" y="101880"/>
        <a:ext cx="491923" cy="491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BC81-0A72-47C1-AB94-45485FDC4B8A}">
      <dsp:nvSpPr>
        <dsp:cNvPr id="0" name=""/>
        <dsp:cNvSpPr/>
      </dsp:nvSpPr>
      <dsp:spPr>
        <a:xfrm>
          <a:off x="236449" y="0"/>
          <a:ext cx="695683" cy="695683"/>
        </a:xfrm>
        <a:prstGeom prst="ellipse">
          <a:avLst/>
        </a:prstGeom>
        <a:solidFill>
          <a:srgbClr val="37CBE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/>
            <a:t>2015</a:t>
          </a:r>
        </a:p>
      </dsp:txBody>
      <dsp:txXfrm>
        <a:off x="338329" y="101880"/>
        <a:ext cx="491923" cy="49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122C3-6438-4D5B-AEA5-FF21B0508066}">
      <dsp:nvSpPr>
        <dsp:cNvPr id="0" name=""/>
        <dsp:cNvSpPr/>
      </dsp:nvSpPr>
      <dsp:spPr>
        <a:xfrm>
          <a:off x="10061" y="403742"/>
          <a:ext cx="2025696" cy="1169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Fuentes de información secundaria </a:t>
          </a:r>
        </a:p>
      </dsp:txBody>
      <dsp:txXfrm>
        <a:off x="44311" y="437992"/>
        <a:ext cx="1957196" cy="1100897"/>
      </dsp:txXfrm>
    </dsp:sp>
    <dsp:sp modelId="{77276140-AA16-45E4-8B98-288D36DCEA0E}">
      <dsp:nvSpPr>
        <dsp:cNvPr id="0" name=""/>
        <dsp:cNvSpPr/>
      </dsp:nvSpPr>
      <dsp:spPr>
        <a:xfrm rot="21099">
          <a:off x="2162869" y="814732"/>
          <a:ext cx="306235" cy="3632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>
            <a:latin typeface="+mn-lt"/>
          </a:endParaRPr>
        </a:p>
      </dsp:txBody>
      <dsp:txXfrm>
        <a:off x="2162870" y="887108"/>
        <a:ext cx="214365" cy="217974"/>
      </dsp:txXfrm>
    </dsp:sp>
    <dsp:sp modelId="{E1147641-6D1A-4F68-8CE1-D344E1635054}">
      <dsp:nvSpPr>
        <dsp:cNvPr id="0" name=""/>
        <dsp:cNvSpPr/>
      </dsp:nvSpPr>
      <dsp:spPr>
        <a:xfrm>
          <a:off x="2613549" y="438680"/>
          <a:ext cx="2125909" cy="1132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Diagnóstico de base: PND, Misión Rural, Agenda Nacional I+D+I, OCDE, Conpes CTI y DP, Datos CNA 2014 </a:t>
          </a:r>
        </a:p>
      </dsp:txBody>
      <dsp:txXfrm>
        <a:off x="2646707" y="471838"/>
        <a:ext cx="2059593" cy="1065779"/>
      </dsp:txXfrm>
    </dsp:sp>
    <dsp:sp modelId="{DD3F7C90-CA60-47EE-9762-E2090CFABA36}">
      <dsp:nvSpPr>
        <dsp:cNvPr id="0" name=""/>
        <dsp:cNvSpPr/>
      </dsp:nvSpPr>
      <dsp:spPr>
        <a:xfrm rot="5297692">
          <a:off x="3550445" y="1665623"/>
          <a:ext cx="302280" cy="3632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>
            <a:latin typeface="+mn-lt"/>
          </a:endParaRPr>
        </a:p>
      </dsp:txBody>
      <dsp:txXfrm rot="-5400000">
        <a:off x="3591249" y="1696148"/>
        <a:ext cx="217974" cy="211596"/>
      </dsp:txXfrm>
    </dsp:sp>
    <dsp:sp modelId="{7B1DE772-71D2-4126-852D-D84FD8DF1D7B}">
      <dsp:nvSpPr>
        <dsp:cNvPr id="0" name=""/>
        <dsp:cNvSpPr/>
      </dsp:nvSpPr>
      <dsp:spPr>
        <a:xfrm>
          <a:off x="2713762" y="2140863"/>
          <a:ext cx="2025696" cy="1094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Fichas de contexto por cadena y región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Diagnóstico megatendencias  </a:t>
          </a:r>
        </a:p>
      </dsp:txBody>
      <dsp:txXfrm>
        <a:off x="2745807" y="2172908"/>
        <a:ext cx="1961606" cy="1029991"/>
      </dsp:txXfrm>
    </dsp:sp>
    <dsp:sp modelId="{5E823428-7764-4F2E-B76F-20A8921438BC}">
      <dsp:nvSpPr>
        <dsp:cNvPr id="0" name=""/>
        <dsp:cNvSpPr/>
      </dsp:nvSpPr>
      <dsp:spPr>
        <a:xfrm rot="10871948">
          <a:off x="2273551" y="2479100"/>
          <a:ext cx="311126" cy="3632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>
            <a:latin typeface="+mn-lt"/>
          </a:endParaRPr>
        </a:p>
      </dsp:txBody>
      <dsp:txXfrm rot="10800000">
        <a:off x="2366879" y="2552735"/>
        <a:ext cx="217788" cy="217974"/>
      </dsp:txXfrm>
    </dsp:sp>
    <dsp:sp modelId="{FFDAFABF-0C96-4187-AD75-3A1C5F95A060}">
      <dsp:nvSpPr>
        <dsp:cNvPr id="0" name=""/>
        <dsp:cNvSpPr/>
      </dsp:nvSpPr>
      <dsp:spPr>
        <a:xfrm>
          <a:off x="101162" y="2193753"/>
          <a:ext cx="2025696" cy="878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Análisis de oportunidades y limitaciones </a:t>
          </a:r>
        </a:p>
      </dsp:txBody>
      <dsp:txXfrm>
        <a:off x="126905" y="2219496"/>
        <a:ext cx="1974210" cy="827442"/>
      </dsp:txXfrm>
    </dsp:sp>
    <dsp:sp modelId="{3E4A99A5-6BCA-4876-8B54-EE6008E05423}">
      <dsp:nvSpPr>
        <dsp:cNvPr id="0" name=""/>
        <dsp:cNvSpPr/>
      </dsp:nvSpPr>
      <dsp:spPr>
        <a:xfrm rot="5400000">
          <a:off x="930225" y="3227398"/>
          <a:ext cx="367570" cy="3632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>
            <a:latin typeface="+mn-lt"/>
          </a:endParaRPr>
        </a:p>
      </dsp:txBody>
      <dsp:txXfrm rot="-5400000">
        <a:off x="1005023" y="3225259"/>
        <a:ext cx="217974" cy="258583"/>
      </dsp:txXfrm>
    </dsp:sp>
    <dsp:sp modelId="{1EFEA50C-85F1-49FA-BD59-1B08390C4A44}">
      <dsp:nvSpPr>
        <dsp:cNvPr id="0" name=""/>
        <dsp:cNvSpPr/>
      </dsp:nvSpPr>
      <dsp:spPr>
        <a:xfrm>
          <a:off x="101162" y="3766211"/>
          <a:ext cx="2025696" cy="878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Validación del diagnóstico</a:t>
          </a:r>
        </a:p>
      </dsp:txBody>
      <dsp:txXfrm>
        <a:off x="126905" y="3791954"/>
        <a:ext cx="1974210" cy="827442"/>
      </dsp:txXfrm>
    </dsp:sp>
    <dsp:sp modelId="{CC2CB412-B5A6-4A34-8809-D5BE1901E6AD}">
      <dsp:nvSpPr>
        <dsp:cNvPr id="0" name=""/>
        <dsp:cNvSpPr/>
      </dsp:nvSpPr>
      <dsp:spPr>
        <a:xfrm rot="893">
          <a:off x="2239729" y="4024358"/>
          <a:ext cx="271914" cy="36329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>
            <a:latin typeface="+mn-lt"/>
          </a:endParaRPr>
        </a:p>
      </dsp:txBody>
      <dsp:txXfrm>
        <a:off x="2239729" y="4097005"/>
        <a:ext cx="190340" cy="217974"/>
      </dsp:txXfrm>
    </dsp:sp>
    <dsp:sp modelId="{5FDA522E-3BDC-43BB-B07E-BA9DD0A3022E}">
      <dsp:nvSpPr>
        <dsp:cNvPr id="0" name=""/>
        <dsp:cNvSpPr/>
      </dsp:nvSpPr>
      <dsp:spPr>
        <a:xfrm>
          <a:off x="2639904" y="3766870"/>
          <a:ext cx="2025696" cy="878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>
              <a:latin typeface="+mn-lt"/>
            </a:rPr>
            <a:t>Diagnóstico PECTIA </a:t>
          </a:r>
        </a:p>
      </dsp:txBody>
      <dsp:txXfrm>
        <a:off x="2665647" y="3792613"/>
        <a:ext cx="1974210" cy="8274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D203-E884-4ACA-B0C4-14063D3243D0}">
      <dsp:nvSpPr>
        <dsp:cNvPr id="0" name=""/>
        <dsp:cNvSpPr/>
      </dsp:nvSpPr>
      <dsp:spPr>
        <a:xfrm>
          <a:off x="2610098" y="2017517"/>
          <a:ext cx="1604671" cy="1641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/>
            <a:t>Megatendencias</a:t>
          </a:r>
        </a:p>
      </dsp:txBody>
      <dsp:txXfrm>
        <a:off x="2845097" y="2257872"/>
        <a:ext cx="1134673" cy="1160538"/>
      </dsp:txXfrm>
    </dsp:sp>
    <dsp:sp modelId="{3075A1F7-7D30-4081-B360-4BAA6D263388}">
      <dsp:nvSpPr>
        <dsp:cNvPr id="0" name=""/>
        <dsp:cNvSpPr/>
      </dsp:nvSpPr>
      <dsp:spPr>
        <a:xfrm rot="16321846">
          <a:off x="3321597" y="1614387"/>
          <a:ext cx="249616" cy="50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0" kern="1200"/>
        </a:p>
      </dsp:txBody>
      <dsp:txXfrm>
        <a:off x="3357713" y="1753625"/>
        <a:ext cx="174731" cy="305459"/>
      </dsp:txXfrm>
    </dsp:sp>
    <dsp:sp modelId="{DCE45426-D187-4F23-B936-6795F1AD937F}">
      <dsp:nvSpPr>
        <dsp:cNvPr id="0" name=""/>
        <dsp:cNvSpPr/>
      </dsp:nvSpPr>
      <dsp:spPr>
        <a:xfrm>
          <a:off x="2731581" y="241123"/>
          <a:ext cx="1492940" cy="14929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TIC</a:t>
          </a:r>
        </a:p>
      </dsp:txBody>
      <dsp:txXfrm>
        <a:off x="2950217" y="459759"/>
        <a:ext cx="1055668" cy="1055668"/>
      </dsp:txXfrm>
    </dsp:sp>
    <dsp:sp modelId="{01BA327E-66C8-4C72-9138-86BEA9F1920D}">
      <dsp:nvSpPr>
        <dsp:cNvPr id="0" name=""/>
        <dsp:cNvSpPr/>
      </dsp:nvSpPr>
      <dsp:spPr>
        <a:xfrm rot="20531038">
          <a:off x="4196582" y="2287655"/>
          <a:ext cx="268734" cy="50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0" kern="1200"/>
        </a:p>
      </dsp:txBody>
      <dsp:txXfrm>
        <a:off x="4198515" y="2401807"/>
        <a:ext cx="188114" cy="305459"/>
      </dsp:txXfrm>
    </dsp:sp>
    <dsp:sp modelId="{AF74A7BD-6BD6-4FC5-B192-7EA6DA526C56}">
      <dsp:nvSpPr>
        <dsp:cNvPr id="0" name=""/>
        <dsp:cNvSpPr/>
      </dsp:nvSpPr>
      <dsp:spPr>
        <a:xfrm>
          <a:off x="4462514" y="1514307"/>
          <a:ext cx="1492940" cy="149294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0" kern="1200" dirty="0"/>
            <a:t>Biodiversidad y biotecnología  </a:t>
          </a:r>
        </a:p>
      </dsp:txBody>
      <dsp:txXfrm>
        <a:off x="4681150" y="1732943"/>
        <a:ext cx="1055668" cy="1055668"/>
      </dsp:txXfrm>
    </dsp:sp>
    <dsp:sp modelId="{BB765F6D-A55C-4238-8833-48DA6045EF49}">
      <dsp:nvSpPr>
        <dsp:cNvPr id="0" name=""/>
        <dsp:cNvSpPr/>
      </dsp:nvSpPr>
      <dsp:spPr>
        <a:xfrm rot="3180578">
          <a:off x="3914378" y="3362071"/>
          <a:ext cx="261507" cy="50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0" kern="1200"/>
        </a:p>
      </dsp:txBody>
      <dsp:txXfrm>
        <a:off x="3930002" y="3432559"/>
        <a:ext cx="183055" cy="305459"/>
      </dsp:txXfrm>
    </dsp:sp>
    <dsp:sp modelId="{B0D3FFA9-DC16-4B37-9D4B-D4C49F83A1CE}">
      <dsp:nvSpPr>
        <dsp:cNvPr id="0" name=""/>
        <dsp:cNvSpPr/>
      </dsp:nvSpPr>
      <dsp:spPr>
        <a:xfrm>
          <a:off x="3804240" y="3602744"/>
          <a:ext cx="1492940" cy="149294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0" kern="1200" dirty="0"/>
            <a:t>Seguridad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0" kern="1200" dirty="0"/>
            <a:t>alimentaria y agricultura familiar</a:t>
          </a:r>
        </a:p>
      </dsp:txBody>
      <dsp:txXfrm>
        <a:off x="4022876" y="3821380"/>
        <a:ext cx="1055668" cy="1055668"/>
      </dsp:txXfrm>
    </dsp:sp>
    <dsp:sp modelId="{4B3A45AE-0A53-4B29-80A2-2191DE9CC4C6}">
      <dsp:nvSpPr>
        <dsp:cNvPr id="0" name=""/>
        <dsp:cNvSpPr/>
      </dsp:nvSpPr>
      <dsp:spPr>
        <a:xfrm rot="7968067">
          <a:off x="2547579" y="3255926"/>
          <a:ext cx="267534" cy="509097"/>
        </a:xfrm>
        <a:prstGeom prst="rightArrow">
          <a:avLst>
            <a:gd name="adj1" fmla="val 60000"/>
            <a:gd name="adj2" fmla="val 50000"/>
          </a:avLst>
        </a:prstGeom>
        <a:solidFill>
          <a:srgbClr val="E19C1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0" kern="1200"/>
        </a:p>
      </dsp:txBody>
      <dsp:txXfrm rot="10800000">
        <a:off x="2614976" y="3328301"/>
        <a:ext cx="187274" cy="305459"/>
      </dsp:txXfrm>
    </dsp:sp>
    <dsp:sp modelId="{6333501E-58EE-4FF8-A0A7-784CCE993A91}">
      <dsp:nvSpPr>
        <dsp:cNvPr id="0" name=""/>
        <dsp:cNvSpPr/>
      </dsp:nvSpPr>
      <dsp:spPr>
        <a:xfrm>
          <a:off x="1354386" y="3507991"/>
          <a:ext cx="1492940" cy="1492940"/>
        </a:xfrm>
        <a:prstGeom prst="ellipse">
          <a:avLst/>
        </a:prstGeom>
        <a:solidFill>
          <a:srgbClr val="E19C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0" kern="1200" dirty="0"/>
            <a:t>Sostenibilidad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400" b="0" kern="1200" dirty="0"/>
            <a:t>ambiental y cambio climático</a:t>
          </a:r>
        </a:p>
      </dsp:txBody>
      <dsp:txXfrm>
        <a:off x="1573022" y="3726627"/>
        <a:ext cx="1055668" cy="1055668"/>
      </dsp:txXfrm>
    </dsp:sp>
    <dsp:sp modelId="{F60219E2-B741-47BE-8402-D0F3D7696259}">
      <dsp:nvSpPr>
        <dsp:cNvPr id="0" name=""/>
        <dsp:cNvSpPr/>
      </dsp:nvSpPr>
      <dsp:spPr>
        <a:xfrm rot="12058978">
          <a:off x="2370080" y="2241049"/>
          <a:ext cx="265396" cy="50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0" kern="1200"/>
        </a:p>
      </dsp:txBody>
      <dsp:txXfrm rot="10800000">
        <a:off x="2447059" y="2357123"/>
        <a:ext cx="185777" cy="305459"/>
      </dsp:txXfrm>
    </dsp:sp>
    <dsp:sp modelId="{0CB34FE6-1600-4BD5-B0AE-11A73978F97B}">
      <dsp:nvSpPr>
        <dsp:cNvPr id="0" name=""/>
        <dsp:cNvSpPr/>
      </dsp:nvSpPr>
      <dsp:spPr>
        <a:xfrm>
          <a:off x="925171" y="1424037"/>
          <a:ext cx="1492940" cy="149294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Agroenergías</a:t>
          </a:r>
        </a:p>
      </dsp:txBody>
      <dsp:txXfrm>
        <a:off x="1143807" y="1642673"/>
        <a:ext cx="1055668" cy="1055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1962E30B-D5F5-47F0-B97B-81511E637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5E3BADE-F94F-4FE8-AA71-46DB6668D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5016-977C-40AB-A9B7-03AE3AD2E0C5}" type="datetimeFigureOut">
              <a:rPr lang="es-CO" smtClean="0"/>
              <a:t>17/06/2019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2212304-7D6B-4807-BB69-49F1505309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0757396-E104-41D8-BE5A-C48C714AA6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4CA7F-F580-49AA-8672-ECA34AC7D3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14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A9ED-F83F-467D-BCFA-FDA2F230B89D}" type="datetimeFigureOut">
              <a:rPr lang="es-CO" smtClean="0"/>
              <a:t>17/06/2019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792"/>
            <a:ext cx="5607050" cy="366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0823F-0736-44E8-80F5-CE913AF473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4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AF8FC-57D6-4F99-8FD7-07A2EEB2CAEB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8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AF8FC-57D6-4F99-8FD7-07A2EEB2CAEB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390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8D8A-6C6D-476F-8AE4-85A5E60EC7C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27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163" y="1152525"/>
            <a:ext cx="5527675" cy="3109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2816-BCB4-4926-B790-7A678E39C948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90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163" y="1152525"/>
            <a:ext cx="5527675" cy="3109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2816-BCB4-4926-B790-7A678E39C948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73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163" y="1152525"/>
            <a:ext cx="5527675" cy="3109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2816-BCB4-4926-B790-7A678E39C948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72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163" y="1152525"/>
            <a:ext cx="5527675" cy="3109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2816-BCB4-4926-B790-7A678E39C94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34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041B-9AE4-4B64-8C6D-03E6412DEB79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55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C225-F57C-420C-962B-11738F579878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91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1D0F-C6E4-4298-8EEC-0028F0255577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8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4275-0853-456A-A656-8899B391A163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3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E5F-6F23-444B-B193-18FC22D2526A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0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2ECB-C5C9-46D0-97A3-54C16A330D98}" type="datetime1">
              <a:rPr lang="es-ES" smtClean="0"/>
              <a:t>17/06/2019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75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3FD0-3CA9-41D8-8708-C89CD5BC569F}" type="datetime1">
              <a:rPr lang="es-ES" smtClean="0"/>
              <a:t>17/06/2019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8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3B23-671E-4296-A973-189EA8BCB458}" type="datetime1">
              <a:rPr lang="es-ES" smtClean="0"/>
              <a:t>17/06/2019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38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CCF1-FF37-4097-BD5C-71AAF26D4CE6}" type="datetime1">
              <a:rPr lang="es-ES" smtClean="0"/>
              <a:t>17/06/2019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27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9653-FB25-4368-A34E-1A21EAD62481}" type="datetime1">
              <a:rPr lang="es-ES" smtClean="0"/>
              <a:t>17/06/2019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4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4F87-1388-461F-B677-735D1A8EBF6B}" type="datetime1">
              <a:rPr lang="es-ES" smtClean="0"/>
              <a:t>17/06/2019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8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4FED-56E6-43AF-B1B7-92188013FA3B}" type="datetime1">
              <a:rPr lang="es-ES" smtClean="0"/>
              <a:t>17/06/2019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84D8-5931-E240-ADEC-5A9907E245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10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4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ww.mintic.gov.co/portal/604/w3-article-1472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apps.co/acerca/apps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14/relationships/chartEx" Target="../charts/chartEx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13.xml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2.xml"/><Relationship Id="rId20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23" Type="http://schemas.microsoft.com/office/2007/relationships/diagramDrawing" Target="../diagrams/drawing13.xml"/><Relationship Id="rId10" Type="http://schemas.openxmlformats.org/officeDocument/2006/relationships/diagramLayout" Target="../diagrams/layout11.xml"/><Relationship Id="rId19" Type="http://schemas.openxmlformats.org/officeDocument/2006/relationships/diagramData" Target="../diagrams/data13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Relationship Id="rId22" Type="http://schemas.openxmlformats.org/officeDocument/2006/relationships/diagramColors" Target="../diagrams/colors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273836" y="447736"/>
            <a:ext cx="64471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400" b="1" dirty="0">
                <a:solidFill>
                  <a:schemeClr val="bg1"/>
                </a:solidFill>
              </a:rPr>
              <a:t>Plan Estratégico de Ciencia, Tecnología e Innovación del Sector Agropecuario Colombiano</a:t>
            </a:r>
          </a:p>
          <a:p>
            <a:pPr algn="r"/>
            <a:r>
              <a:rPr lang="es-CO" sz="3400" b="1" dirty="0">
                <a:solidFill>
                  <a:schemeClr val="bg1"/>
                </a:solidFill>
              </a:rPr>
              <a:t>2017-2027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45438" y="5541789"/>
            <a:ext cx="47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Junio 11 de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C4DA89-EA9A-4777-81BB-C2901BE9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89" y="6196887"/>
            <a:ext cx="1453796" cy="3624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4B96224-C499-4277-824E-BF86CBA96588}"/>
              </a:ext>
            </a:extLst>
          </p:cNvPr>
          <p:cNvSpPr txBox="1"/>
          <p:nvPr/>
        </p:nvSpPr>
        <p:spPr>
          <a:xfrm>
            <a:off x="6869468" y="4225051"/>
            <a:ext cx="48635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400" dirty="0">
                <a:solidFill>
                  <a:schemeClr val="bg1"/>
                </a:solidFill>
              </a:rPr>
              <a:t>Definición y avances en su</a:t>
            </a:r>
          </a:p>
          <a:p>
            <a:pPr algn="r"/>
            <a:r>
              <a:rPr lang="es-CO" sz="3400" dirty="0">
                <a:solidFill>
                  <a:schemeClr val="bg1"/>
                </a:solidFill>
              </a:rPr>
              <a:t>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83693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0BD2B9B-A26C-4372-A178-C3CCAB0B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6" y="487274"/>
            <a:ext cx="11459402" cy="628701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D4BA117-4FA8-48FF-9A82-65BF79CD3077}"/>
              </a:ext>
            </a:extLst>
          </p:cNvPr>
          <p:cNvSpPr txBox="1">
            <a:spLocks/>
          </p:cNvSpPr>
          <p:nvPr/>
        </p:nvSpPr>
        <p:spPr>
          <a:xfrm>
            <a:off x="33271" y="-63478"/>
            <a:ext cx="11880330" cy="5769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9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3. Componentes del PECTIA – </a:t>
            </a:r>
            <a:r>
              <a:rPr lang="es-CO" sz="29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mapa estratégico</a:t>
            </a:r>
          </a:p>
        </p:txBody>
      </p:sp>
    </p:spTree>
    <p:extLst>
      <p:ext uri="{BB962C8B-B14F-4D97-AF65-F5344CB8AC3E}">
        <p14:creationId xmlns:p14="http://schemas.microsoft.com/office/powerpoint/2010/main" val="64287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0A772244-A590-471E-9A54-8927C81793C1}"/>
              </a:ext>
            </a:extLst>
          </p:cNvPr>
          <p:cNvSpPr txBox="1">
            <a:spLocks/>
          </p:cNvSpPr>
          <p:nvPr/>
        </p:nvSpPr>
        <p:spPr>
          <a:xfrm>
            <a:off x="102322" y="178317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3. Componentes del PECTIA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35789C59-2429-4936-B7D8-BA3F543BE669}"/>
              </a:ext>
            </a:extLst>
          </p:cNvPr>
          <p:cNvGraphicFramePr/>
          <p:nvPr/>
        </p:nvGraphicFramePr>
        <p:xfrm>
          <a:off x="978862" y="1401562"/>
          <a:ext cx="10249881" cy="332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4029100F-9C61-49E8-8E66-2611E8A621B3}"/>
              </a:ext>
            </a:extLst>
          </p:cNvPr>
          <p:cNvSpPr txBox="1">
            <a:spLocks/>
          </p:cNvSpPr>
          <p:nvPr/>
        </p:nvSpPr>
        <p:spPr>
          <a:xfrm>
            <a:off x="254722" y="652302"/>
            <a:ext cx="11880330" cy="5769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Factores por Subsistemas del SNIA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D7FA6467-C05F-48E9-B36F-69FEAAC0A19B}"/>
              </a:ext>
            </a:extLst>
          </p:cNvPr>
          <p:cNvSpPr txBox="1"/>
          <p:nvPr/>
        </p:nvSpPr>
        <p:spPr>
          <a:xfrm rot="5400000">
            <a:off x="5880556" y="-85413"/>
            <a:ext cx="430887" cy="10265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TRANSVERSALES A LOS SUBSISTEMAS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B4C3CD24-FE62-4A6C-A12F-FC9E9173497B}"/>
              </a:ext>
            </a:extLst>
          </p:cNvPr>
          <p:cNvSpPr txBox="1"/>
          <p:nvPr/>
        </p:nvSpPr>
        <p:spPr>
          <a:xfrm>
            <a:off x="978862" y="5365838"/>
            <a:ext cx="4411744" cy="136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500" b="1" dirty="0"/>
              <a:t>FACTORES ESPECÍFICOS</a:t>
            </a:r>
          </a:p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1500" b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ES" sz="1500" dirty="0"/>
              <a:t>Acceso a recursos genéticos – Propiedad Intelectual para el sector agroindustrial.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ES" sz="1500" dirty="0"/>
              <a:t>Tecnologías de la información y las comunicaciones.</a:t>
            </a:r>
          </a:p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s-ES" sz="1500" kern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42648ED-F1CC-4A1C-A935-1A7C0D7246F8}"/>
              </a:ext>
            </a:extLst>
          </p:cNvPr>
          <p:cNvSpPr txBox="1"/>
          <p:nvPr/>
        </p:nvSpPr>
        <p:spPr>
          <a:xfrm>
            <a:off x="5564777" y="5365837"/>
            <a:ext cx="5663965" cy="13662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500" b="1" dirty="0"/>
              <a:t>FACTORES HABILITANTES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500" dirty="0"/>
              <a:t>Formación de capacidades: recursos humanos e infraestructura.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500" kern="1200" dirty="0"/>
              <a:t>Gobernanza.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500" kern="1200" dirty="0"/>
              <a:t>Inversión y financiamiento.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500" dirty="0"/>
              <a:t>Planeación, seguimiento y evaluación.</a:t>
            </a:r>
            <a:endParaRPr lang="es-ES" sz="1500" kern="1200" dirty="0"/>
          </a:p>
        </p:txBody>
      </p:sp>
    </p:spTree>
    <p:extLst>
      <p:ext uri="{BB962C8B-B14F-4D97-AF65-F5344CB8AC3E}">
        <p14:creationId xmlns:p14="http://schemas.microsoft.com/office/powerpoint/2010/main" val="33898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4A3CF874-71E8-4CE7-9B1A-E108A308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12</a:t>
            </a:fld>
            <a:endParaRPr lang="es-ES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BF2643D3-4870-4497-BB43-4532A64B0DA8}"/>
              </a:ext>
            </a:extLst>
          </p:cNvPr>
          <p:cNvGraphicFramePr>
            <a:graphicFrameLocks noGrp="1"/>
          </p:cNvGraphicFramePr>
          <p:nvPr/>
        </p:nvGraphicFramePr>
        <p:xfrm>
          <a:off x="1136902" y="1532661"/>
          <a:ext cx="9517115" cy="482369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975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9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319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5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7280" algn="l"/>
                        </a:tabLs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</a:t>
                      </a:r>
                      <a:r>
                        <a:rPr lang="es-CO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PECTIA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INTEGRANTES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Agenda dinámica nacional de </a:t>
                      </a:r>
                      <a:r>
                        <a:rPr lang="es-CO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Seguridad Alimentaria</a:t>
                      </a:r>
                    </a:p>
                    <a:p>
                      <a:pPr marL="342900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Sostenibilidad, variabilidad y cambio climático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CO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á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 asociadas a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seguridad alimentaria y cambio climático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encuentran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directamente relacionadas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el desarrollo de la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agenda de I+D+i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En este sentido, la definición de esta agenda incluirá la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priorización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eventual estructuración de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proyectos o programas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I+D+i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estas áreas específicas. 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7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Tecnologías de la Información y las comunicaciones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 de capacidades: recurso humano e infraestructura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Gestión de conocimiento y asistencia técnica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Estos componentes están asociados al fortalecimiento de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infraestructura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Formación de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 Humano y Asistencia técnica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sector agroindustrial del país, siendo las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TIC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esenciales para alcanzar este logro.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9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Inversión y financiamiento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Planeación, seguimiento y evaluación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Fusión de componentes definidos como “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Componentes de Gestión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 Este será trabajado desde las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altas direcciones 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las entidades involucradas en la estructuración del PECTIA, siendo insumo y apoyo para los demás componentes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Acceso a recursos genéticos – Propiedad Intelectual para el sector agroindustrial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 componente continúa sin modificaciones por considerarse 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transversal</a:t>
                      </a: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los demás propuestos y es importante que sea trabajado independientemente (sin perder articulación con los otros 3 componentes establecidos).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94963D0-2EB1-4C02-BF0C-5D3939AD0202}"/>
              </a:ext>
            </a:extLst>
          </p:cNvPr>
          <p:cNvSpPr txBox="1"/>
          <p:nvPr/>
        </p:nvSpPr>
        <p:spPr>
          <a:xfrm>
            <a:off x="3594563" y="773957"/>
            <a:ext cx="589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COMISIONES IMPLEMENTACIÓN PECTIA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6D78470-EED6-4185-A96E-ECD41BAD9E36}"/>
              </a:ext>
            </a:extLst>
          </p:cNvPr>
          <p:cNvSpPr/>
          <p:nvPr/>
        </p:nvSpPr>
        <p:spPr>
          <a:xfrm>
            <a:off x="6942943" y="104735"/>
            <a:ext cx="3683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2400" b="1" dirty="0">
                <a:solidFill>
                  <a:schemeClr val="accent5"/>
                </a:solidFill>
              </a:rPr>
              <a:t>4. Avances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297366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CFC9CB1-A150-49D0-9A5F-F53607AC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13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925C169-A552-4425-BE98-EA65C513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89" y="611297"/>
            <a:ext cx="8982260" cy="10512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E6F6041-1AB6-4476-96A9-68745D816005}"/>
              </a:ext>
            </a:extLst>
          </p:cNvPr>
          <p:cNvSpPr txBox="1"/>
          <p:nvPr/>
        </p:nvSpPr>
        <p:spPr>
          <a:xfrm>
            <a:off x="5066951" y="136524"/>
            <a:ext cx="666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MATRIZ IMPLEMENTACIÓN - COMISIONES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="" xmlns:a16="http://schemas.microsoft.com/office/drawing/2014/main" id="{177D7AC2-0051-4806-B3DD-8F5A97AB8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426" y="1785685"/>
          <a:ext cx="10568264" cy="499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5" imgW="13211085" imgH="6248310" progId="Excel.Sheet.12">
                  <p:embed/>
                </p:oleObj>
              </mc:Choice>
              <mc:Fallback>
                <p:oleObj name="Worksheet" r:id="rId5" imgW="13211085" imgH="6248310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="" xmlns:a16="http://schemas.microsoft.com/office/drawing/2014/main" id="{177D7AC2-0051-4806-B3DD-8F5A97AB8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426" y="1785685"/>
                        <a:ext cx="10568264" cy="499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26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C09CB22-1AE7-4716-B4F9-4600F10FFBF9}"/>
              </a:ext>
            </a:extLst>
          </p:cNvPr>
          <p:cNvSpPr/>
          <p:nvPr/>
        </p:nvSpPr>
        <p:spPr>
          <a:xfrm>
            <a:off x="321134" y="1416748"/>
            <a:ext cx="3800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b="1" dirty="0"/>
              <a:t>Estrategia No. 1.</a:t>
            </a:r>
          </a:p>
          <a:p>
            <a:pPr algn="ctr" fontAlgn="ctr"/>
            <a:endParaRPr lang="es-CO" sz="1500" b="1" dirty="0"/>
          </a:p>
          <a:p>
            <a:pPr algn="just" fontAlgn="ctr"/>
            <a:r>
              <a:rPr lang="es-CO" dirty="0">
                <a:solidFill>
                  <a:schemeClr val="tx2"/>
                </a:solidFill>
              </a:rPr>
              <a:t>Ejecutar y gestionar la Agenda dinámica nacional de I+D+i logrando una adecuada provisión de recursos para su financiamiento, la coordinación de los actores a nivel nacional y territorial involucrados, y el seguimiento y evaluación</a:t>
            </a:r>
            <a:r>
              <a:rPr lang="es-CO" dirty="0"/>
              <a:t>.</a:t>
            </a:r>
            <a:endParaRPr lang="es-CO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6F6176A-61EC-498A-9C04-53B25DA0F485}"/>
              </a:ext>
            </a:extLst>
          </p:cNvPr>
          <p:cNvSpPr/>
          <p:nvPr/>
        </p:nvSpPr>
        <p:spPr>
          <a:xfrm>
            <a:off x="-309787" y="4294843"/>
            <a:ext cx="432507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085" algn="just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rPr>
              <a:t>Resultados revisión Agenda de I+D+i, 2014 – 2018</a:t>
            </a:r>
          </a:p>
          <a:p>
            <a:pPr marL="675085" algn="just" defTabSz="600075">
              <a:lnSpc>
                <a:spcPct val="90000"/>
              </a:lnSpc>
              <a:spcAft>
                <a:spcPct val="35000"/>
              </a:spcAft>
              <a:defRPr/>
            </a:pPr>
            <a:endParaRPr lang="es-CO" sz="1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</a:endParaRPr>
          </a:p>
          <a:p>
            <a:pPr marL="960835" indent="-285750" algn="just" defTabSz="60007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</a:rPr>
              <a:t>74 </a:t>
            </a:r>
            <a:r>
              <a:rPr lang="es-CO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rPr>
              <a:t>Agendas de I+D+i  para </a:t>
            </a:r>
          </a:p>
          <a:p>
            <a:pPr marL="960835" indent="-285750" algn="just" defTabSz="60007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</a:rPr>
              <a:t>43 </a:t>
            </a:r>
            <a:r>
              <a:rPr lang="es-CO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rPr>
              <a:t>Cadenas productivas y </a:t>
            </a:r>
          </a:p>
          <a:p>
            <a:pPr marL="960835" indent="-285750" algn="just" defTabSz="60007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</a:rPr>
              <a:t>29</a:t>
            </a:r>
            <a:r>
              <a:rPr lang="es-CO" b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s-CO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rPr>
              <a:t>Departamentos </a:t>
            </a:r>
          </a:p>
          <a:p>
            <a:pPr marL="960835" indent="-285750" algn="just" defTabSz="600075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</a:rPr>
              <a:t>4.604 </a:t>
            </a:r>
            <a:r>
              <a:rPr lang="es-CO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rPr>
              <a:t>Demandas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75012AC6-5DDB-462F-A4F0-D6FA843013A4}"/>
              </a:ext>
            </a:extLst>
          </p:cNvPr>
          <p:cNvSpPr/>
          <p:nvPr/>
        </p:nvSpPr>
        <p:spPr>
          <a:xfrm>
            <a:off x="1364974" y="120068"/>
            <a:ext cx="10710258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SNIDTA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s-ES" sz="33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Agenda Dinámica Nacional de I+D+i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494BE23-94AF-4818-A2EE-D82682A6F620}"/>
              </a:ext>
            </a:extLst>
          </p:cNvPr>
          <p:cNvSpPr txBox="1"/>
          <p:nvPr/>
        </p:nvSpPr>
        <p:spPr>
          <a:xfrm>
            <a:off x="5044391" y="6547876"/>
            <a:ext cx="624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Fuente: Plataforma Siembra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FE6A5D0-0E6C-4DB2-A4EE-EC3CD90CA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19385"/>
              </p:ext>
            </p:extLst>
          </p:nvPr>
        </p:nvGraphicFramePr>
        <p:xfrm>
          <a:off x="4015285" y="1466287"/>
          <a:ext cx="8176715" cy="508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CD418D1-2833-4F56-B98D-FA8B87E472E4}"/>
              </a:ext>
            </a:extLst>
          </p:cNvPr>
          <p:cNvSpPr txBox="1"/>
          <p:nvPr/>
        </p:nvSpPr>
        <p:spPr>
          <a:xfrm>
            <a:off x="4086272" y="1046644"/>
            <a:ext cx="79889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/>
                </a:solidFill>
              </a:rPr>
              <a:t>Porcentaje de demandas y proyectos por área temática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44D6B1CD-C259-48ED-8EE2-0164559DC49B}"/>
              </a:ext>
            </a:extLst>
          </p:cNvPr>
          <p:cNvSpPr txBox="1"/>
          <p:nvPr/>
        </p:nvSpPr>
        <p:spPr>
          <a:xfrm>
            <a:off x="4160821" y="6269996"/>
            <a:ext cx="176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Demandas: 2014-2018</a:t>
            </a:r>
          </a:p>
          <a:p>
            <a:r>
              <a:rPr lang="es-ES" sz="1200" dirty="0"/>
              <a:t>Proyectos: 2016 -2018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FE2E7A96-6CB6-467F-917D-0C778868B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5363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58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Graphic spid="7" grpId="0">
        <p:bldAsOne/>
      </p:bldGraphic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55716A69-F16E-46FD-83ED-B7915EF6C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214942"/>
              </p:ext>
            </p:extLst>
          </p:nvPr>
        </p:nvGraphicFramePr>
        <p:xfrm>
          <a:off x="3895012" y="1814308"/>
          <a:ext cx="7036906" cy="437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618B713F-FF3C-4BCA-A658-9F948FABE707}"/>
              </a:ext>
            </a:extLst>
          </p:cNvPr>
          <p:cNvSpPr txBox="1">
            <a:spLocks/>
          </p:cNvSpPr>
          <p:nvPr/>
        </p:nvSpPr>
        <p:spPr bwMode="auto">
          <a:xfrm>
            <a:off x="3895012" y="1443570"/>
            <a:ext cx="6652592" cy="3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6A6A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dirty="0">
                <a:solidFill>
                  <a:schemeClr val="tx1"/>
                </a:solidFill>
              </a:rPr>
              <a:t>Ofertas Tecnológicas para el sector por tipología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2BE64FBA-5AB6-4D98-A4A3-C84CEBD70F77}"/>
              </a:ext>
            </a:extLst>
          </p:cNvPr>
          <p:cNvSpPr/>
          <p:nvPr/>
        </p:nvSpPr>
        <p:spPr>
          <a:xfrm>
            <a:off x="5339500" y="6359339"/>
            <a:ext cx="4759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preliminares Encuesta de CTI-SNIA 2017 y </a:t>
            </a:r>
            <a:r>
              <a:rPr lang="es-CO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Agrosavia</a:t>
            </a:r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258CFB01-B211-4FCF-9093-1578AD8CCBF3}"/>
              </a:ext>
            </a:extLst>
          </p:cNvPr>
          <p:cNvSpPr/>
          <p:nvPr/>
        </p:nvSpPr>
        <p:spPr>
          <a:xfrm>
            <a:off x="1364974" y="120068"/>
            <a:ext cx="10710258" cy="99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SNIDTA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s-ES" sz="33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Agenda Dinámica Nacional de I+D+i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CF88C85-CFE1-48EF-A617-8D58FE634960}"/>
              </a:ext>
            </a:extLst>
          </p:cNvPr>
          <p:cNvSpPr/>
          <p:nvPr/>
        </p:nvSpPr>
        <p:spPr>
          <a:xfrm>
            <a:off x="94522" y="2512044"/>
            <a:ext cx="3800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b="1" dirty="0"/>
              <a:t>Estrategia No. 1.</a:t>
            </a:r>
          </a:p>
          <a:p>
            <a:pPr algn="ctr" fontAlgn="ctr"/>
            <a:endParaRPr lang="es-CO" sz="1500" b="1" dirty="0"/>
          </a:p>
          <a:p>
            <a:pPr algn="just" fontAlgn="ctr"/>
            <a:r>
              <a:rPr lang="es-CO" dirty="0">
                <a:solidFill>
                  <a:schemeClr val="tx2"/>
                </a:solidFill>
              </a:rPr>
              <a:t>Ejecutar y gestionar la Agenda dinámica nacional de I+D+i logrando una adecuada provisión de recursos para su financiamiento, la coordinación de los actores a nivel nacional y territorial involucrados, y el seguimiento y evaluación</a:t>
            </a:r>
            <a:r>
              <a:rPr lang="es-CO" dirty="0"/>
              <a:t>.</a:t>
            </a:r>
            <a:endParaRPr lang="es-CO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2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2D8AF7F9-8BCA-49AE-969B-9EF7D9FE9031}"/>
              </a:ext>
            </a:extLst>
          </p:cNvPr>
          <p:cNvSpPr/>
          <p:nvPr/>
        </p:nvSpPr>
        <p:spPr>
          <a:xfrm>
            <a:off x="214254" y="1524431"/>
            <a:ext cx="5588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2200" b="1" dirty="0"/>
              <a:t>Estrategia No. 2</a:t>
            </a:r>
          </a:p>
          <a:p>
            <a:pPr fontAlgn="ctr"/>
            <a:r>
              <a:rPr lang="es-CO" sz="2200" dirty="0">
                <a:solidFill>
                  <a:schemeClr val="tx2"/>
                </a:solidFill>
              </a:rPr>
              <a:t>Poner en marcha un programa de I+D+i para la agricultura familiar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75D8B05C-B1EE-4083-AED8-1849D719E5DB}"/>
              </a:ext>
            </a:extLst>
          </p:cNvPr>
          <p:cNvSpPr txBox="1"/>
          <p:nvPr/>
        </p:nvSpPr>
        <p:spPr>
          <a:xfrm>
            <a:off x="236166" y="3009572"/>
            <a:ext cx="2231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5">
                    <a:lumMod val="75000"/>
                  </a:schemeClr>
                </a:solidFill>
              </a:rPr>
              <a:t>Resolución 464 de 2017 Ministerio de Agricultura y desarrollo Rural</a:t>
            </a:r>
          </a:p>
          <a:p>
            <a:pPr algn="ctr"/>
            <a:endParaRPr lang="es-CO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O" sz="1600" b="1" i="1" dirty="0">
                <a:solidFill>
                  <a:schemeClr val="accent5">
                    <a:lumMod val="75000"/>
                  </a:schemeClr>
                </a:solidFill>
              </a:rPr>
              <a:t>Por la cual se adoptan Lineamientos estratégicos de política pública para la agricultura campesina, familiar y comunitaria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49A7F3A7-FAC6-462C-BC72-EE8E9A8CD435}"/>
              </a:ext>
            </a:extLst>
          </p:cNvPr>
          <p:cNvSpPr/>
          <p:nvPr/>
        </p:nvSpPr>
        <p:spPr>
          <a:xfrm>
            <a:off x="5459120" y="4359402"/>
            <a:ext cx="3617843" cy="2439062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8F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avanza en el diseño de la  metodología de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TISERE</a:t>
            </a:r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que involucra </a:t>
            </a:r>
            <a:r>
              <a:rPr lang="es-ES_tradnl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procesos investigativos con comunidades locales, para la apropiación y/o sostenibilidad de las tecnologías y los procesos de </a:t>
            </a:r>
            <a:r>
              <a:rPr lang="es-ES_tradnl" sz="1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co-innovación</a:t>
            </a:r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orientado a lograr  territorios resilientes.</a:t>
            </a:r>
            <a:endParaRPr lang="es-E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5F42E429-4C6E-4DFA-BF27-A9A30B924D21}"/>
              </a:ext>
            </a:extLst>
          </p:cNvPr>
          <p:cNvSpPr/>
          <p:nvPr/>
        </p:nvSpPr>
        <p:spPr>
          <a:xfrm>
            <a:off x="2695153" y="2925741"/>
            <a:ext cx="3368750" cy="2441511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 Agenda nacional de I+D+i se identifican demandas de investigación relacionadas con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Agricultura Familiar </a:t>
            </a:r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las cadenas de Aguacate y Alimentos balanceados (Maíz).</a:t>
            </a:r>
            <a:endParaRPr lang="es-CO" sz="1400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1CA61867-5465-413A-8238-888F88B37E32}"/>
              </a:ext>
            </a:extLst>
          </p:cNvPr>
          <p:cNvSpPr/>
          <p:nvPr/>
        </p:nvSpPr>
        <p:spPr>
          <a:xfrm>
            <a:off x="5803196" y="1801151"/>
            <a:ext cx="2929693" cy="2364298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bien se debe elaborar una Agenda de I+D+i específica para </a:t>
            </a:r>
            <a:r>
              <a:rPr lang="es-C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Agricultura Familiar</a:t>
            </a:r>
            <a:r>
              <a:rPr lang="es-C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(numeral 2.3.3 </a:t>
            </a:r>
            <a:r>
              <a:rPr lang="es-CO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Pectia</a:t>
            </a:r>
            <a:r>
              <a:rPr lang="es-CO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con unos temas definidos para su orientación (4), no se ha realizado. Sin embargo, </a:t>
            </a:r>
            <a:endParaRPr lang="es-E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9CCB1F92-AA0A-4D26-8331-AAF7378BF01A}"/>
              </a:ext>
            </a:extLst>
          </p:cNvPr>
          <p:cNvSpPr/>
          <p:nvPr/>
        </p:nvSpPr>
        <p:spPr>
          <a:xfrm>
            <a:off x="8557522" y="2925741"/>
            <a:ext cx="3041097" cy="2308407"/>
          </a:xfrm>
          <a:prstGeom prst="hexagon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Plataforma Siembra registra 4 proyectos de investigación, relacionados con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Agricultura Familiar.</a:t>
            </a:r>
            <a:endParaRPr lang="es-E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75A87039-4521-48C6-9706-792B80F64EB1}"/>
              </a:ext>
            </a:extLst>
          </p:cNvPr>
          <p:cNvSpPr/>
          <p:nvPr/>
        </p:nvSpPr>
        <p:spPr>
          <a:xfrm>
            <a:off x="1364974" y="120068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SNIDTA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s-ES" sz="33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Agenda Dinámica Nacional de I+D+i</a:t>
            </a:r>
          </a:p>
        </p:txBody>
      </p:sp>
    </p:spTree>
    <p:extLst>
      <p:ext uri="{BB962C8B-B14F-4D97-AF65-F5344CB8AC3E}">
        <p14:creationId xmlns:p14="http://schemas.microsoft.com/office/powerpoint/2010/main" val="41861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C09CB22-1AE7-4716-B4F9-4600F10FFBF9}"/>
              </a:ext>
            </a:extLst>
          </p:cNvPr>
          <p:cNvSpPr/>
          <p:nvPr/>
        </p:nvSpPr>
        <p:spPr>
          <a:xfrm>
            <a:off x="342255" y="1368899"/>
            <a:ext cx="11507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200" dirty="0">
                <a:solidFill>
                  <a:schemeClr val="tx2"/>
                </a:solidFill>
              </a:rPr>
              <a:t>Poner en marcha programas y proyectos de CTI para mejorar la calidad y la inocuidad de los alimentos.</a:t>
            </a:r>
            <a:endParaRPr lang="es-CO" sz="2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4C50AF2C-8173-4213-B2C9-6C29F98A7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604791"/>
              </p:ext>
            </p:extLst>
          </p:nvPr>
        </p:nvGraphicFramePr>
        <p:xfrm>
          <a:off x="6003034" y="2921286"/>
          <a:ext cx="5846710" cy="343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18C5969-20F1-4AB7-96C4-4F718C4444B9}"/>
              </a:ext>
            </a:extLst>
          </p:cNvPr>
          <p:cNvSpPr txBox="1"/>
          <p:nvPr/>
        </p:nvSpPr>
        <p:spPr>
          <a:xfrm>
            <a:off x="6300636" y="2460499"/>
            <a:ext cx="5549108" cy="37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Número de proyectos y demandas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39E4904-866A-48A0-A027-2BEAAA239230}"/>
              </a:ext>
            </a:extLst>
          </p:cNvPr>
          <p:cNvSpPr txBox="1"/>
          <p:nvPr/>
        </p:nvSpPr>
        <p:spPr>
          <a:xfrm>
            <a:off x="5802839" y="6395540"/>
            <a:ext cx="624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Fuente: Plataforma Siembra, Sistema General de Regalías, </a:t>
            </a:r>
            <a:r>
              <a:rPr lang="es-ES" sz="1200" dirty="0" err="1"/>
              <a:t>Agrosavia</a:t>
            </a:r>
            <a:r>
              <a:rPr lang="es-ES" sz="12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D8048D9-1791-4FB9-B96B-459301C23927}"/>
              </a:ext>
            </a:extLst>
          </p:cNvPr>
          <p:cNvSpPr txBox="1"/>
          <p:nvPr/>
        </p:nvSpPr>
        <p:spPr>
          <a:xfrm>
            <a:off x="4611862" y="6303206"/>
            <a:ext cx="176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Demandas: 2014-2018</a:t>
            </a:r>
          </a:p>
          <a:p>
            <a:r>
              <a:rPr lang="es-ES" sz="1200" dirty="0"/>
              <a:t>Proyectos: 2016 -2018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BF22CDF-7916-46DD-875B-242120959691}"/>
              </a:ext>
            </a:extLst>
          </p:cNvPr>
          <p:cNvSpPr txBox="1"/>
          <p:nvPr/>
        </p:nvSpPr>
        <p:spPr>
          <a:xfrm>
            <a:off x="738508" y="2866275"/>
            <a:ext cx="4249322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ctr"/>
            <a:r>
              <a:rPr lang="es-CO" b="1" dirty="0"/>
              <a:t>Avance en procesos de generación de conocimiento tecnológico</a:t>
            </a:r>
          </a:p>
          <a:p>
            <a:pPr algn="just" fontAlgn="ctr"/>
            <a:endParaRPr lang="es-CO" b="1" dirty="0"/>
          </a:p>
          <a:p>
            <a:pPr algn="just" fontAlgn="ctr"/>
            <a:r>
              <a:rPr lang="es-CO" dirty="0"/>
              <a:t>Se presentan los proyectos y demandas de I+D+i asociados a temas de calidad e inocuidad de insumos y productos, socioeconomía (estudios sobre tendencias del mercado, hábitos  y preferencias alimenticias del consumidor) y manejo cosecha, </a:t>
            </a:r>
            <a:r>
              <a:rPr lang="es-CO" dirty="0" err="1"/>
              <a:t>poscosecha</a:t>
            </a:r>
            <a:r>
              <a:rPr lang="es-CO" dirty="0"/>
              <a:t> y transformación.</a:t>
            </a:r>
            <a:endParaRPr lang="es-CO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711C521-E4D5-4148-A82A-A0026A9F965E}"/>
              </a:ext>
            </a:extLst>
          </p:cNvPr>
          <p:cNvSpPr/>
          <p:nvPr/>
        </p:nvSpPr>
        <p:spPr>
          <a:xfrm>
            <a:off x="1364974" y="120068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SNIDTA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33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Seguridad Alimentaria</a:t>
            </a:r>
          </a:p>
        </p:txBody>
      </p:sp>
    </p:spTree>
    <p:extLst>
      <p:ext uri="{BB962C8B-B14F-4D97-AF65-F5344CB8AC3E}">
        <p14:creationId xmlns:p14="http://schemas.microsoft.com/office/powerpoint/2010/main" val="28950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9782E3F-9ED6-4DCF-857E-502132C84F41}"/>
              </a:ext>
            </a:extLst>
          </p:cNvPr>
          <p:cNvSpPr/>
          <p:nvPr/>
        </p:nvSpPr>
        <p:spPr>
          <a:xfrm>
            <a:off x="342255" y="1204519"/>
            <a:ext cx="1150748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Poner en marcha proyectos que permitan mejorar el seguimiento y la comprensión de la variabilidad y el cambio climático y producir soluciones tecnológicas para la adaptación y la mitigación de sus efectos.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B5F2C23F-EAF0-402F-97B4-029744471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021560"/>
              </p:ext>
            </p:extLst>
          </p:nvPr>
        </p:nvGraphicFramePr>
        <p:xfrm>
          <a:off x="405304" y="3233344"/>
          <a:ext cx="6724366" cy="330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9F5350A3-5E3A-4FF6-A4AE-2B4F782AB64A}"/>
              </a:ext>
            </a:extLst>
          </p:cNvPr>
          <p:cNvSpPr txBox="1"/>
          <p:nvPr/>
        </p:nvSpPr>
        <p:spPr>
          <a:xfrm>
            <a:off x="405304" y="2418986"/>
            <a:ext cx="648953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Avances en conformación de instancias para la toma de decisiones en sostenibilidad ambiental, variabilidad y cambio climático.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02FE7EB-BBCF-4069-9679-B222733165B3}"/>
              </a:ext>
            </a:extLst>
          </p:cNvPr>
          <p:cNvSpPr txBox="1"/>
          <p:nvPr/>
        </p:nvSpPr>
        <p:spPr>
          <a:xfrm>
            <a:off x="647743" y="6533313"/>
            <a:ext cx="624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Fuente: Ministerio de Ambiente y Desarrollo Sostenible.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7CA7EB3D-C390-4205-8871-C5D4BE494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66935"/>
              </p:ext>
            </p:extLst>
          </p:nvPr>
        </p:nvGraphicFramePr>
        <p:xfrm>
          <a:off x="7129669" y="2793493"/>
          <a:ext cx="4593162" cy="366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F5A6E23-6902-4498-B221-FA91C04CB7FF}"/>
              </a:ext>
            </a:extLst>
          </p:cNvPr>
          <p:cNvSpPr txBox="1"/>
          <p:nvPr/>
        </p:nvSpPr>
        <p:spPr>
          <a:xfrm>
            <a:off x="7517793" y="2460772"/>
            <a:ext cx="4439864" cy="37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Número de proyectos y demandas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E9D9C90-27FE-4B3C-B4EA-344AA63C597D}"/>
              </a:ext>
            </a:extLst>
          </p:cNvPr>
          <p:cNvSpPr txBox="1"/>
          <p:nvPr/>
        </p:nvSpPr>
        <p:spPr>
          <a:xfrm>
            <a:off x="7137282" y="6533312"/>
            <a:ext cx="4998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Fuente: Plataforma Siembra, Sistema General de Regalías, </a:t>
            </a:r>
            <a:r>
              <a:rPr lang="es-ES" sz="1200" dirty="0" err="1"/>
              <a:t>Agrosavia</a:t>
            </a:r>
            <a:r>
              <a:rPr lang="es-ES" sz="1200" dirty="0"/>
              <a:t>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5325AD0-B538-49FB-BF29-C2BDA4F988E8}"/>
              </a:ext>
            </a:extLst>
          </p:cNvPr>
          <p:cNvSpPr/>
          <p:nvPr/>
        </p:nvSpPr>
        <p:spPr>
          <a:xfrm>
            <a:off x="1364974" y="120068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SNIDTA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Sostenibilidad, variabilidad y cambio climático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115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E8D83CBA-57AD-4E86-933C-4107E50035D5}"/>
              </a:ext>
            </a:extLst>
          </p:cNvPr>
          <p:cNvSpPr/>
          <p:nvPr/>
        </p:nvSpPr>
        <p:spPr>
          <a:xfrm>
            <a:off x="534883" y="1216752"/>
            <a:ext cx="11314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4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Fortalecer, desarrollar e implementar tecnologías de la información y las comunicaciones para la gestión de conocimiento y el fortalecimiento de capacidades del sistema nacional de innovación agropecuaria.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C288D84-A943-423F-A0B7-601ABE738BD2}"/>
              </a:ext>
            </a:extLst>
          </p:cNvPr>
          <p:cNvSpPr/>
          <p:nvPr/>
        </p:nvSpPr>
        <p:spPr>
          <a:xfrm>
            <a:off x="611998" y="2445590"/>
            <a:ext cx="109680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 Infraestructura tecnológica para el registro, monitoreo y transmisión de datos e información - </a:t>
            </a:r>
            <a:r>
              <a:rPr lang="es-CO" sz="1600" b="1" dirty="0"/>
              <a:t>Aplicativos</a:t>
            </a:r>
            <a:endParaRPr lang="es-ES" sz="1600" b="1" dirty="0">
              <a:solidFill>
                <a:schemeClr val="dk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6784EE2D-CE2F-4841-ABBF-5BDFA346F812}"/>
              </a:ext>
            </a:extLst>
          </p:cNvPr>
          <p:cNvSpPr/>
          <p:nvPr/>
        </p:nvSpPr>
        <p:spPr>
          <a:xfrm>
            <a:off x="345805" y="3313042"/>
            <a:ext cx="3460048" cy="3419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s-CO" dirty="0">
                <a:solidFill>
                  <a:schemeClr val="tx1"/>
                </a:solidFill>
              </a:rPr>
              <a:t>MinTIC y Colciencias, han cofinanciado proyectos TIC y agro (12), orientados a dar soluciones en tecnologías de la información a 10 departamentos, con el fin de fortalecer el desarrollo agrícola y agroindustrial del país. </a:t>
            </a:r>
            <a:r>
              <a:rPr lang="es-CO" dirty="0">
                <a:solidFill>
                  <a:schemeClr val="tx1"/>
                </a:solidFill>
                <a:hlinkClick r:id="rId2"/>
              </a:rPr>
              <a:t>https://www.mintic.gov.co/portal/604/w3-article-14724.html</a:t>
            </a:r>
            <a:endParaRPr lang="es-CO" dirty="0">
              <a:solidFill>
                <a:schemeClr val="tx1"/>
              </a:solidFill>
            </a:endParaRPr>
          </a:p>
          <a:p>
            <a:pPr algn="just" font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E5309BF-2F1D-482B-A8D9-248009B07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7" t="40198" r="10115" b="4441"/>
          <a:stretch/>
        </p:blipFill>
        <p:spPr>
          <a:xfrm>
            <a:off x="4163727" y="4250745"/>
            <a:ext cx="3022317" cy="247560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D628E40-9A10-4F6F-922D-6582DE9B96CA}"/>
              </a:ext>
            </a:extLst>
          </p:cNvPr>
          <p:cNvSpPr/>
          <p:nvPr/>
        </p:nvSpPr>
        <p:spPr>
          <a:xfrm>
            <a:off x="4047916" y="3787683"/>
            <a:ext cx="315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</a:t>
            </a:r>
            <a:r>
              <a:rPr lang="es-CO" b="1" dirty="0">
                <a:hlinkClick r:id="rId4"/>
              </a:rPr>
              <a:t>apps.co</a:t>
            </a:r>
            <a:r>
              <a:rPr lang="es-CO" dirty="0">
                <a:hlinkClick r:id="rId4"/>
              </a:rPr>
              <a:t>/acerca/appsco/</a:t>
            </a:r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A4A0B90-D7B7-4B02-B57F-5E0D07A62DAC}"/>
              </a:ext>
            </a:extLst>
          </p:cNvPr>
          <p:cNvSpPr/>
          <p:nvPr/>
        </p:nvSpPr>
        <p:spPr>
          <a:xfrm>
            <a:off x="3906516" y="2808860"/>
            <a:ext cx="3882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MinTIC- Dirección Transformación Digital:  apoyo desarrollo de proyectos de TI para el sector agropecuario.</a:t>
            </a:r>
          </a:p>
          <a:p>
            <a:pPr algn="just"/>
            <a:r>
              <a:rPr lang="es-CO" sz="1400" b="1" i="1" dirty="0"/>
              <a:t>Programa de apoyo a ideas y negocios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6D9A611-269E-4F86-BB9B-2C6CC39747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70" t="30289" r="24192" b="9649"/>
          <a:stretch/>
        </p:blipFill>
        <p:spPr>
          <a:xfrm rot="5400000">
            <a:off x="8476443" y="3522303"/>
            <a:ext cx="814876" cy="105018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5DF6A2A-0A6C-47D5-98E6-A299DE9A48B9}"/>
              </a:ext>
            </a:extLst>
          </p:cNvPr>
          <p:cNvSpPr txBox="1"/>
          <p:nvPr/>
        </p:nvSpPr>
        <p:spPr>
          <a:xfrm>
            <a:off x="4216783" y="4889181"/>
            <a:ext cx="322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4BC6B89-D53A-401B-8EE2-DCA1CE1A4E39}"/>
              </a:ext>
            </a:extLst>
          </p:cNvPr>
          <p:cNvSpPr/>
          <p:nvPr/>
        </p:nvSpPr>
        <p:spPr>
          <a:xfrm>
            <a:off x="8121672" y="2873496"/>
            <a:ext cx="15244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err="1"/>
              <a:t>Kanpo</a:t>
            </a:r>
            <a:r>
              <a:rPr lang="es-CO" b="1" dirty="0"/>
              <a:t> </a:t>
            </a:r>
          </a:p>
          <a:p>
            <a:pPr algn="ctr"/>
            <a:r>
              <a:rPr lang="es-CO" sz="1000" b="1" dirty="0"/>
              <a:t>(asistencia remota). Empresario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CE59C77E-4E33-4ED8-90EB-57C233CA5A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95" t="24800" r="29615" b="9867"/>
          <a:stretch/>
        </p:blipFill>
        <p:spPr>
          <a:xfrm>
            <a:off x="8358789" y="5121930"/>
            <a:ext cx="1098862" cy="94733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FDE1108-D7E0-4273-9BD9-F224692C4C7C}"/>
              </a:ext>
            </a:extLst>
          </p:cNvPr>
          <p:cNvSpPr txBox="1"/>
          <p:nvPr/>
        </p:nvSpPr>
        <p:spPr>
          <a:xfrm>
            <a:off x="8328256" y="4488499"/>
            <a:ext cx="10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Plagapp</a:t>
            </a:r>
            <a:r>
              <a:rPr lang="es-CO" b="1" dirty="0"/>
              <a:t> </a:t>
            </a:r>
            <a:r>
              <a:rPr lang="es-CO" sz="1000" dirty="0"/>
              <a:t>(</a:t>
            </a:r>
            <a:r>
              <a:rPr lang="es-CO" sz="1000" dirty="0" err="1"/>
              <a:t>Univer</a:t>
            </a:r>
            <a:r>
              <a:rPr lang="es-CO" sz="1000" dirty="0"/>
              <a:t>. Nacional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6E17EA1B-DE37-40DA-9B3C-EBFB77045F2B}"/>
              </a:ext>
            </a:extLst>
          </p:cNvPr>
          <p:cNvSpPr txBox="1"/>
          <p:nvPr/>
        </p:nvSpPr>
        <p:spPr>
          <a:xfrm>
            <a:off x="9852076" y="4526685"/>
            <a:ext cx="152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Dr</a:t>
            </a:r>
            <a:r>
              <a:rPr lang="es-CO" b="1" dirty="0"/>
              <a:t> Agro </a:t>
            </a:r>
            <a:r>
              <a:rPr lang="es-CO" sz="1000" dirty="0"/>
              <a:t>(</a:t>
            </a:r>
            <a:r>
              <a:rPr lang="es-CO" sz="1000" dirty="0" err="1"/>
              <a:t>Agrosavia</a:t>
            </a:r>
            <a:r>
              <a:rPr lang="es-CO" sz="1000" dirty="0"/>
              <a:t>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1890F9A-3610-4529-B267-4A22BE9E5B54}"/>
              </a:ext>
            </a:extLst>
          </p:cNvPr>
          <p:cNvSpPr txBox="1"/>
          <p:nvPr/>
        </p:nvSpPr>
        <p:spPr>
          <a:xfrm>
            <a:off x="7816482" y="6141579"/>
            <a:ext cx="4250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/>
              <a:t>Apoyan la identificación de plagas en los cultivos. Otros: Mensajes de texto (MADR).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84854FCF-D3F3-490E-BAEF-D3A9799D43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77" t="30173" r="18358" b="27199"/>
          <a:stretch/>
        </p:blipFill>
        <p:spPr>
          <a:xfrm>
            <a:off x="10175881" y="5131744"/>
            <a:ext cx="1098863" cy="9473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B7EC3C59-D7DF-4072-A025-DAF9901D89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39" t="49423" r="53602" b="2748"/>
          <a:stretch/>
        </p:blipFill>
        <p:spPr>
          <a:xfrm>
            <a:off x="9978497" y="3617472"/>
            <a:ext cx="1271575" cy="91277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243C931A-694B-4D0A-BB60-AFD48CF89EB5}"/>
              </a:ext>
            </a:extLst>
          </p:cNvPr>
          <p:cNvSpPr txBox="1"/>
          <p:nvPr/>
        </p:nvSpPr>
        <p:spPr>
          <a:xfrm>
            <a:off x="9572708" y="2848282"/>
            <a:ext cx="1812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ANeIA</a:t>
            </a:r>
            <a:endParaRPr lang="es-CO" b="1" dirty="0"/>
          </a:p>
          <a:p>
            <a:pPr algn="ctr"/>
            <a:r>
              <a:rPr lang="es-CO" sz="1000" dirty="0"/>
              <a:t>Agronegocios e industria de alimentos. U. de los Andes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623E8E4B-3906-4741-8662-BCEBEBB92CFD}"/>
              </a:ext>
            </a:extLst>
          </p:cNvPr>
          <p:cNvSpPr/>
          <p:nvPr/>
        </p:nvSpPr>
        <p:spPr>
          <a:xfrm>
            <a:off x="1364974" y="120068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>
                <a:solidFill>
                  <a:srgbClr val="00B050"/>
                </a:solidFill>
              </a:rPr>
              <a:t>TRANSVERSAL –</a:t>
            </a:r>
            <a:r>
              <a:rPr lang="es-ES" sz="3300" b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Tecnologías de la información y las comunicaciones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62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5" grpId="0"/>
      <p:bldP spid="18" grpId="0"/>
      <p:bldP spid="19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93B2C3AB-BE86-4B17-B503-011511A8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2</a:t>
            </a:fld>
            <a:endParaRPr lang="es-E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FE07D87D-6B25-43E4-BA4C-7EC1C30A0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77399"/>
              </p:ext>
            </p:extLst>
          </p:nvPr>
        </p:nvGraphicFramePr>
        <p:xfrm>
          <a:off x="2757054" y="971159"/>
          <a:ext cx="8825346" cy="55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2">
            <a:extLst>
              <a:ext uri="{FF2B5EF4-FFF2-40B4-BE49-F238E27FC236}">
                <a16:creationId xmlns="" xmlns:a16="http://schemas.microsoft.com/office/drawing/2014/main" id="{8EF70E3B-D853-4847-97E9-84092B0B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4" y="171162"/>
            <a:ext cx="11563346" cy="799997"/>
          </a:xfrm>
        </p:spPr>
        <p:txBody>
          <a:bodyPr>
            <a:normAutofit fontScale="92500"/>
          </a:bodyPr>
          <a:lstStyle/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Contenido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E4EB40D-9DF6-45A4-9006-5AE9CAD61BED}"/>
              </a:ext>
            </a:extLst>
          </p:cNvPr>
          <p:cNvSpPr/>
          <p:nvPr/>
        </p:nvSpPr>
        <p:spPr>
          <a:xfrm>
            <a:off x="2995516" y="1311433"/>
            <a:ext cx="401782" cy="41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C2398F7-1135-4A03-B263-A285DFCF9A10}"/>
              </a:ext>
            </a:extLst>
          </p:cNvPr>
          <p:cNvSpPr/>
          <p:nvPr/>
        </p:nvSpPr>
        <p:spPr>
          <a:xfrm>
            <a:off x="3617861" y="2457807"/>
            <a:ext cx="401782" cy="41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A716457-1494-4318-B1BA-E842FBA29AED}"/>
              </a:ext>
            </a:extLst>
          </p:cNvPr>
          <p:cNvSpPr/>
          <p:nvPr/>
        </p:nvSpPr>
        <p:spPr>
          <a:xfrm>
            <a:off x="3719845" y="3621907"/>
            <a:ext cx="401782" cy="41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438A28FF-BF9F-436E-9CA7-D7E78BFE848C}"/>
              </a:ext>
            </a:extLst>
          </p:cNvPr>
          <p:cNvSpPr/>
          <p:nvPr/>
        </p:nvSpPr>
        <p:spPr>
          <a:xfrm>
            <a:off x="3594455" y="4645792"/>
            <a:ext cx="401782" cy="3834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F160238-5FE6-4DDD-9625-111E21F7CAF4}"/>
              </a:ext>
            </a:extLst>
          </p:cNvPr>
          <p:cNvSpPr/>
          <p:nvPr/>
        </p:nvSpPr>
        <p:spPr>
          <a:xfrm>
            <a:off x="3090244" y="5681957"/>
            <a:ext cx="401782" cy="41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Imagen que contiene objeto&#10;&#10;Descripción generada con confianza alta">
            <a:extLst>
              <a:ext uri="{FF2B5EF4-FFF2-40B4-BE49-F238E27FC236}">
                <a16:creationId xmlns="" xmlns:a16="http://schemas.microsoft.com/office/drawing/2014/main" id="{371F88DF-67A9-42DB-9531-8B619EA42D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733"/>
          <a:stretch/>
        </p:blipFill>
        <p:spPr>
          <a:xfrm>
            <a:off x="371822" y="1877677"/>
            <a:ext cx="3120204" cy="36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4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E2CF0A2D-EA59-4C72-B656-CAABC874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888217"/>
              </p:ext>
            </p:extLst>
          </p:nvPr>
        </p:nvGraphicFramePr>
        <p:xfrm>
          <a:off x="80697" y="1821570"/>
          <a:ext cx="12111302" cy="623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A5A3B49-C8F5-4874-BC89-180F32E02E7A}"/>
              </a:ext>
            </a:extLst>
          </p:cNvPr>
          <p:cNvSpPr/>
          <p:nvPr/>
        </p:nvSpPr>
        <p:spPr>
          <a:xfrm>
            <a:off x="355507" y="1611843"/>
            <a:ext cx="11507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4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Fortalecer y coordinar marcos políticos y normativos flexibles, que dinamicen y regulen los procesos de acceso a recursos biológicos y genéticos y de protección de la propiedad intelectual, para impulsar el desarrollo tecnológico y la innovación del sector.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33DDF67-BCA3-4B29-980D-A0667E1FCD5D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Acceso a recursos genéticos – PI para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el sector agroindustrial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849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EA67221-ADBB-4405-9CBB-B65184AE0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8" t="13054" r="24886" b="21400"/>
          <a:stretch/>
        </p:blipFill>
        <p:spPr>
          <a:xfrm>
            <a:off x="2861501" y="1862440"/>
            <a:ext cx="1631721" cy="1408126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7EDA79C9-7275-46E1-B3AE-5966297A8FAD}"/>
              </a:ext>
            </a:extLst>
          </p:cNvPr>
          <p:cNvSpPr/>
          <p:nvPr/>
        </p:nvSpPr>
        <p:spPr>
          <a:xfrm>
            <a:off x="157327" y="896476"/>
            <a:ext cx="2635283" cy="1967183"/>
          </a:xfrm>
          <a:custGeom>
            <a:avLst/>
            <a:gdLst>
              <a:gd name="connsiteX0" fmla="*/ 157375 w 2635283"/>
              <a:gd name="connsiteY0" fmla="*/ 0 h 1967183"/>
              <a:gd name="connsiteX1" fmla="*/ 2477908 w 2635283"/>
              <a:gd name="connsiteY1" fmla="*/ 0 h 1967183"/>
              <a:gd name="connsiteX2" fmla="*/ 2635283 w 2635283"/>
              <a:gd name="connsiteY2" fmla="*/ 157375 h 1967183"/>
              <a:gd name="connsiteX3" fmla="*/ 2635283 w 2635283"/>
              <a:gd name="connsiteY3" fmla="*/ 1967183 h 1967183"/>
              <a:gd name="connsiteX4" fmla="*/ 2635283 w 2635283"/>
              <a:gd name="connsiteY4" fmla="*/ 1967183 h 1967183"/>
              <a:gd name="connsiteX5" fmla="*/ 0 w 2635283"/>
              <a:gd name="connsiteY5" fmla="*/ 1967183 h 1967183"/>
              <a:gd name="connsiteX6" fmla="*/ 0 w 2635283"/>
              <a:gd name="connsiteY6" fmla="*/ 1967183 h 1967183"/>
              <a:gd name="connsiteX7" fmla="*/ 0 w 2635283"/>
              <a:gd name="connsiteY7" fmla="*/ 157375 h 1967183"/>
              <a:gd name="connsiteX8" fmla="*/ 157375 w 2635283"/>
              <a:gd name="connsiteY8" fmla="*/ 0 h 196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83" h="1967183">
                <a:moveTo>
                  <a:pt x="157375" y="0"/>
                </a:moveTo>
                <a:lnTo>
                  <a:pt x="2477908" y="0"/>
                </a:lnTo>
                <a:cubicBezTo>
                  <a:pt x="2564824" y="0"/>
                  <a:pt x="2635283" y="70459"/>
                  <a:pt x="2635283" y="157375"/>
                </a:cubicBezTo>
                <a:lnTo>
                  <a:pt x="2635283" y="1967183"/>
                </a:lnTo>
                <a:lnTo>
                  <a:pt x="2635283" y="1967183"/>
                </a:lnTo>
                <a:lnTo>
                  <a:pt x="0" y="1967183"/>
                </a:lnTo>
                <a:lnTo>
                  <a:pt x="0" y="1967183"/>
                </a:lnTo>
                <a:lnTo>
                  <a:pt x="0" y="157375"/>
                </a:lnTo>
                <a:cubicBezTo>
                  <a:pt x="0" y="70459"/>
                  <a:pt x="70459" y="0"/>
                  <a:pt x="15737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53" tIns="114673" rIns="68953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Revisar y ajustar la reglamentación de carácter nacional y supranacional.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Garantizar el ordenamiento científico y comercial.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0DFB8599-05A4-44C7-A5B5-81CEDE029C3D}"/>
              </a:ext>
            </a:extLst>
          </p:cNvPr>
          <p:cNvSpPr/>
          <p:nvPr/>
        </p:nvSpPr>
        <p:spPr>
          <a:xfrm>
            <a:off x="157327" y="2863659"/>
            <a:ext cx="2635283" cy="845888"/>
          </a:xfrm>
          <a:custGeom>
            <a:avLst/>
            <a:gdLst>
              <a:gd name="connsiteX0" fmla="*/ 0 w 2635283"/>
              <a:gd name="connsiteY0" fmla="*/ 0 h 845888"/>
              <a:gd name="connsiteX1" fmla="*/ 2635283 w 2635283"/>
              <a:gd name="connsiteY1" fmla="*/ 0 h 845888"/>
              <a:gd name="connsiteX2" fmla="*/ 2635283 w 2635283"/>
              <a:gd name="connsiteY2" fmla="*/ 845888 h 845888"/>
              <a:gd name="connsiteX3" fmla="*/ 0 w 2635283"/>
              <a:gd name="connsiteY3" fmla="*/ 845888 h 845888"/>
              <a:gd name="connsiteX4" fmla="*/ 0 w 2635283"/>
              <a:gd name="connsiteY4" fmla="*/ 0 h 84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83" h="845888">
                <a:moveTo>
                  <a:pt x="0" y="0"/>
                </a:moveTo>
                <a:lnTo>
                  <a:pt x="2635283" y="0"/>
                </a:lnTo>
                <a:lnTo>
                  <a:pt x="2635283" y="845888"/>
                </a:lnTo>
                <a:lnTo>
                  <a:pt x="0" y="8458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0" rIns="79850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500" kern="1200" dirty="0"/>
              <a:t>Conservación, utilización y acceso  de los recursos de la biodiversidad.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057436B-4310-4EB3-A204-5D676569D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8" t="21198" r="25227" b="8562"/>
          <a:stretch/>
        </p:blipFill>
        <p:spPr>
          <a:xfrm>
            <a:off x="4469536" y="1862440"/>
            <a:ext cx="1714545" cy="140812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8C994F19-1E58-4E8C-AA01-C47B8AC7947A}"/>
              </a:ext>
            </a:extLst>
          </p:cNvPr>
          <p:cNvGrpSpPr/>
          <p:nvPr/>
        </p:nvGrpSpPr>
        <p:grpSpPr>
          <a:xfrm>
            <a:off x="6184082" y="1862440"/>
            <a:ext cx="1338554" cy="1365616"/>
            <a:chOff x="7269518" y="1372319"/>
            <a:chExt cx="4619625" cy="2645500"/>
          </a:xfrm>
        </p:grpSpPr>
        <p:pic>
          <p:nvPicPr>
            <p:cNvPr id="2050" name="Picture 2" descr="2016 08 02">
              <a:extLst>
                <a:ext uri="{FF2B5EF4-FFF2-40B4-BE49-F238E27FC236}">
                  <a16:creationId xmlns="" xmlns:a16="http://schemas.microsoft.com/office/drawing/2014/main" id="{685B8076-AE7C-4B43-8D77-29679BDEE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54"/>
            <a:stretch/>
          </p:blipFill>
          <p:spPr bwMode="auto">
            <a:xfrm>
              <a:off x="7269518" y="1372319"/>
              <a:ext cx="4619625" cy="264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umboldt">
              <a:extLst>
                <a:ext uri="{FF2B5EF4-FFF2-40B4-BE49-F238E27FC236}">
                  <a16:creationId xmlns="" xmlns:a16="http://schemas.microsoft.com/office/drawing/2014/main" id="{9258D874-3309-4651-8FEB-FAB2A51B5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342" y="1444736"/>
              <a:ext cx="653107" cy="73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D879930-73E0-42BA-814C-C4CE84CF74FF}"/>
              </a:ext>
            </a:extLst>
          </p:cNvPr>
          <p:cNvSpPr txBox="1"/>
          <p:nvPr/>
        </p:nvSpPr>
        <p:spPr>
          <a:xfrm>
            <a:off x="7522636" y="1506405"/>
            <a:ext cx="4697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Actualmente </a:t>
            </a:r>
            <a:r>
              <a:rPr lang="es-CO" sz="1400" b="1" dirty="0"/>
              <a:t>Agrosavia es el administrador de los Bancos de Germoplasma del País (Resolución 327 de 2018) y el Instituto Alexander Von Humboldt encargado del Registro Nacional de Colecciones Genéticas</a:t>
            </a:r>
            <a:r>
              <a:rPr lang="es-CO" sz="1400" dirty="0"/>
              <a:t>. Ambos están desarrollando un marco de trabajo conjunto en: recursos genéticos, reconversión productiva y bioeconomía</a:t>
            </a:r>
          </a:p>
          <a:p>
            <a:pPr algn="ctr"/>
            <a:r>
              <a:rPr lang="es-CO" sz="1400" dirty="0"/>
              <a:t>(Ej. Producción de semillas).</a:t>
            </a:r>
          </a:p>
          <a:p>
            <a:pPr algn="ctr"/>
            <a:r>
              <a:rPr lang="es-CO" sz="1400" dirty="0"/>
              <a:t>En total se registran </a:t>
            </a:r>
            <a:r>
              <a:rPr lang="es-CO" sz="1400" b="1" dirty="0"/>
              <a:t>1305 Colecciones genéticas </a:t>
            </a:r>
            <a:r>
              <a:rPr lang="es-CO" sz="1400" dirty="0"/>
              <a:t>(</a:t>
            </a:r>
            <a:r>
              <a:rPr lang="es-CO" sz="1400" b="1" dirty="0"/>
              <a:t>311</a:t>
            </a:r>
            <a:r>
              <a:rPr lang="es-CO" sz="1400" dirty="0"/>
              <a:t> en Bogotá y </a:t>
            </a:r>
            <a:r>
              <a:rPr lang="es-CO" sz="1400" b="1" dirty="0"/>
              <a:t>211</a:t>
            </a:r>
            <a:r>
              <a:rPr lang="es-CO" sz="1400" dirty="0"/>
              <a:t> en Antioquía).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="" xmlns:a16="http://schemas.microsoft.com/office/drawing/2014/main" id="{129D71E5-BD84-4285-9B4A-40EE4F9F3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62799"/>
              </p:ext>
            </p:extLst>
          </p:nvPr>
        </p:nvGraphicFramePr>
        <p:xfrm>
          <a:off x="2861501" y="3539893"/>
          <a:ext cx="5368099" cy="316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="" xmlns:cx4="http://schemas.microsoft.com/office/drawing/2016/5/10/chartex" Requires="cx4">
          <p:graphicFrame>
            <p:nvGraphicFramePr>
              <p:cNvPr id="19" name="Gráfico 18">
                <a:extLst>
                  <a:ext uri="{FF2B5EF4-FFF2-40B4-BE49-F238E27FC236}">
                    <a16:creationId xmlns:a16="http://schemas.microsoft.com/office/drawing/2014/main" id="{954EDFD0-4E66-4CC8-8961-609C94B1561A}"/>
                  </a:ext>
                </a:extLst>
              </p:cNvPr>
              <p:cNvGraphicFramePr/>
              <p:nvPr/>
            </p:nvGraphicFramePr>
            <p:xfrm>
              <a:off x="8229601" y="3544218"/>
              <a:ext cx="3962400" cy="31572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xmlns="" xmlns:cx4="http://schemas.microsoft.com/office/drawing/2016/5/10/chartex" id="{954EDFD0-4E66-4CC8-8961-609C94B156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9601" y="3544218"/>
                <a:ext cx="3962400" cy="3157263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52A2BB89-B8DA-4105-B46F-5A7F4C59A321}"/>
              </a:ext>
            </a:extLst>
          </p:cNvPr>
          <p:cNvSpPr/>
          <p:nvPr/>
        </p:nvSpPr>
        <p:spPr>
          <a:xfrm>
            <a:off x="167716" y="3946915"/>
            <a:ext cx="2635283" cy="1967183"/>
          </a:xfrm>
          <a:custGeom>
            <a:avLst/>
            <a:gdLst>
              <a:gd name="connsiteX0" fmla="*/ 157375 w 2635283"/>
              <a:gd name="connsiteY0" fmla="*/ 0 h 1967183"/>
              <a:gd name="connsiteX1" fmla="*/ 2477908 w 2635283"/>
              <a:gd name="connsiteY1" fmla="*/ 0 h 1967183"/>
              <a:gd name="connsiteX2" fmla="*/ 2635283 w 2635283"/>
              <a:gd name="connsiteY2" fmla="*/ 157375 h 1967183"/>
              <a:gd name="connsiteX3" fmla="*/ 2635283 w 2635283"/>
              <a:gd name="connsiteY3" fmla="*/ 1967183 h 1967183"/>
              <a:gd name="connsiteX4" fmla="*/ 2635283 w 2635283"/>
              <a:gd name="connsiteY4" fmla="*/ 1967183 h 1967183"/>
              <a:gd name="connsiteX5" fmla="*/ 0 w 2635283"/>
              <a:gd name="connsiteY5" fmla="*/ 1967183 h 1967183"/>
              <a:gd name="connsiteX6" fmla="*/ 0 w 2635283"/>
              <a:gd name="connsiteY6" fmla="*/ 1967183 h 1967183"/>
              <a:gd name="connsiteX7" fmla="*/ 0 w 2635283"/>
              <a:gd name="connsiteY7" fmla="*/ 157375 h 1967183"/>
              <a:gd name="connsiteX8" fmla="*/ 157375 w 2635283"/>
              <a:gd name="connsiteY8" fmla="*/ 0 h 196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83" h="1967183">
                <a:moveTo>
                  <a:pt x="157375" y="0"/>
                </a:moveTo>
                <a:lnTo>
                  <a:pt x="2477908" y="0"/>
                </a:lnTo>
                <a:cubicBezTo>
                  <a:pt x="2564824" y="0"/>
                  <a:pt x="2635283" y="70459"/>
                  <a:pt x="2635283" y="157375"/>
                </a:cubicBezTo>
                <a:lnTo>
                  <a:pt x="2635283" y="1967183"/>
                </a:lnTo>
                <a:lnTo>
                  <a:pt x="2635283" y="1967183"/>
                </a:lnTo>
                <a:lnTo>
                  <a:pt x="0" y="1967183"/>
                </a:lnTo>
                <a:lnTo>
                  <a:pt x="0" y="1967183"/>
                </a:lnTo>
                <a:lnTo>
                  <a:pt x="0" y="157375"/>
                </a:lnTo>
                <a:cubicBezTo>
                  <a:pt x="0" y="70459"/>
                  <a:pt x="70459" y="0"/>
                  <a:pt x="15737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53" tIns="114673" rIns="68953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Adopción de instrumentos jurídicos, técnicos y financieros.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Investigación y uso comercial. 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="" xmlns:a16="http://schemas.microsoft.com/office/drawing/2014/main" id="{59E237F4-206B-4874-9ED1-53CD605DDE88}"/>
              </a:ext>
            </a:extLst>
          </p:cNvPr>
          <p:cNvSpPr/>
          <p:nvPr/>
        </p:nvSpPr>
        <p:spPr>
          <a:xfrm>
            <a:off x="167716" y="5914098"/>
            <a:ext cx="2635283" cy="845888"/>
          </a:xfrm>
          <a:custGeom>
            <a:avLst/>
            <a:gdLst>
              <a:gd name="connsiteX0" fmla="*/ 0 w 2635283"/>
              <a:gd name="connsiteY0" fmla="*/ 0 h 845888"/>
              <a:gd name="connsiteX1" fmla="*/ 2635283 w 2635283"/>
              <a:gd name="connsiteY1" fmla="*/ 0 h 845888"/>
              <a:gd name="connsiteX2" fmla="*/ 2635283 w 2635283"/>
              <a:gd name="connsiteY2" fmla="*/ 845888 h 845888"/>
              <a:gd name="connsiteX3" fmla="*/ 0 w 2635283"/>
              <a:gd name="connsiteY3" fmla="*/ 845888 h 845888"/>
              <a:gd name="connsiteX4" fmla="*/ 0 w 2635283"/>
              <a:gd name="connsiteY4" fmla="*/ 0 h 84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83" h="845888">
                <a:moveTo>
                  <a:pt x="0" y="0"/>
                </a:moveTo>
                <a:lnTo>
                  <a:pt x="2635283" y="0"/>
                </a:lnTo>
                <a:lnTo>
                  <a:pt x="2635283" y="845888"/>
                </a:lnTo>
                <a:lnTo>
                  <a:pt x="0" y="8458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0" rIns="79850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500" kern="1200" dirty="0"/>
              <a:t>Manejo y uso de los bancos nacionales de germoplasma y las colecciones biológicas.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53B5B696-3E42-44EB-B38A-C2A633238FB3}"/>
              </a:ext>
            </a:extLst>
          </p:cNvPr>
          <p:cNvSpPr/>
          <p:nvPr/>
        </p:nvSpPr>
        <p:spPr>
          <a:xfrm>
            <a:off x="2098097" y="6048459"/>
            <a:ext cx="922349" cy="922349"/>
          </a:xfrm>
          <a:prstGeom prst="ellipse">
            <a:avLst/>
          </a:prstGeom>
          <a:blipFill rotWithShape="1">
            <a:blip r:embed="rId9"/>
            <a:srcRect/>
            <a:stretch>
              <a:fillRect l="-48000" r="-48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8F7E4C38-42AD-415F-BE90-53A2A0FAAEA4}"/>
              </a:ext>
            </a:extLst>
          </p:cNvPr>
          <p:cNvSpPr/>
          <p:nvPr/>
        </p:nvSpPr>
        <p:spPr>
          <a:xfrm>
            <a:off x="2087708" y="2998020"/>
            <a:ext cx="922349" cy="922349"/>
          </a:xfrm>
          <a:prstGeom prst="ellipse">
            <a:avLst/>
          </a:prstGeom>
          <a:blipFill rotWithShape="1">
            <a:blip r:embed="rId10"/>
            <a:srcRect/>
            <a:stretch>
              <a:fillRect l="-39000" r="-3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D3C3D5A0-FBA0-4C36-B9D7-4E855CE389E0}"/>
              </a:ext>
            </a:extLst>
          </p:cNvPr>
          <p:cNvSpPr/>
          <p:nvPr/>
        </p:nvSpPr>
        <p:spPr>
          <a:xfrm>
            <a:off x="1364974" y="212819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400" b="1" dirty="0">
                <a:solidFill>
                  <a:schemeClr val="accent6"/>
                </a:solidFill>
              </a:rPr>
              <a:t>Acceso a recursos genéticos – PI para </a:t>
            </a:r>
          </a:p>
          <a:p>
            <a:pPr algn="r">
              <a:spcBef>
                <a:spcPct val="0"/>
              </a:spcBef>
            </a:pPr>
            <a:r>
              <a:rPr lang="es-ES" sz="2400" b="1" dirty="0">
                <a:solidFill>
                  <a:schemeClr val="accent6"/>
                </a:solidFill>
              </a:rPr>
              <a:t>el sector agroindustrial</a:t>
            </a:r>
            <a:endParaRPr lang="es-ES" sz="32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15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35250246-995C-4E2B-82A3-18AA76BA141F}"/>
              </a:ext>
            </a:extLst>
          </p:cNvPr>
          <p:cNvSpPr/>
          <p:nvPr/>
        </p:nvSpPr>
        <p:spPr>
          <a:xfrm>
            <a:off x="229402" y="781876"/>
            <a:ext cx="2635283" cy="1942847"/>
          </a:xfrm>
          <a:custGeom>
            <a:avLst/>
            <a:gdLst>
              <a:gd name="connsiteX0" fmla="*/ 157375 w 2635283"/>
              <a:gd name="connsiteY0" fmla="*/ 0 h 1967183"/>
              <a:gd name="connsiteX1" fmla="*/ 2477908 w 2635283"/>
              <a:gd name="connsiteY1" fmla="*/ 0 h 1967183"/>
              <a:gd name="connsiteX2" fmla="*/ 2635283 w 2635283"/>
              <a:gd name="connsiteY2" fmla="*/ 157375 h 1967183"/>
              <a:gd name="connsiteX3" fmla="*/ 2635283 w 2635283"/>
              <a:gd name="connsiteY3" fmla="*/ 1967183 h 1967183"/>
              <a:gd name="connsiteX4" fmla="*/ 2635283 w 2635283"/>
              <a:gd name="connsiteY4" fmla="*/ 1967183 h 1967183"/>
              <a:gd name="connsiteX5" fmla="*/ 0 w 2635283"/>
              <a:gd name="connsiteY5" fmla="*/ 1967183 h 1967183"/>
              <a:gd name="connsiteX6" fmla="*/ 0 w 2635283"/>
              <a:gd name="connsiteY6" fmla="*/ 1967183 h 1967183"/>
              <a:gd name="connsiteX7" fmla="*/ 0 w 2635283"/>
              <a:gd name="connsiteY7" fmla="*/ 157375 h 1967183"/>
              <a:gd name="connsiteX8" fmla="*/ 157375 w 2635283"/>
              <a:gd name="connsiteY8" fmla="*/ 0 h 196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283" h="1967183">
                <a:moveTo>
                  <a:pt x="157375" y="0"/>
                </a:moveTo>
                <a:lnTo>
                  <a:pt x="2477908" y="0"/>
                </a:lnTo>
                <a:cubicBezTo>
                  <a:pt x="2564824" y="0"/>
                  <a:pt x="2635283" y="70459"/>
                  <a:pt x="2635283" y="157375"/>
                </a:cubicBezTo>
                <a:lnTo>
                  <a:pt x="2635283" y="1967183"/>
                </a:lnTo>
                <a:lnTo>
                  <a:pt x="2635283" y="1967183"/>
                </a:lnTo>
                <a:lnTo>
                  <a:pt x="0" y="1967183"/>
                </a:lnTo>
                <a:lnTo>
                  <a:pt x="0" y="1967183"/>
                </a:lnTo>
                <a:lnTo>
                  <a:pt x="0" y="157375"/>
                </a:lnTo>
                <a:cubicBezTo>
                  <a:pt x="0" y="70459"/>
                  <a:pt x="70459" y="0"/>
                  <a:pt x="15737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53" tIns="114673" rIns="68953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CO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Articular a las entidades gubernamentales.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800" kern="1200" dirty="0"/>
              <a:t>Optimizar los requisitos, trámites y tiempos de respuesta.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="" xmlns:a16="http://schemas.microsoft.com/office/drawing/2014/main" id="{83149806-A511-42ED-87A1-3E70CE84B1D3}"/>
              </a:ext>
            </a:extLst>
          </p:cNvPr>
          <p:cNvSpPr/>
          <p:nvPr/>
        </p:nvSpPr>
        <p:spPr>
          <a:xfrm>
            <a:off x="229402" y="2760943"/>
            <a:ext cx="2635283" cy="845888"/>
          </a:xfrm>
          <a:custGeom>
            <a:avLst/>
            <a:gdLst>
              <a:gd name="connsiteX0" fmla="*/ 0 w 2635283"/>
              <a:gd name="connsiteY0" fmla="*/ 0 h 845888"/>
              <a:gd name="connsiteX1" fmla="*/ 2635283 w 2635283"/>
              <a:gd name="connsiteY1" fmla="*/ 0 h 845888"/>
              <a:gd name="connsiteX2" fmla="*/ 2635283 w 2635283"/>
              <a:gd name="connsiteY2" fmla="*/ 845888 h 845888"/>
              <a:gd name="connsiteX3" fmla="*/ 0 w 2635283"/>
              <a:gd name="connsiteY3" fmla="*/ 845888 h 845888"/>
              <a:gd name="connsiteX4" fmla="*/ 0 w 2635283"/>
              <a:gd name="connsiteY4" fmla="*/ 0 h 84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83" h="845888">
                <a:moveTo>
                  <a:pt x="0" y="0"/>
                </a:moveTo>
                <a:lnTo>
                  <a:pt x="2635283" y="0"/>
                </a:lnTo>
                <a:lnTo>
                  <a:pt x="2635283" y="845888"/>
                </a:lnTo>
                <a:lnTo>
                  <a:pt x="0" y="8458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0" rIns="798500" bIns="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500" kern="1200" dirty="0"/>
              <a:t>Procesos de bioprospección en el sector agropecuario.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79C0AA80-101A-46F5-BA1E-0654A1143651}"/>
              </a:ext>
            </a:extLst>
          </p:cNvPr>
          <p:cNvSpPr/>
          <p:nvPr/>
        </p:nvSpPr>
        <p:spPr>
          <a:xfrm>
            <a:off x="2159783" y="2895304"/>
            <a:ext cx="922349" cy="922349"/>
          </a:xfrm>
          <a:prstGeom prst="ellipse">
            <a:avLst/>
          </a:prstGeom>
          <a:blipFill rotWithShape="1">
            <a:blip r:embed="rId2"/>
            <a:srcRect/>
            <a:stretch>
              <a:fillRect l="-25000" r="-25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B4F9FA70-8B19-4E47-BE8F-00185706B049}"/>
              </a:ext>
            </a:extLst>
          </p:cNvPr>
          <p:cNvSpPr/>
          <p:nvPr/>
        </p:nvSpPr>
        <p:spPr>
          <a:xfrm>
            <a:off x="114700" y="4011150"/>
            <a:ext cx="28646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i="1" dirty="0"/>
              <a:t>“Tener cifras sobre la biodiversidad no es suficiente. Por lo menos no cuando se sabe que detrás de las especies de plantas, animales, microorganismos y su variación genética existe un potencial de desarrollo económico enorme para Colombia” </a:t>
            </a:r>
          </a:p>
          <a:p>
            <a:pPr algn="ctr"/>
            <a:r>
              <a:rPr lang="es-CO" sz="1600" i="1" dirty="0"/>
              <a:t>(Foro de Biodiversidad, 2016).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8B502AD3-56A3-4D1D-A39B-65D8099E7C69}"/>
              </a:ext>
            </a:extLst>
          </p:cNvPr>
          <p:cNvGrpSpPr/>
          <p:nvPr/>
        </p:nvGrpSpPr>
        <p:grpSpPr>
          <a:xfrm>
            <a:off x="5950226" y="1617087"/>
            <a:ext cx="2773416" cy="1175111"/>
            <a:chOff x="4250316" y="1987812"/>
            <a:chExt cx="3857625" cy="1724158"/>
          </a:xfrm>
        </p:grpSpPr>
        <p:pic>
          <p:nvPicPr>
            <p:cNvPr id="3074" name="Picture 2" descr=" ">
              <a:extLst>
                <a:ext uri="{FF2B5EF4-FFF2-40B4-BE49-F238E27FC236}">
                  <a16:creationId xmlns="" xmlns:a16="http://schemas.microsoft.com/office/drawing/2014/main" id="{D6D7894D-2932-468D-A6F6-322924A08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316" y="1987812"/>
              <a:ext cx="3857625" cy="97344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3076" name="Picture 4" descr="Inicio Colciencias">
              <a:extLst>
                <a:ext uri="{FF2B5EF4-FFF2-40B4-BE49-F238E27FC236}">
                  <a16:creationId xmlns="" xmlns:a16="http://schemas.microsoft.com/office/drawing/2014/main" id="{636B7DA5-C30B-4388-9F37-4C679BA1B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316" y="2988070"/>
              <a:ext cx="3857625" cy="72390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53FFC130-5B0E-4DFB-818D-BC34C2B9CF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09" t="55417" r="42614" b="23524"/>
          <a:stretch/>
        </p:blipFill>
        <p:spPr>
          <a:xfrm>
            <a:off x="8723642" y="1619969"/>
            <a:ext cx="3238955" cy="11751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01CBF218-BF3D-40A8-902F-80C693151EE7}"/>
              </a:ext>
            </a:extLst>
          </p:cNvPr>
          <p:cNvSpPr/>
          <p:nvPr/>
        </p:nvSpPr>
        <p:spPr>
          <a:xfrm>
            <a:off x="5950226" y="3092285"/>
            <a:ext cx="5821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76767"/>
                </a:solidFill>
              </a:rPr>
              <a:t>Ejes de trabajo en: ordenamiento territorial, la construcción de </a:t>
            </a:r>
            <a:r>
              <a:rPr lang="es-CO" b="1" dirty="0">
                <a:solidFill>
                  <a:srgbClr val="676767"/>
                </a:solidFill>
              </a:rPr>
              <a:t>estrategias de bioprospección </a:t>
            </a:r>
            <a:r>
              <a:rPr lang="es-CO" dirty="0">
                <a:solidFill>
                  <a:srgbClr val="676767"/>
                </a:solidFill>
              </a:rPr>
              <a:t>y uso sostenible de la biodiversidad y el aprovechamiento del potencial de sus servicios ecosistémicos.</a:t>
            </a:r>
            <a:endParaRPr lang="es-CO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C5F8C3C3-B18B-4A5D-A5C2-E676FF67EFDA}"/>
              </a:ext>
            </a:extLst>
          </p:cNvPr>
          <p:cNvSpPr/>
          <p:nvPr/>
        </p:nvSpPr>
        <p:spPr>
          <a:xfrm>
            <a:off x="5950226" y="4592702"/>
            <a:ext cx="6241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CO" b="1" dirty="0">
                <a:solidFill>
                  <a:srgbClr val="676767"/>
                </a:solidFill>
              </a:rPr>
              <a:t>Gestión integral de la biodiversidad</a:t>
            </a:r>
            <a:r>
              <a:rPr lang="es-CO" dirty="0">
                <a:solidFill>
                  <a:srgbClr val="676767"/>
                </a:solidFill>
              </a:rPr>
              <a:t> y sus servicios ecosistémicos para la toma de decisiones; </a:t>
            </a:r>
          </a:p>
          <a:p>
            <a:pPr marL="342900" indent="-342900" algn="just">
              <a:buAutoNum type="arabicParenR"/>
            </a:pPr>
            <a:r>
              <a:rPr lang="es-CO" b="1" dirty="0">
                <a:solidFill>
                  <a:srgbClr val="676767"/>
                </a:solidFill>
              </a:rPr>
              <a:t>Instrumentos económicos y valoración</a:t>
            </a:r>
            <a:r>
              <a:rPr lang="es-CO" dirty="0">
                <a:solidFill>
                  <a:srgbClr val="676767"/>
                </a:solidFill>
              </a:rPr>
              <a:t> de la biodiversidad y sus servicios ecosistémicos;</a:t>
            </a:r>
          </a:p>
          <a:p>
            <a:pPr marL="342900" indent="-342900" algn="just">
              <a:buAutoNum type="arabicParenR"/>
            </a:pPr>
            <a:r>
              <a:rPr lang="es-CO" b="1" dirty="0">
                <a:solidFill>
                  <a:srgbClr val="676767"/>
                </a:solidFill>
              </a:rPr>
              <a:t>Potencial económico sostenible de la biodiversidad </a:t>
            </a:r>
            <a:r>
              <a:rPr lang="es-CO" dirty="0">
                <a:solidFill>
                  <a:srgbClr val="676767"/>
                </a:solidFill>
              </a:rPr>
              <a:t>y</a:t>
            </a:r>
            <a:r>
              <a:rPr lang="es-CO" b="1" dirty="0">
                <a:solidFill>
                  <a:srgbClr val="676767"/>
                </a:solidFill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es-CO" b="1" dirty="0" err="1">
                <a:solidFill>
                  <a:srgbClr val="676767"/>
                </a:solidFill>
              </a:rPr>
              <a:t>Bioproductos</a:t>
            </a:r>
            <a:r>
              <a:rPr lang="es-CO" b="1" dirty="0">
                <a:solidFill>
                  <a:srgbClr val="676767"/>
                </a:solidFill>
              </a:rPr>
              <a:t>.</a:t>
            </a:r>
            <a:endParaRPr lang="es-CO" b="1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4C87FB0-33D0-4C3A-86EC-DAEFEEE5C5F9}"/>
              </a:ext>
            </a:extLst>
          </p:cNvPr>
          <p:cNvSpPr/>
          <p:nvPr/>
        </p:nvSpPr>
        <p:spPr>
          <a:xfrm>
            <a:off x="3389582" y="2982267"/>
            <a:ext cx="234288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definidas en el marco de la Comisión IV – Acceso a recursos genéticos y propiedad intelectual, se trabajarían en el seno de la Comisión Intersectorial de Propiedad Intelectual (CIPI), donde participan todos los actores de interés. 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6243D2B-B3C7-4DCB-9D9F-C9CC4F1E2453}"/>
              </a:ext>
            </a:extLst>
          </p:cNvPr>
          <p:cNvSpPr txBox="1"/>
          <p:nvPr/>
        </p:nvSpPr>
        <p:spPr>
          <a:xfrm>
            <a:off x="3389582" y="1619969"/>
            <a:ext cx="23428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dirty="0"/>
          </a:p>
          <a:p>
            <a:pPr algn="ctr"/>
            <a:r>
              <a:rPr lang="es-ES" b="1" dirty="0"/>
              <a:t>Comisión IV PECTIA</a:t>
            </a:r>
          </a:p>
          <a:p>
            <a:pPr algn="ctr"/>
            <a:r>
              <a:rPr lang="es-ES" dirty="0"/>
              <a:t>Taller 04/05/2017</a:t>
            </a:r>
          </a:p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DC323825-AC52-442A-91A8-E237C898E89E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Acceso a recursos genéticos – PI para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el sector agroindustrial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3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B4B725E-6B66-416E-B1D9-04B97C5BA8E6}"/>
              </a:ext>
            </a:extLst>
          </p:cNvPr>
          <p:cNvSpPr/>
          <p:nvPr/>
        </p:nvSpPr>
        <p:spPr>
          <a:xfrm>
            <a:off x="355507" y="1611843"/>
            <a:ext cx="11507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400" b="1" dirty="0"/>
              <a:t>Estrategia No. 2.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Ampliar el conocimiento y la capacidad para aplicar y aprovechar los marcos normativos que consagran los derechos y deberes en materia de  acceso a recursos genéticos y PI, por parte de los actores del SNCTA.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9FC53AA0-A41C-47E3-B905-5A689224C5C9}"/>
              </a:ext>
            </a:extLst>
          </p:cNvPr>
          <p:cNvSpPr txBox="1"/>
          <p:nvPr/>
        </p:nvSpPr>
        <p:spPr>
          <a:xfrm>
            <a:off x="1227485" y="3309767"/>
            <a:ext cx="1021139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MX" dirty="0"/>
              <a:t>Estímulos para la cultura, uso y protección de la PI en IES, centros de investigación y demás entidades.</a:t>
            </a:r>
            <a:endParaRPr lang="es-CO" dirty="0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FE410985-355E-4B0D-8FC9-57566B703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725274"/>
              </p:ext>
            </p:extLst>
          </p:nvPr>
        </p:nvGraphicFramePr>
        <p:xfrm>
          <a:off x="1481281" y="3797422"/>
          <a:ext cx="9668163" cy="223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620A460-DA57-4D91-983C-98E65D4C8927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Acceso a recursos genéticos – PI para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el sector agroindustrial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44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83AD1F3-0DE9-4D06-B173-E43FC928EAA4}"/>
              </a:ext>
            </a:extLst>
          </p:cNvPr>
          <p:cNvSpPr/>
          <p:nvPr/>
        </p:nvSpPr>
        <p:spPr>
          <a:xfrm>
            <a:off x="396623" y="1377436"/>
            <a:ext cx="114896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2.</a:t>
            </a:r>
          </a:p>
          <a:p>
            <a:pPr algn="just" fontAlgn="ctr"/>
            <a:r>
              <a:rPr lang="es-CO" dirty="0">
                <a:solidFill>
                  <a:schemeClr val="tx2"/>
                </a:solidFill>
              </a:rPr>
              <a:t>Ajustar, crear y articular incentivos orientados al fortalecimiento de las capacidades en capital humano e infraestructura del sistema nacional de innovación agropecuaria.</a:t>
            </a:r>
            <a:endParaRPr lang="es-CO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DA768C5-5208-4B90-A85A-7BEF0261BBB7}"/>
              </a:ext>
            </a:extLst>
          </p:cNvPr>
          <p:cNvSpPr txBox="1"/>
          <p:nvPr/>
        </p:nvSpPr>
        <p:spPr>
          <a:xfrm>
            <a:off x="105815" y="2396339"/>
            <a:ext cx="5661179" cy="738664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1400" b="0" dirty="0"/>
              <a:t>Mediante el Fondo de </a:t>
            </a:r>
            <a:r>
              <a:rPr lang="es-MX" sz="1400" b="0" dirty="0" err="1"/>
              <a:t>CTeI</a:t>
            </a:r>
            <a:r>
              <a:rPr lang="es-MX" sz="1400" b="0" dirty="0"/>
              <a:t> del SGR, se han aprobado proyectos de formación de alto nivel que contribuyen al fortalecimiento de capacidades en capital humano del país.</a:t>
            </a:r>
            <a:endParaRPr lang="es-CO" sz="1400" b="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9210D701-08DF-42CC-80A2-EE48A7A5A001}"/>
              </a:ext>
            </a:extLst>
          </p:cNvPr>
          <p:cNvSpPr/>
          <p:nvPr/>
        </p:nvSpPr>
        <p:spPr>
          <a:xfrm>
            <a:off x="1994861" y="6497164"/>
            <a:ext cx="1675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Colciencias, 2019.</a:t>
            </a:r>
            <a:endParaRPr lang="es-CO" sz="1100" dirty="0">
              <a:latin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2477DC9-95BA-481C-A820-3C76115B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5" y="3206475"/>
            <a:ext cx="5661179" cy="329811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C33558F5-334A-4474-907A-71DFEDD42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053538"/>
              </p:ext>
            </p:extLst>
          </p:nvPr>
        </p:nvGraphicFramePr>
        <p:xfrm>
          <a:off x="5844210" y="2773959"/>
          <a:ext cx="6241978" cy="347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B9009C7-353F-40C3-8DC1-BCC81E41332E}"/>
              </a:ext>
            </a:extLst>
          </p:cNvPr>
          <p:cNvSpPr/>
          <p:nvPr/>
        </p:nvSpPr>
        <p:spPr>
          <a:xfrm>
            <a:off x="6052457" y="6245795"/>
            <a:ext cx="6238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n-US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Elaborado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BdD</a:t>
            </a: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ASTI (Agricultural Science and Technology Indicators). International Food Policy Research Institute (IFPRI). </a:t>
            </a:r>
            <a:r>
              <a:rPr lang="es-CO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Resultados preliminares Encuesta Nacional CTI agropecuaria AGROSAVIA-</a:t>
            </a:r>
            <a:r>
              <a:rPr lang="es-CO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OCyT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8F2EB470-74E5-4327-AA76-4875D8BAEA69}"/>
              </a:ext>
            </a:extLst>
          </p:cNvPr>
          <p:cNvSpPr txBox="1">
            <a:spLocks/>
          </p:cNvSpPr>
          <p:nvPr/>
        </p:nvSpPr>
        <p:spPr bwMode="auto">
          <a:xfrm>
            <a:off x="6425008" y="2292689"/>
            <a:ext cx="5543058" cy="6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6A6A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400" dirty="0">
                <a:solidFill>
                  <a:schemeClr val="tx1"/>
                </a:solidFill>
              </a:rPr>
              <a:t>Evolución de Doctores y </a:t>
            </a:r>
            <a:r>
              <a:rPr lang="es-CO" sz="1400" dirty="0" err="1">
                <a:solidFill>
                  <a:schemeClr val="tx1"/>
                </a:solidFill>
              </a:rPr>
              <a:t>Magisteres</a:t>
            </a:r>
            <a:r>
              <a:rPr lang="es-CO" sz="1400" dirty="0">
                <a:solidFill>
                  <a:schemeClr val="tx1"/>
                </a:solidFill>
              </a:rPr>
              <a:t> vinculados a la investigación en el sector agropecuario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E5A7053E-5D00-497A-A5EC-E46C9D46D451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Formación de capacidades: recursos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humanos e infraestructura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36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83AD1F3-0DE9-4D06-B173-E43FC928EAA4}"/>
              </a:ext>
            </a:extLst>
          </p:cNvPr>
          <p:cNvSpPr/>
          <p:nvPr/>
        </p:nvSpPr>
        <p:spPr>
          <a:xfrm>
            <a:off x="219369" y="1194983"/>
            <a:ext cx="117532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3.</a:t>
            </a:r>
          </a:p>
          <a:p>
            <a:pPr algn="just" fontAlgn="ctr"/>
            <a:r>
              <a:rPr lang="es-CO" dirty="0">
                <a:solidFill>
                  <a:schemeClr val="tx2"/>
                </a:solidFill>
              </a:rPr>
              <a:t>Fortalecer, ampliar, articular y mantener la capacidad en infraestructura del sistema nacional de innovación agropecuaria, para llevar a cabo I+D+i de calidad a nivel local, regional y nacional.</a:t>
            </a:r>
            <a:endParaRPr lang="es-CO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BA98476-0148-4825-B542-6B0ED27BB7D6}"/>
              </a:ext>
            </a:extLst>
          </p:cNvPr>
          <p:cNvSpPr/>
          <p:nvPr/>
        </p:nvSpPr>
        <p:spPr>
          <a:xfrm>
            <a:off x="1967947" y="6627090"/>
            <a:ext cx="1813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Colciencias, 2018.</a:t>
            </a:r>
            <a:endParaRPr lang="es-CO" sz="1200" dirty="0">
              <a:latin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1C8E51D-3A96-4A08-A46C-60F5DF848059}"/>
              </a:ext>
            </a:extLst>
          </p:cNvPr>
          <p:cNvSpPr txBox="1"/>
          <p:nvPr/>
        </p:nvSpPr>
        <p:spPr>
          <a:xfrm>
            <a:off x="219369" y="2240776"/>
            <a:ext cx="5518112" cy="14388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MX" sz="1250" b="0" dirty="0"/>
              <a:t>Colciencias, mediante las convocatorias de reconocimiento de actores, ha contribuido en la identificación y fortalecimiento de capacidades. A la fecha, el país cuenta con: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50" b="0" dirty="0"/>
              <a:t>45 unidades empresariales de I+D+i reconocidas, de las cuales 20 son de organizaciones asociadas al sector agropecuario.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250" b="0" dirty="0"/>
              <a:t>3 proyectos de Parque Científico/Tecnológico: Parque </a:t>
            </a:r>
            <a:r>
              <a:rPr lang="es-MX" sz="1250" b="0" dirty="0" err="1"/>
              <a:t>Biopacífico</a:t>
            </a:r>
            <a:r>
              <a:rPr lang="es-MX" sz="1250" b="0" dirty="0"/>
              <a:t>, Parque Tecnológico </a:t>
            </a:r>
            <a:r>
              <a:rPr lang="es-MX" sz="1250" b="0" dirty="0" err="1"/>
              <a:t>Guatiguará</a:t>
            </a:r>
            <a:r>
              <a:rPr lang="es-MX" sz="1250" b="0" dirty="0"/>
              <a:t> y Parque Tecnológico de Bogotá.</a:t>
            </a:r>
            <a:endParaRPr lang="es-CO" sz="1250" b="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071FC74-6D4B-4D95-B313-A727DC34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69" y="3703769"/>
            <a:ext cx="5518112" cy="298808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75ACC12C-99CE-4E35-B0CE-79F407F83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52048"/>
              </p:ext>
            </p:extLst>
          </p:nvPr>
        </p:nvGraphicFramePr>
        <p:xfrm>
          <a:off x="6095999" y="2498324"/>
          <a:ext cx="5876631" cy="389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BCD284F0-236A-434F-960B-37B0B6F993D2}"/>
              </a:ext>
            </a:extLst>
          </p:cNvPr>
          <p:cNvSpPr txBox="1">
            <a:spLocks/>
          </p:cNvSpPr>
          <p:nvPr/>
        </p:nvSpPr>
        <p:spPr bwMode="auto">
          <a:xfrm>
            <a:off x="6024951" y="2133856"/>
            <a:ext cx="5837294" cy="6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6A6A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400" dirty="0">
                <a:solidFill>
                  <a:schemeClr val="tx1"/>
                </a:solidFill>
              </a:rPr>
              <a:t>Inversión anual en equipos de laboratorio, millones  de pesos de 2019. AGROSAVIA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A19CE1F-F9D1-438C-9439-F05EBE0A4252}"/>
              </a:ext>
            </a:extLst>
          </p:cNvPr>
          <p:cNvSpPr/>
          <p:nvPr/>
        </p:nvSpPr>
        <p:spPr>
          <a:xfrm>
            <a:off x="7840236" y="6491078"/>
            <a:ext cx="2935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Restrepo &amp;Gomez, 2019. </a:t>
            </a:r>
            <a:r>
              <a:rPr lang="es-CO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Agrosavia</a:t>
            </a:r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5AAFD28-FF12-4F2B-A22B-5939A3A80B0C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Formación de capacidades: recursos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humanos e infraestructura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413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83AD1F3-0DE9-4D06-B173-E43FC928EAA4}"/>
              </a:ext>
            </a:extLst>
          </p:cNvPr>
          <p:cNvSpPr/>
          <p:nvPr/>
        </p:nvSpPr>
        <p:spPr>
          <a:xfrm>
            <a:off x="490330" y="1433523"/>
            <a:ext cx="112510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4.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Promover una cultura en CTI basada en la participación en redes de gestión de conocimiento en el ámbito regional, nacional e internacional.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2BCE47D-6B51-4C99-BBA5-490F27D8F45D}"/>
              </a:ext>
            </a:extLst>
          </p:cNvPr>
          <p:cNvSpPr txBox="1"/>
          <p:nvPr/>
        </p:nvSpPr>
        <p:spPr>
          <a:xfrm>
            <a:off x="1789043" y="2605674"/>
            <a:ext cx="9432534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Mediante el Fondo de </a:t>
            </a:r>
            <a:r>
              <a:rPr lang="es-MX" dirty="0" err="1"/>
              <a:t>CTeI</a:t>
            </a:r>
            <a:r>
              <a:rPr lang="es-MX" dirty="0"/>
              <a:t> del SGR, se han aprobado programas como Ondas, Jóvenes Investigadores y Nexo Global a nivel regional, que promueven la apropiación y cultura de CTI.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ABFECF6-1C7D-48FE-B505-9CE7634D1502}"/>
              </a:ext>
            </a:extLst>
          </p:cNvPr>
          <p:cNvSpPr/>
          <p:nvPr/>
        </p:nvSpPr>
        <p:spPr>
          <a:xfrm>
            <a:off x="1373008" y="6375960"/>
            <a:ext cx="10135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dk1"/>
                </a:solidFill>
              </a:rPr>
              <a:t>* Se requiere profundizar en la información, acudiendo a fuentes oficiales como SENA, COLCIENCIAS, MEN.</a:t>
            </a:r>
            <a:endParaRPr lang="es-CO" sz="1200" dirty="0">
              <a:solidFill>
                <a:schemeClr val="dk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843E917-D8C2-42C3-ACCF-ADA8D50D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39" y="3299792"/>
            <a:ext cx="5996970" cy="30525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FB27006-4DB3-4BC0-B667-2C16F62B3719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Formación de capacidades: recursos </a:t>
            </a:r>
          </a:p>
          <a:p>
            <a:pPr algn="r">
              <a:spcBef>
                <a:spcPct val="0"/>
              </a:spcBef>
            </a:pPr>
            <a:r>
              <a:rPr lang="es-ES" sz="2800" b="1" dirty="0">
                <a:solidFill>
                  <a:schemeClr val="accent6"/>
                </a:solidFill>
              </a:rPr>
              <a:t>humanos e infraestructura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812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0F4257C-D675-45D1-8D25-755733162DF5}"/>
              </a:ext>
            </a:extLst>
          </p:cNvPr>
          <p:cNvSpPr/>
          <p:nvPr/>
        </p:nvSpPr>
        <p:spPr>
          <a:xfrm>
            <a:off x="278788" y="1355844"/>
            <a:ext cx="286197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Definir el SNCTA como parte del SNCCTI y crear los mecanismos, instrumentos e instancias para su gobernanza.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16CC294-B4E3-4408-8B9B-9771478B8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t="33025" r="36304" b="38508"/>
          <a:stretch/>
        </p:blipFill>
        <p:spPr>
          <a:xfrm>
            <a:off x="278789" y="3617715"/>
            <a:ext cx="3048000" cy="11594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67F0B23-392C-4AE9-AD8E-1BB9910E0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1" t="28036" r="40560" b="20647"/>
          <a:stretch/>
        </p:blipFill>
        <p:spPr>
          <a:xfrm>
            <a:off x="278788" y="4922010"/>
            <a:ext cx="3048001" cy="12875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14E520A7-5232-4BB9-8EF5-F979BF1DF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2717"/>
              </p:ext>
            </p:extLst>
          </p:nvPr>
        </p:nvGraphicFramePr>
        <p:xfrm>
          <a:off x="3140765" y="1532098"/>
          <a:ext cx="89310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A09BF7D5-F816-4184-A738-EBFC009F7B57}"/>
              </a:ext>
            </a:extLst>
          </p:cNvPr>
          <p:cNvSpPr/>
          <p:nvPr/>
        </p:nvSpPr>
        <p:spPr>
          <a:xfrm>
            <a:off x="1364974" y="31320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Gobernanza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171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1E72A5-43AA-4F33-85C7-808733E42E2B}"/>
              </a:ext>
            </a:extLst>
          </p:cNvPr>
          <p:cNvSpPr/>
          <p:nvPr/>
        </p:nvSpPr>
        <p:spPr>
          <a:xfrm>
            <a:off x="424069" y="1304404"/>
            <a:ext cx="113438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Lograr acuerdos de carácter político y administrativo para financiar adecuadamente el PECTIA, con el objetivo de mantener el valor de la inversión pública en ACTI en niveles cercanos a 2 % del PIBA.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BE8737F8-DAA5-4316-8337-C6DBCFF58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80208"/>
              </p:ext>
            </p:extLst>
          </p:nvPr>
        </p:nvGraphicFramePr>
        <p:xfrm>
          <a:off x="340819" y="2902226"/>
          <a:ext cx="7663493" cy="347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1B7EF7CA-C79E-4BAC-802B-4EDE9AFB88EC}"/>
              </a:ext>
            </a:extLst>
          </p:cNvPr>
          <p:cNvSpPr txBox="1">
            <a:spLocks/>
          </p:cNvSpPr>
          <p:nvPr/>
        </p:nvSpPr>
        <p:spPr bwMode="auto">
          <a:xfrm>
            <a:off x="77011" y="2443380"/>
            <a:ext cx="7715861" cy="3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6A6A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dirty="0">
                <a:solidFill>
                  <a:schemeClr val="tx1"/>
                </a:solidFill>
              </a:rPr>
              <a:t>Evolución de </a:t>
            </a:r>
            <a:r>
              <a:rPr lang="es-ES" sz="1800" dirty="0">
                <a:solidFill>
                  <a:schemeClr val="tx1"/>
                </a:solidFill>
              </a:rPr>
              <a:t>inversión en ACTI agropecuaria. 2010 - 2017 </a:t>
            </a: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9C673DE-6B71-4B8C-BCA9-921605176659}"/>
              </a:ext>
            </a:extLst>
          </p:cNvPr>
          <p:cNvSpPr/>
          <p:nvPr/>
        </p:nvSpPr>
        <p:spPr>
          <a:xfrm>
            <a:off x="702026" y="6363406"/>
            <a:ext cx="7663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Observatorio del SNIA a partir de información suministrada por la Encuesta CTI-SNIA.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A846978-8C0F-4625-9966-E125F363EA7D}"/>
              </a:ext>
            </a:extLst>
          </p:cNvPr>
          <p:cNvSpPr txBox="1"/>
          <p:nvPr/>
        </p:nvSpPr>
        <p:spPr>
          <a:xfrm>
            <a:off x="8208509" y="2534619"/>
            <a:ext cx="3524483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50" dirty="0"/>
              <a:t>Entre 2012 y 2015 es evidente un incremento de la inversión jalonada principalmente por recursos del Sistema General de Regalías - SGR destinados a apalancar programas y proyectos de CTI del sector y una dinamización de la política. </a:t>
            </a:r>
          </a:p>
          <a:p>
            <a:pPr algn="just"/>
            <a:endParaRPr lang="es-ES" sz="1550" dirty="0"/>
          </a:p>
          <a:p>
            <a:pPr algn="just"/>
            <a:r>
              <a:rPr lang="es-ES" sz="1550" dirty="0"/>
              <a:t>Entre 2016 y 2017 se presenta una disminución de dicha inversión dada la transición de la política de CTI del sector en torno a la creación de nuevas entidades y la promulgación de la Ley 1876 de 2017; en este proceso de transición ha disminuido el gasto de recursos como los destinados a asistencia técnica, entre otros.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E87B2CE5-3456-4E8B-9D5F-C971C7152790}"/>
              </a:ext>
            </a:extLst>
          </p:cNvPr>
          <p:cNvSpPr/>
          <p:nvPr/>
        </p:nvSpPr>
        <p:spPr>
          <a:xfrm>
            <a:off x="1364974" y="24694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Inversión y financiamiento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381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1E72A5-43AA-4F33-85C7-808733E42E2B}"/>
              </a:ext>
            </a:extLst>
          </p:cNvPr>
          <p:cNvSpPr/>
          <p:nvPr/>
        </p:nvSpPr>
        <p:spPr>
          <a:xfrm>
            <a:off x="424069" y="1298191"/>
            <a:ext cx="113438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Lograr acuerdos de carácter político y administrativo para financiar adecuadamente el PECTIA, con el objetivo de mantener el valor de la inversión pública en ACTI en niveles cercanos a 2 % del PIBA.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BFD50F3-D4C8-4DD4-99C0-55F99FFEEA84}"/>
              </a:ext>
            </a:extLst>
          </p:cNvPr>
          <p:cNvSpPr/>
          <p:nvPr/>
        </p:nvSpPr>
        <p:spPr>
          <a:xfrm>
            <a:off x="8326158" y="2915598"/>
            <a:ext cx="32235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Entre 2016 y 2017 se presenta una disminución de recursos públicos dada la transición de la política de CTI del sector en torno a la creación de nuevas entidades y la promulgación de la Ley 1876 de 2017; en este proceso de transición ha disminuido el gasto de recursos como los destinados a asistencia técnica, entre otros.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2DBABC1B-723B-47D3-8F57-A5CC63E18698}"/>
              </a:ext>
            </a:extLst>
          </p:cNvPr>
          <p:cNvSpPr txBox="1">
            <a:spLocks/>
          </p:cNvSpPr>
          <p:nvPr/>
        </p:nvSpPr>
        <p:spPr bwMode="auto">
          <a:xfrm>
            <a:off x="77011" y="2439792"/>
            <a:ext cx="8494452" cy="3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A6A6A6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6A6A6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800" dirty="0">
                <a:solidFill>
                  <a:schemeClr val="tx1"/>
                </a:solidFill>
              </a:rPr>
              <a:t>Financiación ACTI por entidad pública por año. 2016 -2018.</a:t>
            </a:r>
            <a:endParaRPr lang="es-CO" sz="1800" dirty="0">
              <a:solidFill>
                <a:schemeClr val="tx1"/>
              </a:solidFill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0BB867A4-C100-490F-8690-FDD317853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43931"/>
              </p:ext>
            </p:extLst>
          </p:nvPr>
        </p:nvGraphicFramePr>
        <p:xfrm>
          <a:off x="954117" y="2850096"/>
          <a:ext cx="6550302" cy="369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4A5E8560-DF5B-45F9-BA07-86460705249E}"/>
              </a:ext>
            </a:extLst>
          </p:cNvPr>
          <p:cNvSpPr/>
          <p:nvPr/>
        </p:nvSpPr>
        <p:spPr>
          <a:xfrm>
            <a:off x="702026" y="6501905"/>
            <a:ext cx="7663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C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DNP, Colciencias, MADR.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D6E8D19-3B35-49D9-81A6-5C9F60C05C21}"/>
              </a:ext>
            </a:extLst>
          </p:cNvPr>
          <p:cNvSpPr/>
          <p:nvPr/>
        </p:nvSpPr>
        <p:spPr>
          <a:xfrm>
            <a:off x="1364974" y="24694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Inversión y financiamiento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86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305"/>
          <a:stretch/>
        </p:blipFill>
        <p:spPr>
          <a:xfrm>
            <a:off x="126009" y="1345567"/>
            <a:ext cx="6394534" cy="47679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17193" y="5747413"/>
            <a:ext cx="444660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7. Acuerdos de Paz: Política de Desarrollo Agrario Integral.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1. Antecedentes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48081" y="7197433"/>
            <a:ext cx="2844800" cy="365125"/>
          </a:xfrm>
        </p:spPr>
        <p:txBody>
          <a:bodyPr/>
          <a:lstStyle/>
          <a:p>
            <a:fld id="{564F84D8-5931-E240-ADEC-5A9907E2456D}" type="slidenum">
              <a:rPr lang="es-ES" smtClean="0"/>
              <a:t>3</a:t>
            </a:fld>
            <a:endParaRPr lang="es-ES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396736700"/>
              </p:ext>
            </p:extLst>
          </p:nvPr>
        </p:nvGraphicFramePr>
        <p:xfrm>
          <a:off x="11063797" y="2451580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108569411"/>
              </p:ext>
            </p:extLst>
          </p:nvPr>
        </p:nvGraphicFramePr>
        <p:xfrm>
          <a:off x="11063797" y="4932095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51701028"/>
              </p:ext>
            </p:extLst>
          </p:nvPr>
        </p:nvGraphicFramePr>
        <p:xfrm>
          <a:off x="11077793" y="5739517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8636866"/>
              </p:ext>
            </p:extLst>
          </p:nvPr>
        </p:nvGraphicFramePr>
        <p:xfrm>
          <a:off x="10938178" y="4103240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259816103"/>
              </p:ext>
            </p:extLst>
          </p:nvPr>
        </p:nvGraphicFramePr>
        <p:xfrm>
          <a:off x="11063797" y="1467444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11333941"/>
              </p:ext>
            </p:extLst>
          </p:nvPr>
        </p:nvGraphicFramePr>
        <p:xfrm>
          <a:off x="10938178" y="3271309"/>
          <a:ext cx="932134" cy="69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EE86811-FD7D-4664-BE5F-BCDA72280853}"/>
              </a:ext>
            </a:extLst>
          </p:cNvPr>
          <p:cNvSpPr txBox="1"/>
          <p:nvPr/>
        </p:nvSpPr>
        <p:spPr>
          <a:xfrm>
            <a:off x="6624546" y="4097139"/>
            <a:ext cx="44658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CO" dirty="0">
                <a:latin typeface="+mn-lt"/>
              </a:rPr>
              <a:t>5. Plan de ordenamiento social de la propiedad rural.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D700C245-E468-4606-911E-D1E867AD6CF8}"/>
              </a:ext>
            </a:extLst>
          </p:cNvPr>
          <p:cNvSpPr txBox="1"/>
          <p:nvPr/>
        </p:nvSpPr>
        <p:spPr>
          <a:xfrm>
            <a:off x="6617193" y="4925994"/>
            <a:ext cx="44658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cs typeface="Arial" panose="020B0604020202020204" pitchFamily="34" charset="0"/>
              </a:rPr>
              <a:t>6. Política de Desarrollo Productivo (Conpes 3866).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2768DB07-CFCF-4D5A-83C6-D25E095A972D}"/>
              </a:ext>
            </a:extLst>
          </p:cNvPr>
          <p:cNvSpPr txBox="1"/>
          <p:nvPr/>
        </p:nvSpPr>
        <p:spPr>
          <a:xfrm>
            <a:off x="6635309" y="2445479"/>
            <a:ext cx="44658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cs typeface="Arial" panose="020B0604020202020204" pitchFamily="34" charset="0"/>
              </a:rPr>
              <a:t>3. Recomendaciones de Política de Innovación Agrícola de la OCDE.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E685157-647D-4BEE-81C0-4405E3B2C5A7}"/>
              </a:ext>
            </a:extLst>
          </p:cNvPr>
          <p:cNvSpPr txBox="1"/>
          <p:nvPr/>
        </p:nvSpPr>
        <p:spPr>
          <a:xfrm>
            <a:off x="6635309" y="1348430"/>
            <a:ext cx="44658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cs typeface="Arial" panose="020B0604020202020204" pitchFamily="34" charset="0"/>
              </a:rPr>
              <a:t>2. Lineamientos de Política en materia de inversión pública para la </a:t>
            </a:r>
            <a:r>
              <a:rPr lang="es-CO" sz="2000" dirty="0" err="1">
                <a:cs typeface="Arial" panose="020B0604020202020204" pitchFamily="34" charset="0"/>
              </a:rPr>
              <a:t>I+D+i</a:t>
            </a:r>
            <a:r>
              <a:rPr lang="es-CO" sz="2000" dirty="0">
                <a:cs typeface="Arial" panose="020B0604020202020204" pitchFamily="34" charset="0"/>
              </a:rPr>
              <a:t> en el sector.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E7F6072D-3322-45C2-A3B6-B3D8EB09B8AA}"/>
              </a:ext>
            </a:extLst>
          </p:cNvPr>
          <p:cNvSpPr txBox="1"/>
          <p:nvPr/>
        </p:nvSpPr>
        <p:spPr>
          <a:xfrm>
            <a:off x="6624547" y="3271309"/>
            <a:ext cx="44658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cs typeface="Arial" panose="020B0604020202020204" pitchFamily="34" charset="0"/>
              </a:rPr>
              <a:t>4. Misión para la transformación del campo colombiano.</a:t>
            </a:r>
          </a:p>
        </p:txBody>
      </p:sp>
    </p:spTree>
    <p:extLst>
      <p:ext uri="{BB962C8B-B14F-4D97-AF65-F5344CB8AC3E}">
        <p14:creationId xmlns:p14="http://schemas.microsoft.com/office/powerpoint/2010/main" val="790067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1E72A5-43AA-4F33-85C7-808733E42E2B}"/>
              </a:ext>
            </a:extLst>
          </p:cNvPr>
          <p:cNvSpPr/>
          <p:nvPr/>
        </p:nvSpPr>
        <p:spPr>
          <a:xfrm>
            <a:off x="543339" y="1264305"/>
            <a:ext cx="113438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Lograr acuerdos de carácter político y administrativo para financiar adecuadamente el PECTIA, con el objetivo de mantener el valor de la inversión pública en ACTI en niveles cercanos a 2 % del PIBA.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AAA7CAC-01B6-4393-B3F9-F224BFDBA8BB}"/>
              </a:ext>
            </a:extLst>
          </p:cNvPr>
          <p:cNvSpPr txBox="1"/>
          <p:nvPr/>
        </p:nvSpPr>
        <p:spPr>
          <a:xfrm>
            <a:off x="725256" y="2952280"/>
            <a:ext cx="4217805" cy="3785652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MX" dirty="0"/>
              <a:t>Recientemente mediante un trabajo conjunto entre los Comités Técnicos de CTI y de Regionalización del SNCCTI, se hizo un mapeo de la oferta nacional de CTI, en el que se logró recopilar información de </a:t>
            </a:r>
            <a:r>
              <a:rPr lang="es-MX" b="1" dirty="0"/>
              <a:t>113 instrumentos del MADR, Colciencias, MINCIT, </a:t>
            </a:r>
            <a:r>
              <a:rPr lang="es-MX" b="1" dirty="0" err="1"/>
              <a:t>MinTrabajo</a:t>
            </a:r>
            <a:r>
              <a:rPr lang="es-MX" b="1" dirty="0"/>
              <a:t>, MINTIC y MEN.</a:t>
            </a:r>
          </a:p>
          <a:p>
            <a:pPr algn="just"/>
            <a:endParaRPr lang="es-CO" sz="1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Como resultado de esta consolidación, desde el Comité Técnico de CTI se está trabajando en la identificación de oportunidades de articulación y la definición de variables para un modelo unificado de contrapartidas de actores privados.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EABFB7B-1E65-47E7-8C4B-2D259735C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556762"/>
              </p:ext>
            </p:extLst>
          </p:nvPr>
        </p:nvGraphicFramePr>
        <p:xfrm>
          <a:off x="4757530" y="2347947"/>
          <a:ext cx="731770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51BCF70-AFAB-465F-B130-28460A864BB9}"/>
              </a:ext>
            </a:extLst>
          </p:cNvPr>
          <p:cNvSpPr/>
          <p:nvPr/>
        </p:nvSpPr>
        <p:spPr>
          <a:xfrm>
            <a:off x="5341276" y="2451455"/>
            <a:ext cx="6150210" cy="375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toma como referente las estrategias </a:t>
            </a:r>
            <a:r>
              <a:rPr lang="es-MX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PECTIA.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F6358C4-941A-49A7-9BB7-7044FC59225A}"/>
              </a:ext>
            </a:extLst>
          </p:cNvPr>
          <p:cNvSpPr/>
          <p:nvPr/>
        </p:nvSpPr>
        <p:spPr>
          <a:xfrm>
            <a:off x="700514" y="2451455"/>
            <a:ext cx="4242547" cy="375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Mapeo de oferta nacional de CTI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DC761FF-5CF8-4A80-BB62-F52683127D96}"/>
              </a:ext>
            </a:extLst>
          </p:cNvPr>
          <p:cNvSpPr/>
          <p:nvPr/>
        </p:nvSpPr>
        <p:spPr>
          <a:xfrm>
            <a:off x="1364974" y="24694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Inversión y financiamiento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8618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0A65D6E-87DD-40D9-BB85-4397830E49B3}"/>
              </a:ext>
            </a:extLst>
          </p:cNvPr>
          <p:cNvSpPr/>
          <p:nvPr/>
        </p:nvSpPr>
        <p:spPr>
          <a:xfrm>
            <a:off x="424069" y="1463269"/>
            <a:ext cx="113438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sz="2000" dirty="0">
                <a:solidFill>
                  <a:schemeClr val="tx2"/>
                </a:solidFill>
              </a:rPr>
              <a:t>Mejorar la capacidad de planeación, seguimiento y evaluación del SNCTA, a partir de un proceso basado en resultados e indicadores del orden nacional y territorial. </a:t>
            </a:r>
            <a:endParaRPr lang="es-CO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E34E5565-4D2E-44C5-92A0-B1569E30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915" y="2613159"/>
            <a:ext cx="5679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Inversión en ACTI y capacitación del sector agropecuario como proporción del PIB total y PIB agropecuario, 1990-2017. 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04F9B302-098F-4FAD-85EF-1E080894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060" y="6426903"/>
            <a:ext cx="6067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E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Observatorio del SNIA a partir de información suministrada por la Encuesta CTI-SNIA, DANE y SGR, con corte a septiembre de 2018.</a:t>
            </a:r>
            <a:endParaRPr kumimoji="0" lang="es-CO" altLang="es-E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AB1FA413-F6BB-4541-BEDD-DF209D4C8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31362"/>
              </p:ext>
            </p:extLst>
          </p:nvPr>
        </p:nvGraphicFramePr>
        <p:xfrm>
          <a:off x="6406341" y="3019583"/>
          <a:ext cx="5286375" cy="337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09E2EEA-4359-4811-84BB-572657D6F48A}"/>
              </a:ext>
            </a:extLst>
          </p:cNvPr>
          <p:cNvSpPr/>
          <p:nvPr/>
        </p:nvSpPr>
        <p:spPr>
          <a:xfrm>
            <a:off x="425699" y="3361192"/>
            <a:ext cx="5312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Encuesta busca recolectar información que de cuenta del estado de la CTI del sector y actualizar indicadores a nivel de país. </a:t>
            </a:r>
          </a:p>
          <a:p>
            <a:endParaRPr lang="es-ES" dirty="0"/>
          </a:p>
          <a:p>
            <a:pPr algn="just"/>
            <a:r>
              <a:rPr lang="es-ES" dirty="0"/>
              <a:t>Bajo la iniciativa de Agrosavia y con la colaboración del </a:t>
            </a:r>
            <a:r>
              <a:rPr lang="es-ES" dirty="0" err="1"/>
              <a:t>OCyT</a:t>
            </a:r>
            <a:r>
              <a:rPr lang="es-ES" dirty="0"/>
              <a:t>, entre 2014 y 2017 se implementaron cuatro operativos nacionales, los cuales fueron acopiando y posicionando información pertinente para el direccionamiento del sector. Actualmente, se lleva a cabo el operativo de la encuesta para recoger información correspondiente a 2018.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F1350E9-343B-489A-9B0D-DDE46D13B3D0}"/>
              </a:ext>
            </a:extLst>
          </p:cNvPr>
          <p:cNvSpPr txBox="1"/>
          <p:nvPr/>
        </p:nvSpPr>
        <p:spPr>
          <a:xfrm>
            <a:off x="902279" y="2740335"/>
            <a:ext cx="471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ENCUESTA DE CTI- SNIA</a:t>
            </a:r>
          </a:p>
        </p:txBody>
      </p:sp>
      <p:sp>
        <p:nvSpPr>
          <p:cNvPr id="14" name="Flecha a la derecha con bandas 11">
            <a:extLst>
              <a:ext uri="{FF2B5EF4-FFF2-40B4-BE49-F238E27FC236}">
                <a16:creationId xmlns="" xmlns:a16="http://schemas.microsoft.com/office/drawing/2014/main" id="{9EF7479A-8456-4A3F-A7FF-DE638B0C628B}"/>
              </a:ext>
            </a:extLst>
          </p:cNvPr>
          <p:cNvSpPr/>
          <p:nvPr/>
        </p:nvSpPr>
        <p:spPr>
          <a:xfrm>
            <a:off x="4101869" y="2795125"/>
            <a:ext cx="1931745" cy="44917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INDICADORES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61E23822-C615-4F7F-AC4B-BF97D28CEF37}"/>
              </a:ext>
            </a:extLst>
          </p:cNvPr>
          <p:cNvSpPr/>
          <p:nvPr/>
        </p:nvSpPr>
        <p:spPr>
          <a:xfrm>
            <a:off x="1364974" y="24694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Planeación, seguimiento y evaluación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0616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0A65D6E-87DD-40D9-BB85-4397830E49B3}"/>
              </a:ext>
            </a:extLst>
          </p:cNvPr>
          <p:cNvSpPr/>
          <p:nvPr/>
        </p:nvSpPr>
        <p:spPr>
          <a:xfrm>
            <a:off x="483702" y="1239354"/>
            <a:ext cx="113438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2200" b="1" dirty="0"/>
              <a:t>Estrategia No. 1.</a:t>
            </a:r>
          </a:p>
          <a:p>
            <a:pPr algn="just" fontAlgn="ctr"/>
            <a:r>
              <a:rPr lang="es-CO" dirty="0">
                <a:solidFill>
                  <a:schemeClr val="tx2"/>
                </a:solidFill>
              </a:rPr>
              <a:t>Mejorar la capacidad de planeación, seguimiento y evaluación del SNCTA, a partir de un proceso basado en resultados e indicadores del orden nacional y territorial. </a:t>
            </a:r>
            <a:endParaRPr lang="es-CO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D03F8764-A935-4765-8D40-D59415D76684}"/>
              </a:ext>
            </a:extLst>
          </p:cNvPr>
          <p:cNvSpPr txBox="1"/>
          <p:nvPr/>
        </p:nvSpPr>
        <p:spPr>
          <a:xfrm>
            <a:off x="543338" y="2276116"/>
            <a:ext cx="1122459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sz="1800" dirty="0"/>
              <a:t>Fortalecer la Plataforma Siembra como punto focal del sistema de seguimiento y evaluación del SNCTA y el PECTIA.</a:t>
            </a:r>
            <a:endParaRPr lang="es-CO" sz="1800" dirty="0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="" xmlns:a16="http://schemas.microsoft.com/office/drawing/2014/main" id="{4A7A6362-0A08-4A26-9ACD-D08C844DF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080075"/>
              </p:ext>
            </p:extLst>
          </p:nvPr>
        </p:nvGraphicFramePr>
        <p:xfrm>
          <a:off x="1880467" y="2748833"/>
          <a:ext cx="9529655" cy="447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9A0A173-2AC0-4375-A5B3-14243A1AF941}"/>
              </a:ext>
            </a:extLst>
          </p:cNvPr>
          <p:cNvSpPr/>
          <p:nvPr/>
        </p:nvSpPr>
        <p:spPr>
          <a:xfrm>
            <a:off x="1364974" y="246944"/>
            <a:ext cx="10710258" cy="92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4. Avances implementación</a:t>
            </a:r>
          </a:p>
          <a:p>
            <a:pPr algn="r">
              <a:spcBef>
                <a:spcPct val="0"/>
              </a:spcBef>
            </a:pPr>
            <a:r>
              <a:rPr lang="es-ES" sz="3300" b="1" dirty="0">
                <a:solidFill>
                  <a:srgbClr val="00B050"/>
                </a:solidFill>
              </a:rPr>
              <a:t>TRANSVERSAL </a:t>
            </a:r>
            <a:r>
              <a:rPr lang="es-ES" sz="3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s-ES" sz="2800" b="1" dirty="0">
                <a:solidFill>
                  <a:schemeClr val="accent6"/>
                </a:solidFill>
              </a:rPr>
              <a:t>Planeación, seguimiento y evaluación</a:t>
            </a:r>
            <a:endParaRPr lang="es-ES" sz="33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513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C3D71AE-4E77-4905-B7BF-FE6CA4560E7B}"/>
              </a:ext>
            </a:extLst>
          </p:cNvPr>
          <p:cNvSpPr/>
          <p:nvPr/>
        </p:nvSpPr>
        <p:spPr>
          <a:xfrm>
            <a:off x="3317167" y="298637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200" b="1" dirty="0">
                <a:solidFill>
                  <a:schemeClr val="accent5"/>
                </a:solidFill>
              </a:rPr>
              <a:t>5. Resolución 407 del 30 de octubre de 2018</a:t>
            </a:r>
            <a:endParaRPr lang="es-ES" sz="2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Marcador de contenido 3">
            <a:extLst>
              <a:ext uri="{FF2B5EF4-FFF2-40B4-BE49-F238E27FC236}">
                <a16:creationId xmlns="" xmlns:a16="http://schemas.microsoft.com/office/drawing/2014/main" id="{989915C6-2C98-43F3-A968-0584648AA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93333"/>
              </p:ext>
            </p:extLst>
          </p:nvPr>
        </p:nvGraphicFramePr>
        <p:xfrm>
          <a:off x="1032060" y="1900287"/>
          <a:ext cx="10266218" cy="431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9B2634A7-1F83-4043-8FCA-BC1DDECE440B}"/>
              </a:ext>
            </a:extLst>
          </p:cNvPr>
          <p:cNvSpPr/>
          <p:nvPr/>
        </p:nvSpPr>
        <p:spPr>
          <a:xfrm>
            <a:off x="1574506" y="1092996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200" b="1" dirty="0">
                <a:solidFill>
                  <a:schemeClr val="accent5"/>
                </a:solidFill>
              </a:rPr>
              <a:t> </a:t>
            </a:r>
            <a:r>
              <a:rPr lang="es-ES" sz="2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Capítulo III. Actualización del </a:t>
            </a:r>
            <a:r>
              <a:rPr lang="es-ES" sz="2800" b="1" dirty="0" err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Pectia</a:t>
            </a:r>
            <a:endParaRPr lang="es-ES" sz="28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927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E8F8EAD4-8463-45A7-B408-EB81A4AE7100}"/>
              </a:ext>
            </a:extLst>
          </p:cNvPr>
          <p:cNvGrpSpPr/>
          <p:nvPr/>
        </p:nvGrpSpPr>
        <p:grpSpPr>
          <a:xfrm>
            <a:off x="1732746" y="766762"/>
            <a:ext cx="8550938" cy="6072607"/>
            <a:chOff x="2993325" y="940752"/>
            <a:chExt cx="5629275" cy="5914103"/>
          </a:xfrm>
        </p:grpSpPr>
        <p:sp>
          <p:nvSpPr>
            <p:cNvPr id="44" name="Rectángulo redondeado 6">
              <a:extLst>
                <a:ext uri="{FF2B5EF4-FFF2-40B4-BE49-F238E27FC236}">
                  <a16:creationId xmlns="" xmlns:a16="http://schemas.microsoft.com/office/drawing/2014/main" id="{E5BBF8F4-7A0F-4D36-A0C2-D298901732EB}"/>
                </a:ext>
              </a:extLst>
            </p:cNvPr>
            <p:cNvSpPr/>
            <p:nvPr/>
          </p:nvSpPr>
          <p:spPr>
            <a:xfrm>
              <a:off x="4649335" y="5283229"/>
              <a:ext cx="2321719" cy="464344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b="1" dirty="0"/>
                <a:t>Mesas de Ciencia, Tecnología e Innovación Agropecuaria (CTIA)</a:t>
              </a:r>
            </a:p>
          </p:txBody>
        </p:sp>
        <p:sp>
          <p:nvSpPr>
            <p:cNvPr id="45" name="Rectángulo redondeado 7">
              <a:extLst>
                <a:ext uri="{FF2B5EF4-FFF2-40B4-BE49-F238E27FC236}">
                  <a16:creationId xmlns="" xmlns:a16="http://schemas.microsoft.com/office/drawing/2014/main" id="{5DEC7715-5325-41A1-99FD-C0A949D3BD96}"/>
                </a:ext>
              </a:extLst>
            </p:cNvPr>
            <p:cNvSpPr/>
            <p:nvPr/>
          </p:nvSpPr>
          <p:spPr>
            <a:xfrm>
              <a:off x="3270591" y="6169055"/>
              <a:ext cx="1078706" cy="571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Sistemas Territoriales de Innovación (STI)</a:t>
              </a:r>
            </a:p>
          </p:txBody>
        </p:sp>
        <p:sp>
          <p:nvSpPr>
            <p:cNvPr id="46" name="Rectángulo redondeado 9">
              <a:extLst>
                <a:ext uri="{FF2B5EF4-FFF2-40B4-BE49-F238E27FC236}">
                  <a16:creationId xmlns="" xmlns:a16="http://schemas.microsoft.com/office/drawing/2014/main" id="{B034C142-AE59-4D19-97E9-E43887D7A8ED}"/>
                </a:ext>
              </a:extLst>
            </p:cNvPr>
            <p:cNvSpPr/>
            <p:nvPr/>
          </p:nvSpPr>
          <p:spPr>
            <a:xfrm>
              <a:off x="4538607" y="6169055"/>
              <a:ext cx="1175147" cy="571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Organizaciones de zona o región productora de las cadenas</a:t>
              </a:r>
            </a:p>
          </p:txBody>
        </p:sp>
        <p:sp>
          <p:nvSpPr>
            <p:cNvPr id="47" name="Rectángulo redondeado 10">
              <a:extLst>
                <a:ext uri="{FF2B5EF4-FFF2-40B4-BE49-F238E27FC236}">
                  <a16:creationId xmlns="" xmlns:a16="http://schemas.microsoft.com/office/drawing/2014/main" id="{CB38EC51-3692-4D29-8A50-7231764A3CF1}"/>
                </a:ext>
              </a:extLst>
            </p:cNvPr>
            <p:cNvSpPr/>
            <p:nvPr/>
          </p:nvSpPr>
          <p:spPr>
            <a:xfrm>
              <a:off x="5999504" y="6161911"/>
              <a:ext cx="1078706" cy="571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Actores regionales de la ACFC</a:t>
              </a:r>
            </a:p>
          </p:txBody>
        </p:sp>
        <p:sp>
          <p:nvSpPr>
            <p:cNvPr id="48" name="Rectángulo redondeado 11">
              <a:extLst>
                <a:ext uri="{FF2B5EF4-FFF2-40B4-BE49-F238E27FC236}">
                  <a16:creationId xmlns="" xmlns:a16="http://schemas.microsoft.com/office/drawing/2014/main" id="{E49ECB58-3142-4453-96C9-2668F13BF70A}"/>
                </a:ext>
              </a:extLst>
            </p:cNvPr>
            <p:cNvSpPr/>
            <p:nvPr/>
          </p:nvSpPr>
          <p:spPr>
            <a:xfrm>
              <a:off x="7363960" y="6161911"/>
              <a:ext cx="1078706" cy="571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Otros actores regionales del SNIA</a:t>
              </a:r>
            </a:p>
          </p:txBody>
        </p:sp>
        <p:cxnSp>
          <p:nvCxnSpPr>
            <p:cNvPr id="49" name="Conector angular 12">
              <a:extLst>
                <a:ext uri="{FF2B5EF4-FFF2-40B4-BE49-F238E27FC236}">
                  <a16:creationId xmlns="" xmlns:a16="http://schemas.microsoft.com/office/drawing/2014/main" id="{15D196F7-D1AE-4AC2-A363-D4E463AAD316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>
            <a:xfrm rot="5400000">
              <a:off x="4599329" y="4958189"/>
              <a:ext cx="421481" cy="2000250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angular 13">
              <a:extLst>
                <a:ext uri="{FF2B5EF4-FFF2-40B4-BE49-F238E27FC236}">
                  <a16:creationId xmlns="" xmlns:a16="http://schemas.microsoft.com/office/drawing/2014/main" id="{AA8D00C5-1CC0-47D6-AB48-E7AB27FDF272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rot="16200000" flipH="1">
              <a:off x="5967356" y="5590412"/>
              <a:ext cx="414338" cy="728663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 angular 14">
              <a:extLst>
                <a:ext uri="{FF2B5EF4-FFF2-40B4-BE49-F238E27FC236}">
                  <a16:creationId xmlns="" xmlns:a16="http://schemas.microsoft.com/office/drawing/2014/main" id="{87F60719-B0AC-426A-9A65-FE6A15BDCA55}"/>
                </a:ext>
              </a:extLst>
            </p:cNvPr>
            <p:cNvCxnSpPr>
              <a:stCxn id="44" idx="2"/>
              <a:endCxn id="48" idx="0"/>
            </p:cNvCxnSpPr>
            <p:nvPr/>
          </p:nvCxnSpPr>
          <p:spPr>
            <a:xfrm rot="16200000" flipH="1">
              <a:off x="6649584" y="4908184"/>
              <a:ext cx="414338" cy="2093119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ector angular 15">
              <a:extLst>
                <a:ext uri="{FF2B5EF4-FFF2-40B4-BE49-F238E27FC236}">
                  <a16:creationId xmlns="" xmlns:a16="http://schemas.microsoft.com/office/drawing/2014/main" id="{351F21D2-652C-418B-8947-E1A28278C3D9}"/>
                </a:ext>
              </a:extLst>
            </p:cNvPr>
            <p:cNvCxnSpPr>
              <a:stCxn id="44" idx="2"/>
              <a:endCxn id="46" idx="0"/>
            </p:cNvCxnSpPr>
            <p:nvPr/>
          </p:nvCxnSpPr>
          <p:spPr>
            <a:xfrm rot="5400000">
              <a:off x="5257446" y="5616307"/>
              <a:ext cx="421482" cy="684014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01DA2269-2B6D-4D3D-BC59-15C63D73DE1A}"/>
                </a:ext>
              </a:extLst>
            </p:cNvPr>
            <p:cNvCxnSpPr/>
            <p:nvPr/>
          </p:nvCxnSpPr>
          <p:spPr>
            <a:xfrm>
              <a:off x="3809945" y="5958314"/>
              <a:ext cx="409336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ángulo redondeado 17">
              <a:extLst>
                <a:ext uri="{FF2B5EF4-FFF2-40B4-BE49-F238E27FC236}">
                  <a16:creationId xmlns="" xmlns:a16="http://schemas.microsoft.com/office/drawing/2014/main" id="{7C68200E-C051-4DF9-B27F-86BCFCDBDFE6}"/>
                </a:ext>
              </a:extLst>
            </p:cNvPr>
            <p:cNvSpPr/>
            <p:nvPr/>
          </p:nvSpPr>
          <p:spPr>
            <a:xfrm>
              <a:off x="3977822" y="4312546"/>
              <a:ext cx="1078706" cy="607219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Organizaciones Nacionales de Cadenas Productivas</a:t>
              </a:r>
            </a:p>
          </p:txBody>
        </p:sp>
        <p:sp>
          <p:nvSpPr>
            <p:cNvPr id="55" name="Rectángulo redondeado 18">
              <a:extLst>
                <a:ext uri="{FF2B5EF4-FFF2-40B4-BE49-F238E27FC236}">
                  <a16:creationId xmlns="" xmlns:a16="http://schemas.microsoft.com/office/drawing/2014/main" id="{433B6754-9687-4188-826D-319EEFF38AF5}"/>
                </a:ext>
              </a:extLst>
            </p:cNvPr>
            <p:cNvSpPr/>
            <p:nvPr/>
          </p:nvSpPr>
          <p:spPr>
            <a:xfrm>
              <a:off x="5270841" y="4312546"/>
              <a:ext cx="1078706" cy="607219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Subcomité técnico asesor de la ACFC</a:t>
              </a:r>
            </a:p>
          </p:txBody>
        </p:sp>
        <p:sp>
          <p:nvSpPr>
            <p:cNvPr id="56" name="Rectángulo redondeado 19">
              <a:extLst>
                <a:ext uri="{FF2B5EF4-FFF2-40B4-BE49-F238E27FC236}">
                  <a16:creationId xmlns="" xmlns:a16="http://schemas.microsoft.com/office/drawing/2014/main" id="{2DB51393-CE32-4C16-A043-7C55AACAEC18}"/>
                </a:ext>
              </a:extLst>
            </p:cNvPr>
            <p:cNvSpPr/>
            <p:nvPr/>
          </p:nvSpPr>
          <p:spPr>
            <a:xfrm>
              <a:off x="4982445" y="2882935"/>
              <a:ext cx="1651033" cy="49692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Secretaría técnica del Consejo Superior del SNIA</a:t>
              </a:r>
            </a:p>
          </p:txBody>
        </p:sp>
        <p:cxnSp>
          <p:nvCxnSpPr>
            <p:cNvPr id="57" name="Conector angular 20">
              <a:extLst>
                <a:ext uri="{FF2B5EF4-FFF2-40B4-BE49-F238E27FC236}">
                  <a16:creationId xmlns="" xmlns:a16="http://schemas.microsoft.com/office/drawing/2014/main" id="{BE63C6AC-69ED-4FCA-8E99-A52FD7DAAB09}"/>
                </a:ext>
              </a:extLst>
            </p:cNvPr>
            <p:cNvCxnSpPr>
              <a:stCxn id="44" idx="0"/>
              <a:endCxn id="54" idx="2"/>
            </p:cNvCxnSpPr>
            <p:nvPr/>
          </p:nvCxnSpPr>
          <p:spPr>
            <a:xfrm rot="16200000" flipV="1">
              <a:off x="4981954" y="4454988"/>
              <a:ext cx="363465" cy="1293019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="" xmlns:a16="http://schemas.microsoft.com/office/drawing/2014/main" id="{5B8A9BED-E3F4-455D-B8D0-CA73AE5AC047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5810194" y="4919765"/>
              <a:ext cx="0" cy="16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ángulo redondeado 22">
              <a:extLst>
                <a:ext uri="{FF2B5EF4-FFF2-40B4-BE49-F238E27FC236}">
                  <a16:creationId xmlns="" xmlns:a16="http://schemas.microsoft.com/office/drawing/2014/main" id="{B595BDD0-2A49-4AB8-9D0C-F237F6828A0D}"/>
                </a:ext>
              </a:extLst>
            </p:cNvPr>
            <p:cNvSpPr/>
            <p:nvPr/>
          </p:nvSpPr>
          <p:spPr>
            <a:xfrm>
              <a:off x="5000051" y="1633826"/>
              <a:ext cx="1619151" cy="403622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13" b="1" dirty="0">
                  <a:solidFill>
                    <a:schemeClr val="tx1"/>
                  </a:solidFill>
                </a:rPr>
                <a:t>Ministerio de Agricultura y Desarrollo Rural</a:t>
              </a:r>
            </a:p>
          </p:txBody>
        </p:sp>
        <p:sp>
          <p:nvSpPr>
            <p:cNvPr id="60" name="Rectángulo redondeado 23">
              <a:extLst>
                <a:ext uri="{FF2B5EF4-FFF2-40B4-BE49-F238E27FC236}">
                  <a16:creationId xmlns="" xmlns:a16="http://schemas.microsoft.com/office/drawing/2014/main" id="{8C29DBC9-15F2-4E61-93B2-917389EFADD8}"/>
                </a:ext>
              </a:extLst>
            </p:cNvPr>
            <p:cNvSpPr/>
            <p:nvPr/>
          </p:nvSpPr>
          <p:spPr>
            <a:xfrm>
              <a:off x="4731857" y="2294319"/>
              <a:ext cx="2160002" cy="303609"/>
            </a:xfrm>
            <a:prstGeom prst="roundRect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Consejo Superior del SNIA</a:t>
              </a:r>
            </a:p>
          </p:txBody>
        </p:sp>
        <p:cxnSp>
          <p:nvCxnSpPr>
            <p:cNvPr id="61" name="Conector angular 24">
              <a:extLst>
                <a:ext uri="{FF2B5EF4-FFF2-40B4-BE49-F238E27FC236}">
                  <a16:creationId xmlns="" xmlns:a16="http://schemas.microsoft.com/office/drawing/2014/main" id="{0195069D-064A-4E14-802A-3255B0C80818}"/>
                </a:ext>
              </a:extLst>
            </p:cNvPr>
            <p:cNvCxnSpPr>
              <a:stCxn id="60" idx="0"/>
              <a:endCxn id="59" idx="2"/>
            </p:cNvCxnSpPr>
            <p:nvPr/>
          </p:nvCxnSpPr>
          <p:spPr>
            <a:xfrm rot="16200000" flipV="1">
              <a:off x="5682308" y="2164768"/>
              <a:ext cx="256871" cy="2231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ángulo 61">
              <a:extLst>
                <a:ext uri="{FF2B5EF4-FFF2-40B4-BE49-F238E27FC236}">
                  <a16:creationId xmlns="" xmlns:a16="http://schemas.microsoft.com/office/drawing/2014/main" id="{23B77AED-16E9-4A4D-BF8B-1EE5B285D535}"/>
                </a:ext>
              </a:extLst>
            </p:cNvPr>
            <p:cNvSpPr/>
            <p:nvPr/>
          </p:nvSpPr>
          <p:spPr>
            <a:xfrm>
              <a:off x="2993325" y="940752"/>
              <a:ext cx="5629275" cy="4235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13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="" xmlns:a16="http://schemas.microsoft.com/office/drawing/2014/main" id="{C553B862-AF7E-451D-B2A4-09C954D48317}"/>
                </a:ext>
              </a:extLst>
            </p:cNvPr>
            <p:cNvSpPr/>
            <p:nvPr/>
          </p:nvSpPr>
          <p:spPr>
            <a:xfrm>
              <a:off x="2993325" y="5176073"/>
              <a:ext cx="5629275" cy="16787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13"/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="" xmlns:a16="http://schemas.microsoft.com/office/drawing/2014/main" id="{41E8ED28-280F-4C48-99E9-083A39B66547}"/>
                </a:ext>
              </a:extLst>
            </p:cNvPr>
            <p:cNvSpPr txBox="1"/>
            <p:nvPr/>
          </p:nvSpPr>
          <p:spPr>
            <a:xfrm>
              <a:off x="3063422" y="967486"/>
              <a:ext cx="1285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i="1" dirty="0"/>
                <a:t>Instancias Nacionales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="" xmlns:a16="http://schemas.microsoft.com/office/drawing/2014/main" id="{F5892B4C-F5C4-449B-8D59-0667AB30D3E2}"/>
                </a:ext>
              </a:extLst>
            </p:cNvPr>
            <p:cNvSpPr txBox="1"/>
            <p:nvPr/>
          </p:nvSpPr>
          <p:spPr>
            <a:xfrm>
              <a:off x="3039089" y="5215990"/>
              <a:ext cx="1285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i="1" dirty="0"/>
                <a:t>Instancias Regionales</a:t>
              </a:r>
            </a:p>
          </p:txBody>
        </p:sp>
        <p:sp>
          <p:nvSpPr>
            <p:cNvPr id="66" name="Rectángulo redondeado 29">
              <a:extLst>
                <a:ext uri="{FF2B5EF4-FFF2-40B4-BE49-F238E27FC236}">
                  <a16:creationId xmlns="" xmlns:a16="http://schemas.microsoft.com/office/drawing/2014/main" id="{6C6571B6-BF73-453F-89BA-FC2D0FB7F45C}"/>
                </a:ext>
              </a:extLst>
            </p:cNvPr>
            <p:cNvSpPr/>
            <p:nvPr/>
          </p:nvSpPr>
          <p:spPr>
            <a:xfrm>
              <a:off x="3657276" y="3583453"/>
              <a:ext cx="1718187" cy="49692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700" dirty="0"/>
                <a:t>Dirección de Cadenas Agrícolas y Forestales – Dirección de Cadenas Pecuarias, Pesqueras y Acuícolas (MADR)</a:t>
              </a:r>
            </a:p>
          </p:txBody>
        </p:sp>
        <p:sp>
          <p:nvSpPr>
            <p:cNvPr id="67" name="Rectángulo redondeado 30">
              <a:extLst>
                <a:ext uri="{FF2B5EF4-FFF2-40B4-BE49-F238E27FC236}">
                  <a16:creationId xmlns="" xmlns:a16="http://schemas.microsoft.com/office/drawing/2014/main" id="{20E4DDF3-8B86-4E81-8DAC-CBB222D08D22}"/>
                </a:ext>
              </a:extLst>
            </p:cNvPr>
            <p:cNvSpPr/>
            <p:nvPr/>
          </p:nvSpPr>
          <p:spPr>
            <a:xfrm>
              <a:off x="6971054" y="2494572"/>
              <a:ext cx="1424285" cy="503379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Comités Técnicos del Consejo Superior del SNIA</a:t>
              </a:r>
            </a:p>
          </p:txBody>
        </p:sp>
        <p:cxnSp>
          <p:nvCxnSpPr>
            <p:cNvPr id="68" name="Conector angular 31">
              <a:extLst>
                <a:ext uri="{FF2B5EF4-FFF2-40B4-BE49-F238E27FC236}">
                  <a16:creationId xmlns="" xmlns:a16="http://schemas.microsoft.com/office/drawing/2014/main" id="{F1AEE867-5CEA-415D-8EF4-0F1E9CE1C246}"/>
                </a:ext>
              </a:extLst>
            </p:cNvPr>
            <p:cNvCxnSpPr>
              <a:stCxn id="54" idx="0"/>
              <a:endCxn id="66" idx="2"/>
            </p:cNvCxnSpPr>
            <p:nvPr/>
          </p:nvCxnSpPr>
          <p:spPr>
            <a:xfrm rot="16200000" flipV="1">
              <a:off x="4400686" y="4196056"/>
              <a:ext cx="232172" cy="806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cto de flecha 68">
              <a:extLst>
                <a:ext uri="{FF2B5EF4-FFF2-40B4-BE49-F238E27FC236}">
                  <a16:creationId xmlns="" xmlns:a16="http://schemas.microsoft.com/office/drawing/2014/main" id="{97F179F3-142D-44A8-A8D6-23162151A0FD}"/>
                </a:ext>
              </a:extLst>
            </p:cNvPr>
            <p:cNvCxnSpPr>
              <a:stCxn id="55" idx="0"/>
              <a:endCxn id="56" idx="2"/>
            </p:cNvCxnSpPr>
            <p:nvPr/>
          </p:nvCxnSpPr>
          <p:spPr>
            <a:xfrm flipH="1" flipV="1">
              <a:off x="5807962" y="3379855"/>
              <a:ext cx="2233" cy="93269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angular 33">
              <a:extLst>
                <a:ext uri="{FF2B5EF4-FFF2-40B4-BE49-F238E27FC236}">
                  <a16:creationId xmlns="" xmlns:a16="http://schemas.microsoft.com/office/drawing/2014/main" id="{4FAA4869-A8E4-4801-8C09-3B63BDAC3E5B}"/>
                </a:ext>
              </a:extLst>
            </p:cNvPr>
            <p:cNvCxnSpPr>
              <a:stCxn id="66" idx="0"/>
              <a:endCxn id="56" idx="2"/>
            </p:cNvCxnSpPr>
            <p:nvPr/>
          </p:nvCxnSpPr>
          <p:spPr>
            <a:xfrm rot="5400000" flipH="1" flipV="1">
              <a:off x="5060368" y="2835858"/>
              <a:ext cx="203597" cy="1291592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="" xmlns:a16="http://schemas.microsoft.com/office/drawing/2014/main" id="{8595AE45-096E-444E-8230-ACADFFC6F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7962" y="2597928"/>
              <a:ext cx="3897" cy="288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="" xmlns:a16="http://schemas.microsoft.com/office/drawing/2014/main" id="{5AF8E24A-9F1C-4528-8C9B-00012BDC4410}"/>
                </a:ext>
              </a:extLst>
            </p:cNvPr>
            <p:cNvCxnSpPr>
              <a:endCxn id="67" idx="1"/>
            </p:cNvCxnSpPr>
            <p:nvPr/>
          </p:nvCxnSpPr>
          <p:spPr>
            <a:xfrm flipV="1">
              <a:off x="5807961" y="2746262"/>
              <a:ext cx="1163092" cy="99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ector recto de flecha 72">
              <a:extLst>
                <a:ext uri="{FF2B5EF4-FFF2-40B4-BE49-F238E27FC236}">
                  <a16:creationId xmlns="" xmlns:a16="http://schemas.microsoft.com/office/drawing/2014/main" id="{0D1DF6E3-096F-4D06-9DA2-0A2E5EBB8EDD}"/>
                </a:ext>
              </a:extLst>
            </p:cNvPr>
            <p:cNvCxnSpPr/>
            <p:nvPr/>
          </p:nvCxnSpPr>
          <p:spPr>
            <a:xfrm flipV="1">
              <a:off x="6428247" y="3379855"/>
              <a:ext cx="0" cy="19033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ector angular 24">
              <a:extLst>
                <a:ext uri="{FF2B5EF4-FFF2-40B4-BE49-F238E27FC236}">
                  <a16:creationId xmlns="" xmlns:a16="http://schemas.microsoft.com/office/drawing/2014/main" id="{DE682312-6F90-4B36-B715-7521FFB8069E}"/>
                </a:ext>
              </a:extLst>
            </p:cNvPr>
            <p:cNvCxnSpPr/>
            <p:nvPr/>
          </p:nvCxnSpPr>
          <p:spPr>
            <a:xfrm rot="16200000" flipV="1">
              <a:off x="5705014" y="1513018"/>
              <a:ext cx="216000" cy="15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Rectángulo redondeado 23">
              <a:extLst>
                <a:ext uri="{FF2B5EF4-FFF2-40B4-BE49-F238E27FC236}">
                  <a16:creationId xmlns="" xmlns:a16="http://schemas.microsoft.com/office/drawing/2014/main" id="{6F952A8C-EA55-458E-B549-D0D2106650FA}"/>
                </a:ext>
              </a:extLst>
            </p:cNvPr>
            <p:cNvSpPr/>
            <p:nvPr/>
          </p:nvSpPr>
          <p:spPr>
            <a:xfrm>
              <a:off x="4385066" y="1107666"/>
              <a:ext cx="2874962" cy="303609"/>
            </a:xfrm>
            <a:prstGeom prst="roundRect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013" dirty="0"/>
                <a:t>Comité Ejecutivo del SNCCTI</a:t>
              </a:r>
            </a:p>
          </p:txBody>
        </p:sp>
        <p:cxnSp>
          <p:nvCxnSpPr>
            <p:cNvPr id="76" name="Conector angular 24">
              <a:extLst>
                <a:ext uri="{FF2B5EF4-FFF2-40B4-BE49-F238E27FC236}">
                  <a16:creationId xmlns="" xmlns:a16="http://schemas.microsoft.com/office/drawing/2014/main" id="{3925C242-5A11-4DEA-866D-E3F48A4E7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0371" y="1411275"/>
              <a:ext cx="0" cy="883044"/>
            </a:xfrm>
            <a:prstGeom prst="straightConnector1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Rectángulo 77">
            <a:extLst>
              <a:ext uri="{FF2B5EF4-FFF2-40B4-BE49-F238E27FC236}">
                <a16:creationId xmlns="" xmlns:a16="http://schemas.microsoft.com/office/drawing/2014/main" id="{94FCA39B-CAAA-493E-9D57-B9949ED163E0}"/>
              </a:ext>
            </a:extLst>
          </p:cNvPr>
          <p:cNvSpPr/>
          <p:nvPr/>
        </p:nvSpPr>
        <p:spPr>
          <a:xfrm>
            <a:off x="3584297" y="5379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200" b="1" dirty="0">
                <a:solidFill>
                  <a:schemeClr val="accent5"/>
                </a:solidFill>
              </a:rPr>
              <a:t>5. Resolución 407 del 30 de octubre de 2018</a:t>
            </a:r>
            <a:endParaRPr lang="es-ES" sz="2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054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arcador de contenido 5">
            <a:extLst>
              <a:ext uri="{FF2B5EF4-FFF2-40B4-BE49-F238E27FC236}">
                <a16:creationId xmlns="" xmlns:a16="http://schemas.microsoft.com/office/drawing/2014/main" id="{4ACDAB4B-A615-4A7D-8C26-B880B609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71" y="2962631"/>
            <a:ext cx="4628461" cy="3659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100" dirty="0"/>
              <a:t>El PECTIA actualizado deberá permanecer publicado en la página web de la </a:t>
            </a:r>
            <a:r>
              <a:rPr lang="es-ES" sz="2100" b="1" dirty="0"/>
              <a:t>Plataforma Siembra</a:t>
            </a:r>
            <a:r>
              <a:rPr lang="es-ES" sz="2100" dirty="0"/>
              <a:t>, para lo cual las instancias del orden nacional remitirán la información de manera oportuna a la Secretaría Técnica del Consejo Superior del SNIA. </a:t>
            </a:r>
          </a:p>
          <a:p>
            <a:pPr marL="0" indent="0" algn="just">
              <a:buNone/>
            </a:pPr>
            <a:r>
              <a:rPr lang="es-ES" sz="2100" dirty="0"/>
              <a:t>A su vez, la Secretaría Técnica informará a las Mesas de CTIA, quienes realizarán la publicidad del PECTIA en el orden regional.</a:t>
            </a:r>
            <a:endParaRPr lang="es-CO" sz="2100" dirty="0"/>
          </a:p>
        </p:txBody>
      </p:sp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ADCB192C-F8A2-4BAC-9BEB-63111783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44" y="1213807"/>
            <a:ext cx="4947385" cy="1496607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="" xmlns:a16="http://schemas.microsoft.com/office/drawing/2014/main" id="{A0D4308E-4934-48D8-9EFC-23054CA4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1213807"/>
            <a:ext cx="6200225" cy="5408732"/>
          </a:xfrm>
          <a:prstGeom prst="rect">
            <a:avLst/>
          </a:prstGeom>
        </p:spPr>
      </p:pic>
      <p:sp>
        <p:nvSpPr>
          <p:cNvPr id="87" name="Marcador de número de diapositiva 1">
            <a:extLst>
              <a:ext uri="{FF2B5EF4-FFF2-40B4-BE49-F238E27FC236}">
                <a16:creationId xmlns="" xmlns:a16="http://schemas.microsoft.com/office/drawing/2014/main" id="{A15B80CA-D915-41EF-8321-78936AC3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931" y="6356351"/>
            <a:ext cx="2844800" cy="365125"/>
          </a:xfrm>
        </p:spPr>
        <p:txBody>
          <a:bodyPr/>
          <a:lstStyle/>
          <a:p>
            <a:fld id="{564F84D8-5931-E240-ADEC-5A9907E2456D}" type="slidenum">
              <a:rPr lang="es-ES" smtClean="0"/>
              <a:t>35</a:t>
            </a:fld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EADEED90-BB27-43AE-A27B-6D37864EF09A}"/>
              </a:ext>
            </a:extLst>
          </p:cNvPr>
          <p:cNvSpPr/>
          <p:nvPr/>
        </p:nvSpPr>
        <p:spPr>
          <a:xfrm>
            <a:off x="3584297" y="58387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200" b="1" dirty="0">
                <a:solidFill>
                  <a:schemeClr val="accent5"/>
                </a:solidFill>
              </a:rPr>
              <a:t>5. Resolución 407 del 30 de octubre de 2018</a:t>
            </a:r>
            <a:endParaRPr lang="es-ES" sz="2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733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391" y="1670631"/>
            <a:ext cx="10721009" cy="4693721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Articulación con el PND presente, cuatrienio 2018-2022.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de la matriz de indicadores por subsistema del SNIA y definición de responsables para el seguimiento y captura de la información necesaria.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Actualización del SNCTA por SNIA.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Actualización del capítulo de Asistencia Técnica (falta validar el taller de extensión a nivel regional). Ajuste del enfoque de AT a Extensión Agropecuaria.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Actualización del capítulo de gobernanza.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del equipo técnico de actualización del PECTIA.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la fuente de financiación para la actualización del PECTIA.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del mecanismo de actualización de la Agenda de I+D+i solicitada por las Organizaciones de cadena y los Departamentos.</a:t>
            </a:r>
          </a:p>
          <a:p>
            <a:pPr algn="just">
              <a:buBlip>
                <a:blip r:embed="rId2"/>
              </a:buBlip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Actualización de </a:t>
            </a:r>
            <a:r>
              <a:rPr lang="es-C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megatendencias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identificadas o incorporación de otras con incidencia en el Sector Agropecuario, en aspectos externos al PECTIA.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36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664AB39-7060-46E0-BDB8-FFD1A58AB3AD}"/>
              </a:ext>
            </a:extLst>
          </p:cNvPr>
          <p:cNvSpPr/>
          <p:nvPr/>
        </p:nvSpPr>
        <p:spPr>
          <a:xfrm>
            <a:off x="3469568" y="445704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3600" b="1" dirty="0">
                <a:solidFill>
                  <a:schemeClr val="accent5"/>
                </a:solidFill>
              </a:rPr>
              <a:t>Aspectos para la actualización</a:t>
            </a:r>
            <a:endParaRPr lang="es-ES" sz="28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2508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37</a:t>
            </a:fld>
            <a:endParaRPr lang="es-ES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623555" y="200324"/>
            <a:ext cx="5656007" cy="625273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¿Se abre el PECTIA a estos temas?</a:t>
            </a:r>
          </a:p>
        </p:txBody>
      </p:sp>
      <p:sp>
        <p:nvSpPr>
          <p:cNvPr id="6" name="Rectángulo 8"/>
          <p:cNvSpPr/>
          <p:nvPr/>
        </p:nvSpPr>
        <p:spPr>
          <a:xfrm>
            <a:off x="968466" y="1163460"/>
            <a:ext cx="103700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DEL PECTIA</a:t>
            </a:r>
          </a:p>
          <a:p>
            <a:pPr algn="just"/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Identificar factores detonantes de la generación y mejora de las habilidades, destrezas, talentos, valores y principios de los productores agropecuarios para lograr en ellos el desarrollo de capacidades humanas integrales</a:t>
            </a:r>
          </a:p>
          <a:p>
            <a:pPr algn="just"/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Necesidad de actualización de definiciones</a:t>
            </a:r>
          </a:p>
          <a:p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Agricultura Campesina, Familiar y Comunitaria – Resolución 464 de 2017</a:t>
            </a:r>
          </a:p>
          <a:p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producción y organización gestionado y operado por mujeres, hombres, familias, y comunidades campesinas, indígenas, negras, afrodescendientes, raizales, y palenqueras que conviven en los territorios rurales del país. En este sistema se desarrollan principalmente actividades de producción, transformación y comercialización de bienes y servicios agrícolas, pecuarios, pesqueros, acuícolas y silvícolas; que suelen complementarse con actividades no agropecuarias. (…)</a:t>
            </a:r>
          </a:p>
          <a:p>
            <a:endParaRPr lang="es-CO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0770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38</a:t>
            </a:fld>
            <a:endParaRPr lang="es-ES"/>
          </a:p>
        </p:txBody>
      </p:sp>
      <p:sp>
        <p:nvSpPr>
          <p:cNvPr id="5" name="Rectángulo 3"/>
          <p:cNvSpPr/>
          <p:nvPr/>
        </p:nvSpPr>
        <p:spPr>
          <a:xfrm>
            <a:off x="621030" y="16996"/>
            <a:ext cx="113499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accent5"/>
                </a:solidFill>
              </a:rPr>
              <a:t>VISIONES DE AGENDA DISTINTOS A LOS </a:t>
            </a:r>
          </a:p>
          <a:p>
            <a:pPr algn="ctr"/>
            <a:r>
              <a:rPr lang="es-CO" sz="1600" b="1" dirty="0" smtClean="0">
                <a:solidFill>
                  <a:schemeClr val="accent5"/>
                </a:solidFill>
              </a:rPr>
              <a:t>DE </a:t>
            </a:r>
            <a:r>
              <a:rPr lang="es-CO" sz="1600" b="1" dirty="0">
                <a:solidFill>
                  <a:schemeClr val="accent5"/>
                </a:solidFill>
              </a:rPr>
              <a:t>INVESTIGACIÓN TECNOLÓGICA </a:t>
            </a:r>
          </a:p>
          <a:p>
            <a:pPr algn="ctr"/>
            <a:endParaRPr lang="es-CO" sz="1600" b="1" dirty="0">
              <a:solidFill>
                <a:schemeClr val="accent5"/>
              </a:solidFill>
            </a:endParaRPr>
          </a:p>
          <a:p>
            <a:pPr algn="just"/>
            <a:endParaRPr lang="es-CO" sz="1600" b="1" dirty="0">
              <a:solidFill>
                <a:schemeClr val="accent5"/>
              </a:solidFill>
            </a:endParaRPr>
          </a:p>
          <a:p>
            <a:pPr algn="just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sobre los factores que generan capacidades sociales integrales en los productores para gestionar colectivamente y de manera eficiente su sistema productivo</a:t>
            </a:r>
          </a:p>
          <a:p>
            <a:pPr algn="just"/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 los factores y procesos que desarrollan habilidades en los productores para el empoderamiento, autogestión y uso de espacios de política pública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sobre procesos y factores que permitan vincular de manera eficiente los jóvenes al campo</a:t>
            </a: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las economías y sistemas productivos propios  (Saberes locales, ancestrales y tradicionales) de los pueblos étnicos 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en sistemas productivos que favorezcan las capacidades y diferentes roles de la mujer rural</a:t>
            </a: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como los procesos y conceptos sociales de reparación a víctimas son incorporados al desarrollo productivo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en procesos y ámbitos de intervención que mejoren la situación de vulnerabilidad de las personas discapacitadas dentro de la economía rural 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procesos, factores y fenómenos que favorecen la  articulación institucional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sobre otras actividades que contribuyen a la economía rural (turismo, artesanías, comunicaciones, servicios, etc.)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en temas Seguridad Alimentaria y Nutricional: Disponibilidad Y Acceso económico a los alimentos</a:t>
            </a:r>
          </a:p>
          <a:p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en temas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acuerdo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paz: producción y consumo de alimentos locales con un alto contenido nutricional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16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5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39</a:t>
            </a:fld>
            <a:endParaRPr lang="es-ES"/>
          </a:p>
        </p:txBody>
      </p:sp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="" xmlns:a16="http://schemas.microsoft.com/office/drawing/2014/main" id="{54D99773-B2D2-4228-8C1D-491192A7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733"/>
          <a:stretch/>
        </p:blipFill>
        <p:spPr>
          <a:xfrm>
            <a:off x="7715994" y="1754630"/>
            <a:ext cx="3120204" cy="365367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4C47455-8E35-4256-BBCF-BD59C00F3A2F}"/>
              </a:ext>
            </a:extLst>
          </p:cNvPr>
          <p:cNvSpPr/>
          <p:nvPr/>
        </p:nvSpPr>
        <p:spPr>
          <a:xfrm>
            <a:off x="1257830" y="3194148"/>
            <a:ext cx="8722432" cy="774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8000" b="1" dirty="0">
                <a:solidFill>
                  <a:schemeClr val="accent5"/>
                </a:solidFill>
              </a:rPr>
              <a:t>Gracias</a:t>
            </a:r>
            <a:endParaRPr lang="es-ES" sz="8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185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redondeado 40"/>
          <p:cNvSpPr/>
          <p:nvPr/>
        </p:nvSpPr>
        <p:spPr>
          <a:xfrm>
            <a:off x="6242348" y="4646145"/>
            <a:ext cx="2858731" cy="95677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ectángulo redondeado 39"/>
          <p:cNvSpPr/>
          <p:nvPr/>
        </p:nvSpPr>
        <p:spPr>
          <a:xfrm>
            <a:off x="6239680" y="3407954"/>
            <a:ext cx="2858731" cy="95677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ángulo redondeado 38"/>
          <p:cNvSpPr/>
          <p:nvPr/>
        </p:nvSpPr>
        <p:spPr>
          <a:xfrm>
            <a:off x="6242348" y="2217403"/>
            <a:ext cx="2858731" cy="95677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ángulo redondeado 28"/>
          <p:cNvSpPr/>
          <p:nvPr/>
        </p:nvSpPr>
        <p:spPr>
          <a:xfrm>
            <a:off x="2510854" y="3315597"/>
            <a:ext cx="2858731" cy="95677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ángulo redondeado 11"/>
          <p:cNvSpPr/>
          <p:nvPr/>
        </p:nvSpPr>
        <p:spPr>
          <a:xfrm>
            <a:off x="604078" y="1730443"/>
            <a:ext cx="3020232" cy="972108"/>
          </a:xfrm>
          <a:prstGeom prst="roundRect">
            <a:avLst/>
          </a:prstGeom>
          <a:solidFill>
            <a:srgbClr val="FBE9F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b="1" dirty="0"/>
              <a:t>Sistema Nacional de Ciencia y Tecnología Agroindustrial –SNCTA</a:t>
            </a:r>
          </a:p>
          <a:p>
            <a:pPr algn="ctr"/>
            <a:r>
              <a:rPr lang="es-CO" sz="1500" b="1" dirty="0"/>
              <a:t>(Ley 607 de 2000)</a:t>
            </a:r>
          </a:p>
        </p:txBody>
      </p:sp>
      <p:sp>
        <p:nvSpPr>
          <p:cNvPr id="26" name="Flecha curvada hacia abajo 25"/>
          <p:cNvSpPr/>
          <p:nvPr/>
        </p:nvSpPr>
        <p:spPr>
          <a:xfrm rot="2973479">
            <a:off x="3657587" y="2528785"/>
            <a:ext cx="1016969" cy="583638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60683" y="4791094"/>
            <a:ext cx="2629624" cy="7986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/>
          </a:p>
        </p:txBody>
      </p:sp>
      <p:sp>
        <p:nvSpPr>
          <p:cNvPr id="2" name="Rectángulo redondeado 1"/>
          <p:cNvSpPr/>
          <p:nvPr/>
        </p:nvSpPr>
        <p:spPr>
          <a:xfrm>
            <a:off x="836736" y="4956839"/>
            <a:ext cx="2619769" cy="858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Sistema Nacional de Competitividad, Ciencia, Tecnología e Innovación – SNCCTI*</a:t>
            </a:r>
          </a:p>
        </p:txBody>
      </p:sp>
      <p:cxnSp>
        <p:nvCxnSpPr>
          <p:cNvPr id="6" name="Conector recto 5"/>
          <p:cNvCxnSpPr>
            <a:cxnSpLocks/>
          </p:cNvCxnSpPr>
          <p:nvPr/>
        </p:nvCxnSpPr>
        <p:spPr>
          <a:xfrm flipH="1" flipV="1">
            <a:off x="4166071" y="4428435"/>
            <a:ext cx="0" cy="91288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cxnSpLocks/>
          </p:cNvCxnSpPr>
          <p:nvPr/>
        </p:nvCxnSpPr>
        <p:spPr>
          <a:xfrm>
            <a:off x="3459409" y="5358926"/>
            <a:ext cx="682489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47137" y="1815144"/>
            <a:ext cx="24439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5">
                    <a:lumMod val="50000"/>
                  </a:schemeClr>
                </a:solidFill>
              </a:rPr>
              <a:t>Subsistemas - Coordinadores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852248" y="848323"/>
            <a:ext cx="238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142E63"/>
                </a:solidFill>
                <a:cs typeface="Segoe UI" panose="020B0502040204020203" pitchFamily="34" charset="0"/>
              </a:rPr>
              <a:t>Ley 1876 de 2017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2695807" y="3471665"/>
            <a:ext cx="2858731" cy="970312"/>
            <a:chOff x="2140703" y="188250"/>
            <a:chExt cx="1506725" cy="970312"/>
          </a:xfrm>
        </p:grpSpPr>
        <p:sp>
          <p:nvSpPr>
            <p:cNvPr id="27" name="Rectángulo redondeado 26"/>
            <p:cNvSpPr/>
            <p:nvPr/>
          </p:nvSpPr>
          <p:spPr>
            <a:xfrm>
              <a:off x="2140703" y="201792"/>
              <a:ext cx="1506725" cy="9567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2168726" y="188250"/>
              <a:ext cx="1450679" cy="90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500" b="1" dirty="0"/>
                <a:t>Sistema Nacional de Innovación Agropecuaria –SNIA</a:t>
              </a:r>
            </a:p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500" b="1" dirty="0">
                  <a:solidFill>
                    <a:srgbClr val="17B0CF"/>
                  </a:solidFill>
                </a:rPr>
                <a:t>MADR 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391709" y="2325943"/>
            <a:ext cx="2858731" cy="956770"/>
            <a:chOff x="776363" y="0"/>
            <a:chExt cx="1506725" cy="956770"/>
          </a:xfrm>
        </p:grpSpPr>
        <p:sp>
          <p:nvSpPr>
            <p:cNvPr id="31" name="Rectángulo redondeado 30"/>
            <p:cNvSpPr/>
            <p:nvPr/>
          </p:nvSpPr>
          <p:spPr>
            <a:xfrm>
              <a:off x="776363" y="0"/>
              <a:ext cx="1506725" cy="9567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804386" y="28023"/>
              <a:ext cx="1450679" cy="90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/>
                <a:t>Subsistema Nacional de Investigación y Desarrollo </a:t>
              </a:r>
            </a:p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solidFill>
                    <a:srgbClr val="17B0CF"/>
                  </a:solidFill>
                </a:rPr>
                <a:t>MADR-COLCIENCIAS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391708" y="3540314"/>
            <a:ext cx="2858731" cy="956770"/>
            <a:chOff x="2140703" y="160227"/>
            <a:chExt cx="1506725" cy="956770"/>
          </a:xfrm>
        </p:grpSpPr>
        <p:sp>
          <p:nvSpPr>
            <p:cNvPr id="34" name="Rectángulo redondeado 33"/>
            <p:cNvSpPr/>
            <p:nvPr/>
          </p:nvSpPr>
          <p:spPr>
            <a:xfrm>
              <a:off x="2140703" y="160227"/>
              <a:ext cx="1506725" cy="9567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2168726" y="188250"/>
              <a:ext cx="1450679" cy="90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/>
                <a:t>Subsistema Nacional de Extensión Agropecuaria </a:t>
              </a:r>
            </a:p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solidFill>
                    <a:srgbClr val="17B0CF"/>
                  </a:solidFill>
                </a:rPr>
                <a:t>MADR 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394594" y="4754690"/>
            <a:ext cx="2916544" cy="954801"/>
            <a:chOff x="1304182" y="359463"/>
            <a:chExt cx="3388897" cy="2151950"/>
          </a:xfrm>
        </p:grpSpPr>
        <p:sp>
          <p:nvSpPr>
            <p:cNvPr id="37" name="Rectángulo redondeado 36"/>
            <p:cNvSpPr/>
            <p:nvPr/>
          </p:nvSpPr>
          <p:spPr>
            <a:xfrm>
              <a:off x="1304182" y="359463"/>
              <a:ext cx="3388897" cy="21519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1367210" y="422491"/>
              <a:ext cx="3262841" cy="2025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/>
                <a:t>Subsistema Nacional de Formación y Capacitación </a:t>
              </a:r>
            </a:p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>
                  <a:solidFill>
                    <a:srgbClr val="17B0CF"/>
                  </a:solidFill>
                </a:rPr>
                <a:t>MEN</a:t>
              </a:r>
            </a:p>
          </p:txBody>
        </p:sp>
      </p:grpSp>
      <p:cxnSp>
        <p:nvCxnSpPr>
          <p:cNvPr id="43" name="Conector recto 42"/>
          <p:cNvCxnSpPr>
            <a:cxnSpLocks/>
          </p:cNvCxnSpPr>
          <p:nvPr/>
        </p:nvCxnSpPr>
        <p:spPr>
          <a:xfrm>
            <a:off x="5555220" y="3936140"/>
            <a:ext cx="665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cxnSpLocks/>
          </p:cNvCxnSpPr>
          <p:nvPr/>
        </p:nvCxnSpPr>
        <p:spPr>
          <a:xfrm>
            <a:off x="5768165" y="2692734"/>
            <a:ext cx="462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cxnSpLocks/>
          </p:cNvCxnSpPr>
          <p:nvPr/>
        </p:nvCxnSpPr>
        <p:spPr>
          <a:xfrm>
            <a:off x="5768165" y="5178811"/>
            <a:ext cx="462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cxnSpLocks/>
          </p:cNvCxnSpPr>
          <p:nvPr/>
        </p:nvCxnSpPr>
        <p:spPr>
          <a:xfrm>
            <a:off x="5775779" y="2692734"/>
            <a:ext cx="0" cy="2486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F66F4DB7-77EA-453D-AAF4-40AD99E244E1}"/>
              </a:ext>
            </a:extLst>
          </p:cNvPr>
          <p:cNvSpPr txBox="1"/>
          <p:nvPr/>
        </p:nvSpPr>
        <p:spPr>
          <a:xfrm>
            <a:off x="267055" y="6189124"/>
            <a:ext cx="1009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(*)El PND 2014-2018 (Ley 1753 de 2015, Art. 186) integra el Sistema de Competitividad e Innovación con el Sistema de Ciencia, Tecnología e Innovación para consolidar un único Sistema Nacional de Competitividad, Ciencia, Tecnología e Innovación.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A118FF2-997E-469C-A5CC-E318CF6EBABA}"/>
              </a:ext>
            </a:extLst>
          </p:cNvPr>
          <p:cNvSpPr/>
          <p:nvPr/>
        </p:nvSpPr>
        <p:spPr>
          <a:xfrm>
            <a:off x="2510854" y="1307682"/>
            <a:ext cx="860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ysClr val="windowText" lastClr="000000"/>
                </a:solidFill>
              </a:rPr>
              <a:t>P</a:t>
            </a:r>
            <a:r>
              <a:rPr lang="es-ES_tradnl" altLang="es-ES_tradnl" sz="1600" b="1" dirty="0">
                <a:solidFill>
                  <a:sysClr val="windowText" lastClr="000000"/>
                </a:solidFill>
                <a:ea typeface="Myriad Pro" charset="0"/>
                <a:cs typeface="Myriad Pro" charset="0"/>
              </a:rPr>
              <a:t>or medio de la cual se crea el Sistema  Nacional de Innovación Agropecuaria - SNIA</a:t>
            </a:r>
            <a:endParaRPr lang="es-CO" sz="1600" b="1" dirty="0"/>
          </a:p>
        </p:txBody>
      </p:sp>
      <p:sp>
        <p:nvSpPr>
          <p:cNvPr id="47" name="Elipse 46">
            <a:extLst>
              <a:ext uri="{FF2B5EF4-FFF2-40B4-BE49-F238E27FC236}">
                <a16:creationId xmlns="" xmlns:a16="http://schemas.microsoft.com/office/drawing/2014/main" id="{7F47A5CA-3FCF-4283-ADDD-6B8EBC244941}"/>
              </a:ext>
            </a:extLst>
          </p:cNvPr>
          <p:cNvSpPr/>
          <p:nvPr/>
        </p:nvSpPr>
        <p:spPr>
          <a:xfrm>
            <a:off x="9343160" y="2261674"/>
            <a:ext cx="2746292" cy="2717401"/>
          </a:xfrm>
          <a:prstGeom prst="ellipse">
            <a:avLst/>
          </a:prstGeom>
          <a:solidFill>
            <a:srgbClr val="008F99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267" b="1" dirty="0"/>
              <a:t>PECTIA</a:t>
            </a:r>
          </a:p>
          <a:p>
            <a:pPr algn="ctr"/>
            <a:r>
              <a:rPr lang="x-none" sz="1600" b="1" dirty="0"/>
              <a:t>(y la Agenda I+D+i que lo conforma)</a:t>
            </a:r>
          </a:p>
          <a:p>
            <a:pPr algn="ctr"/>
            <a:r>
              <a:rPr lang="x-none" sz="1600" dirty="0"/>
              <a:t>Marco Orientador de la política de CTI para el sector (Art.11)</a:t>
            </a:r>
            <a:endParaRPr lang="es-CO" sz="1600" dirty="0"/>
          </a:p>
        </p:txBody>
      </p:sp>
      <p:sp>
        <p:nvSpPr>
          <p:cNvPr id="44" name="Título 1">
            <a:extLst>
              <a:ext uri="{FF2B5EF4-FFF2-40B4-BE49-F238E27FC236}">
                <a16:creationId xmlns="" xmlns:a16="http://schemas.microsoft.com/office/drawing/2014/main" id="{C6B205DE-DCB2-4974-8076-F5E16E211DF1}"/>
              </a:ext>
            </a:extLst>
          </p:cNvPr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1. Antecedentes</a:t>
            </a:r>
          </a:p>
        </p:txBody>
      </p:sp>
    </p:spTree>
    <p:extLst>
      <p:ext uri="{BB962C8B-B14F-4D97-AF65-F5344CB8AC3E}">
        <p14:creationId xmlns:p14="http://schemas.microsoft.com/office/powerpoint/2010/main" val="209204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700433" y="1513559"/>
            <a:ext cx="4371822" cy="1224136"/>
            <a:chOff x="1823272" y="2120151"/>
            <a:chExt cx="4032449" cy="974515"/>
          </a:xfrm>
          <a:solidFill>
            <a:srgbClr val="DEFCC0"/>
          </a:solidFill>
        </p:grpSpPr>
        <p:sp>
          <p:nvSpPr>
            <p:cNvPr id="5" name="Cheurón 4"/>
            <p:cNvSpPr/>
            <p:nvPr/>
          </p:nvSpPr>
          <p:spPr>
            <a:xfrm>
              <a:off x="1823272" y="2120151"/>
              <a:ext cx="4032449" cy="974515"/>
            </a:xfrm>
            <a:prstGeom prst="chevron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heurón 4"/>
            <p:cNvSpPr/>
            <p:nvPr/>
          </p:nvSpPr>
          <p:spPr>
            <a:xfrm>
              <a:off x="2449246" y="2194711"/>
              <a:ext cx="2819194" cy="790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lvl="0"/>
              <a:r>
                <a:rPr lang="es-CO" dirty="0"/>
                <a:t>Recopilación de información de contexto asociada al sector desde la perspectiva de la CTI</a:t>
              </a:r>
              <a:r>
                <a:rPr lang="es-CO" sz="1500" dirty="0"/>
                <a:t>.</a:t>
              </a:r>
            </a:p>
          </p:txBody>
        </p:sp>
      </p:grpSp>
      <p:sp>
        <p:nvSpPr>
          <p:cNvPr id="10" name="Llamada de flecha a la derecha 9"/>
          <p:cNvSpPr/>
          <p:nvPr/>
        </p:nvSpPr>
        <p:spPr>
          <a:xfrm>
            <a:off x="2531603" y="1484784"/>
            <a:ext cx="3420381" cy="1224136"/>
          </a:xfrm>
          <a:prstGeom prst="rightArrowCallout">
            <a:avLst>
              <a:gd name="adj1" fmla="val 22326"/>
              <a:gd name="adj2" fmla="val 24999"/>
              <a:gd name="adj3" fmla="val 36510"/>
              <a:gd name="adj4" fmla="val 78171"/>
            </a:avLst>
          </a:prstGeom>
          <a:solidFill>
            <a:srgbClr val="ABDB7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39616" y="18256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DIAGNÓSTICO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74912" y="3112581"/>
            <a:ext cx="5077072" cy="3150299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redondeado 16"/>
          <p:cNvSpPr/>
          <p:nvPr/>
        </p:nvSpPr>
        <p:spPr>
          <a:xfrm>
            <a:off x="6440932" y="3634581"/>
            <a:ext cx="3688673" cy="630958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heurón 18"/>
          <p:cNvSpPr/>
          <p:nvPr/>
        </p:nvSpPr>
        <p:spPr>
          <a:xfrm>
            <a:off x="5789166" y="3545459"/>
            <a:ext cx="720080" cy="72008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6770707" y="4587032"/>
            <a:ext cx="3807650" cy="52369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O" sz="2000" dirty="0">
                <a:solidFill>
                  <a:srgbClr val="FFFFFF"/>
                </a:solidFill>
              </a:rPr>
              <a:t>Definición de apuestas de país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124445" y="5379438"/>
            <a:ext cx="3888432" cy="50405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O" sz="2000" dirty="0">
                <a:solidFill>
                  <a:srgbClr val="FFFFFF"/>
                </a:solidFill>
              </a:rPr>
              <a:t>Revisión y validación con actores</a:t>
            </a:r>
          </a:p>
        </p:txBody>
      </p:sp>
      <p:sp>
        <p:nvSpPr>
          <p:cNvPr id="26" name="Cheurón 25"/>
          <p:cNvSpPr/>
          <p:nvPr/>
        </p:nvSpPr>
        <p:spPr>
          <a:xfrm rot="5400000">
            <a:off x="8413121" y="4974335"/>
            <a:ext cx="432048" cy="495672"/>
          </a:xfrm>
          <a:prstGeom prst="chevron">
            <a:avLst/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" name="Cheurón 26"/>
          <p:cNvSpPr/>
          <p:nvPr/>
        </p:nvSpPr>
        <p:spPr>
          <a:xfrm rot="5400000">
            <a:off x="7397607" y="4142051"/>
            <a:ext cx="495672" cy="495672"/>
          </a:xfrm>
          <a:prstGeom prst="chevron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179123" y="3158087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dirty="0">
                <a:solidFill>
                  <a:schemeClr val="bg1"/>
                </a:solidFill>
              </a:rPr>
              <a:t>Lineamientos en :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Tendencias mundiales de CTI sectorial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Organizaciones del SNCTA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Inversiones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Gestión del conocimiento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Asistencia técnica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Capacidades (recurso humano)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Propiedad intelectual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Seguimiento y evaluación</a:t>
            </a:r>
          </a:p>
          <a:p>
            <a:pPr marL="800100" lvl="2" indent="-34290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Productos y regiones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33033" y="3731565"/>
            <a:ext cx="37989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400" dirty="0">
                <a:solidFill>
                  <a:srgbClr val="FFFFFF"/>
                </a:solidFill>
              </a:rPr>
              <a:t>Limitantes y oportunidades</a:t>
            </a:r>
            <a:endParaRPr lang="es-CO" sz="2000" dirty="0">
              <a:solidFill>
                <a:srgbClr val="FFFFFF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28720438-6E71-4062-AA2C-3A879ED9F520}"/>
              </a:ext>
            </a:extLst>
          </p:cNvPr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2. Proceso de construcción</a:t>
            </a:r>
          </a:p>
        </p:txBody>
      </p:sp>
    </p:spTree>
    <p:extLst>
      <p:ext uri="{BB962C8B-B14F-4D97-AF65-F5344CB8AC3E}">
        <p14:creationId xmlns:p14="http://schemas.microsoft.com/office/powerpoint/2010/main" val="38116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77766771"/>
              </p:ext>
            </p:extLst>
          </p:nvPr>
        </p:nvGraphicFramePr>
        <p:xfrm>
          <a:off x="627672" y="1882033"/>
          <a:ext cx="4739459" cy="497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340"/>
              </p:ext>
            </p:extLst>
          </p:nvPr>
        </p:nvGraphicFramePr>
        <p:xfrm>
          <a:off x="5367131" y="1571586"/>
          <a:ext cx="6824869" cy="527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11966" y="1140699"/>
            <a:ext cx="10296940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200" b="1" dirty="0"/>
              <a:t>Megatendencias vinculadas a algunos aspectos del desarrollo agrícola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17245" y="2386308"/>
            <a:ext cx="6172200" cy="559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ED085CA-17EE-45F4-A8CF-0C77ABF42951}"/>
              </a:ext>
            </a:extLst>
          </p:cNvPr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2. Proceso de construcción</a:t>
            </a:r>
          </a:p>
        </p:txBody>
      </p:sp>
    </p:spTree>
    <p:extLst>
      <p:ext uri="{BB962C8B-B14F-4D97-AF65-F5344CB8AC3E}">
        <p14:creationId xmlns:p14="http://schemas.microsoft.com/office/powerpoint/2010/main" val="21283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13090"/>
          <a:stretch/>
        </p:blipFill>
        <p:spPr>
          <a:xfrm>
            <a:off x="72077" y="973588"/>
            <a:ext cx="4580099" cy="5924169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60797786"/>
              </p:ext>
            </p:extLst>
          </p:nvPr>
        </p:nvGraphicFramePr>
        <p:xfrm>
          <a:off x="4807703" y="2378024"/>
          <a:ext cx="2893981" cy="95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27050175"/>
              </p:ext>
            </p:extLst>
          </p:nvPr>
        </p:nvGraphicFramePr>
        <p:xfrm>
          <a:off x="4807706" y="3417838"/>
          <a:ext cx="2893980" cy="185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Llamada rectangular 3"/>
          <p:cNvSpPr/>
          <p:nvPr/>
        </p:nvSpPr>
        <p:spPr>
          <a:xfrm>
            <a:off x="8426547" y="742854"/>
            <a:ext cx="3418449" cy="1966867"/>
          </a:xfrm>
          <a:prstGeom prst="wedgeRectCallout">
            <a:avLst>
              <a:gd name="adj1" fmla="val -84207"/>
              <a:gd name="adj2" fmla="val 624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s-CO" sz="1200" b="1" dirty="0">
                <a:solidFill>
                  <a:prstClr val="black"/>
                </a:solidFill>
              </a:rPr>
              <a:t>2015: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TIC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Biotecnología y biodiversidad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Capacidades</a:t>
            </a:r>
          </a:p>
          <a:p>
            <a:pPr defTabSz="342900"/>
            <a:r>
              <a:rPr lang="es-CO" sz="1200" b="1" dirty="0">
                <a:solidFill>
                  <a:prstClr val="black"/>
                </a:solidFill>
              </a:rPr>
              <a:t>2016:</a:t>
            </a:r>
            <a:r>
              <a:rPr lang="es-CO" sz="1200" dirty="0">
                <a:solidFill>
                  <a:prstClr val="black"/>
                </a:solidFill>
              </a:rPr>
              <a:t>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Sostenibilidad </a:t>
            </a:r>
            <a:r>
              <a:rPr lang="es-CO" sz="1200" dirty="0" err="1">
                <a:solidFill>
                  <a:prstClr val="black"/>
                </a:solidFill>
              </a:rPr>
              <a:t>amb</a:t>
            </a:r>
            <a:r>
              <a:rPr lang="es-CO" sz="1200" dirty="0">
                <a:solidFill>
                  <a:prstClr val="black"/>
                </a:solidFill>
              </a:rPr>
              <a:t>. y cambio climático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Seguridad alimentaria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Acceso a RG  y propiedad intelectual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Agroenergías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Agricultura familiar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8426546" y="2742188"/>
            <a:ext cx="3418449" cy="3223544"/>
          </a:xfrm>
          <a:prstGeom prst="wedgeRectCallout">
            <a:avLst>
              <a:gd name="adj1" fmla="val -78660"/>
              <a:gd name="adj2" fmla="val -360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defTabSz="342900"/>
            <a:r>
              <a:rPr lang="es-CO" sz="1200" b="1" dirty="0">
                <a:solidFill>
                  <a:prstClr val="black"/>
                </a:solidFill>
              </a:rPr>
              <a:t>2015: 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Caldas, Risaralda, Quindío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Tolima 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Córdoba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Nariño (Pasto)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Cundinamarca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Nariño (Tumaco)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Cauca </a:t>
            </a:r>
            <a:endParaRPr lang="es-CO" sz="1200" b="1" dirty="0">
              <a:solidFill>
                <a:prstClr val="black"/>
              </a:solidFill>
            </a:endParaRPr>
          </a:p>
          <a:p>
            <a:pPr defTabSz="342900"/>
            <a:r>
              <a:rPr lang="es-CO" sz="1200" b="1" dirty="0">
                <a:solidFill>
                  <a:prstClr val="black"/>
                </a:solidFill>
              </a:rPr>
              <a:t>2016:</a:t>
            </a:r>
            <a:r>
              <a:rPr lang="es-CO" sz="1200" dirty="0">
                <a:solidFill>
                  <a:prstClr val="black"/>
                </a:solidFill>
              </a:rPr>
              <a:t> 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Antioquia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Casanare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Huila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Putumayo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Santander</a:t>
            </a:r>
          </a:p>
          <a:p>
            <a:pPr marL="257175" indent="-257175" defTabSz="342900">
              <a:buFont typeface="+mj-lt"/>
              <a:buAutoNum type="arabicParenR"/>
            </a:pPr>
            <a:r>
              <a:rPr lang="es-CO" sz="1200" dirty="0">
                <a:solidFill>
                  <a:prstClr val="black"/>
                </a:solidFill>
              </a:rPr>
              <a:t>Valle del Cauca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</a:rPr>
              <a:t>27 talleres con actores de las 7 redes de </a:t>
            </a:r>
            <a:r>
              <a:rPr lang="es-CO" sz="1200" dirty="0" err="1">
                <a:solidFill>
                  <a:prstClr val="black"/>
                </a:solidFill>
              </a:rPr>
              <a:t>innov</a:t>
            </a:r>
            <a:r>
              <a:rPr lang="es-CO" sz="1200" dirty="0">
                <a:solidFill>
                  <a:prstClr val="black"/>
                </a:solidFill>
              </a:rPr>
              <a:t>. de Corpoica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774741176"/>
              </p:ext>
            </p:extLst>
          </p:nvPr>
        </p:nvGraphicFramePr>
        <p:xfrm>
          <a:off x="4807703" y="742852"/>
          <a:ext cx="2893984" cy="154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55673644"/>
              </p:ext>
            </p:extLst>
          </p:nvPr>
        </p:nvGraphicFramePr>
        <p:xfrm>
          <a:off x="4807704" y="5273316"/>
          <a:ext cx="2893981" cy="10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08FAA27-CA77-46AD-9E8F-B0F68C63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84D8-5931-E240-ADEC-5A9907E2456D}" type="slidenum">
              <a:rPr lang="es-ES" smtClean="0"/>
              <a:t>7</a:t>
            </a:fld>
            <a:endParaRPr lang="es-ES"/>
          </a:p>
        </p:txBody>
      </p:sp>
      <p:sp>
        <p:nvSpPr>
          <p:cNvPr id="16" name="Bocadillo: rectángulo 15"/>
          <p:cNvSpPr/>
          <p:nvPr/>
        </p:nvSpPr>
        <p:spPr>
          <a:xfrm>
            <a:off x="8426547" y="6061381"/>
            <a:ext cx="3423515" cy="684810"/>
          </a:xfrm>
          <a:prstGeom prst="wedgeRectCallout">
            <a:avLst>
              <a:gd name="adj1" fmla="val -81132"/>
              <a:gd name="adj2" fmla="val -76233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Excluyendo ejercicios de Agenda: </a:t>
            </a:r>
          </a:p>
          <a:p>
            <a:r>
              <a:rPr lang="es-CO" sz="1600" dirty="0"/>
              <a:t>1077 actores vinculados a más de 200 </a:t>
            </a:r>
            <a:r>
              <a:rPr lang="es-ES_tradnl" sz="1600" dirty="0"/>
              <a:t>organizaciones</a:t>
            </a:r>
            <a:endParaRPr lang="es-CO" sz="1400" b="1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C530F7FC-891A-4A47-BD2B-34E351AC8A72}"/>
              </a:ext>
            </a:extLst>
          </p:cNvPr>
          <p:cNvSpPr txBox="1">
            <a:spLocks/>
          </p:cNvSpPr>
          <p:nvPr/>
        </p:nvSpPr>
        <p:spPr>
          <a:xfrm>
            <a:off x="104237" y="16232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2. Proceso de construcción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1DD7215-57D4-4878-92D8-5AB214D1BAF0}"/>
              </a:ext>
            </a:extLst>
          </p:cNvPr>
          <p:cNvSpPr txBox="1"/>
          <p:nvPr/>
        </p:nvSpPr>
        <p:spPr>
          <a:xfrm rot="10800000" flipV="1">
            <a:off x="848138" y="6219120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Versión 1.0</a:t>
            </a:r>
          </a:p>
        </p:txBody>
      </p:sp>
    </p:spTree>
    <p:extLst>
      <p:ext uri="{BB962C8B-B14F-4D97-AF65-F5344CB8AC3E}">
        <p14:creationId xmlns:p14="http://schemas.microsoft.com/office/powerpoint/2010/main" val="1075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4" grpId="0" animBg="1"/>
      <p:bldP spid="14" grpId="0" animBg="1"/>
      <p:bldGraphic spid="13" grpId="0">
        <p:bldAsOne/>
      </p:bldGraphic>
      <p:bldGraphic spid="9" grpId="0">
        <p:bldAsOne/>
      </p:bldGraphic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070" y="1013508"/>
            <a:ext cx="11489634" cy="46461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CO" sz="3200" b="1" dirty="0">
                <a:solidFill>
                  <a:schemeClr val="tx2"/>
                </a:solidFill>
                <a:ea typeface="MS PGothic" panose="020B0600070205080204" pitchFamily="34" charset="-128"/>
                <a:cs typeface="ＭＳ Ｐゴシック" charset="0"/>
              </a:rPr>
              <a:t>Visión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9719448"/>
              </p:ext>
            </p:extLst>
          </p:nvPr>
        </p:nvGraphicFramePr>
        <p:xfrm>
          <a:off x="0" y="1519717"/>
          <a:ext cx="1219200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216974F3-D2C0-4F10-977C-0551A1FE1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70863"/>
              </p:ext>
            </p:extLst>
          </p:nvPr>
        </p:nvGraphicFramePr>
        <p:xfrm>
          <a:off x="775589" y="1478127"/>
          <a:ext cx="10515264" cy="583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4DFD8A05-667B-4019-8917-CFF2D4AD75C9}"/>
              </a:ext>
            </a:extLst>
          </p:cNvPr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Plan estratégico</a:t>
            </a:r>
          </a:p>
        </p:txBody>
      </p:sp>
    </p:spTree>
    <p:extLst>
      <p:ext uri="{BB962C8B-B14F-4D97-AF65-F5344CB8AC3E}">
        <p14:creationId xmlns:p14="http://schemas.microsoft.com/office/powerpoint/2010/main" val="422806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22059B78-3393-4BCC-880A-E60FFB25C67C}"/>
              </a:ext>
            </a:extLst>
          </p:cNvPr>
          <p:cNvSpPr txBox="1">
            <a:spLocks/>
          </p:cNvSpPr>
          <p:nvPr/>
        </p:nvSpPr>
        <p:spPr>
          <a:xfrm>
            <a:off x="104237" y="294843"/>
            <a:ext cx="11880330" cy="5769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Plan estratégico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C96D15A-A0A5-4086-90ED-97623529A5DD}"/>
              </a:ext>
            </a:extLst>
          </p:cNvPr>
          <p:cNvSpPr txBox="1"/>
          <p:nvPr/>
        </p:nvSpPr>
        <p:spPr>
          <a:xfrm>
            <a:off x="968819" y="1243459"/>
            <a:ext cx="101511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Alcance</a:t>
            </a:r>
          </a:p>
          <a:p>
            <a:pPr algn="ctr"/>
            <a:r>
              <a:rPr lang="es-CO" sz="2000" dirty="0"/>
              <a:t>Marco orientador de la política de CTI y de su financiamiento, para promover el cambio técnico, la generación de valor y la evaluación periódica de sus resultados respecto de la sostenibilidad, la productividad y la competitividad.</a:t>
            </a:r>
          </a:p>
          <a:p>
            <a:endParaRPr lang="es-ES" sz="2000" dirty="0"/>
          </a:p>
          <a:p>
            <a:pPr algn="ctr"/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Misión</a:t>
            </a:r>
          </a:p>
          <a:p>
            <a:pPr algn="ctr"/>
            <a:r>
              <a:rPr lang="es-CO" sz="2000" dirty="0"/>
              <a:t>Coordinar, focalizar, dar prioridad y hacer más pertinente la gestión de conocimiento de la I+D+i, para el cambio técnico y la generación de valor de industria agraria nacional, orientado a mejorar su sostenibilidad, productividad y competitividad con enfoque territorial y fortalecer el SNCTA con capital social, infraestructura científica, mecanismos de financiamiento y marcos de gobernanza para lograrlo</a:t>
            </a:r>
            <a:endParaRPr lang="es-E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F488B60-2D01-48BE-A0F6-5490F10D7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612" y="5548868"/>
            <a:ext cx="6836776" cy="6027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22BC8B2-CFA5-4231-8AB4-4CB63D16DC68}"/>
              </a:ext>
            </a:extLst>
          </p:cNvPr>
          <p:cNvSpPr txBox="1"/>
          <p:nvPr/>
        </p:nvSpPr>
        <p:spPr>
          <a:xfrm>
            <a:off x="2662144" y="6171685"/>
            <a:ext cx="6834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Eje transversal: Enfoque territorial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5E4BFB65-FB1F-45DD-BA69-D9BFBAC399DE}"/>
              </a:ext>
            </a:extLst>
          </p:cNvPr>
          <p:cNvSpPr txBox="1"/>
          <p:nvPr/>
        </p:nvSpPr>
        <p:spPr>
          <a:xfrm>
            <a:off x="2677613" y="5193957"/>
            <a:ext cx="6834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Principios</a:t>
            </a:r>
          </a:p>
        </p:txBody>
      </p:sp>
    </p:spTree>
    <p:extLst>
      <p:ext uri="{BB962C8B-B14F-4D97-AF65-F5344CB8AC3E}">
        <p14:creationId xmlns:p14="http://schemas.microsoft.com/office/powerpoint/2010/main" val="550788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70A6A14EB2B6478ED391A32F5E62D7" ma:contentTypeVersion="1" ma:contentTypeDescription="Crear nuevo documento." ma:contentTypeScope="" ma:versionID="4727113841d26abb8bb3bd0bda88e684">
  <xsd:schema xmlns:xsd="http://www.w3.org/2001/XMLSchema" xmlns:xs="http://www.w3.org/2001/XMLSchema" xmlns:p="http://schemas.microsoft.com/office/2006/metadata/properties" xmlns:ns1="http://schemas.microsoft.com/sharepoint/v3" xmlns:ns2="182591e6-0f8c-49be-857d-34c2e2210ef9" targetNamespace="http://schemas.microsoft.com/office/2006/metadata/properties" ma:root="true" ma:fieldsID="fa24b7de27d7ed97a9d85e582b7102b0" ns1:_="" ns2:_="">
    <xsd:import namespace="http://schemas.microsoft.com/sharepoint/v3"/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82591e6-0f8c-49be-857d-34c2e2210ef9">C6HDPSSWJME2-51172537-165</_dlc_DocId>
    <_dlc_DocIdUrl xmlns="182591e6-0f8c-49be-857d-34c2e2210ef9">
      <Url>https://www.minagricultura.gov.co/ministerio/direcciones/_layouts/15/DocIdRedir.aspx?ID=C6HDPSSWJME2-51172537-165</Url>
      <Description>C6HDPSSWJME2-51172537-165</Description>
    </_dlc_DocIdUrl>
  </documentManagement>
</p:properties>
</file>

<file path=customXml/itemProps1.xml><?xml version="1.0" encoding="utf-8"?>
<ds:datastoreItem xmlns:ds="http://schemas.openxmlformats.org/officeDocument/2006/customXml" ds:itemID="{6CF68499-1294-478A-8F8D-0116DE7BAE4B}"/>
</file>

<file path=customXml/itemProps2.xml><?xml version="1.0" encoding="utf-8"?>
<ds:datastoreItem xmlns:ds="http://schemas.openxmlformats.org/officeDocument/2006/customXml" ds:itemID="{B4C97303-0D1A-4F1C-B024-35D1B20592D2}"/>
</file>

<file path=customXml/itemProps3.xml><?xml version="1.0" encoding="utf-8"?>
<ds:datastoreItem xmlns:ds="http://schemas.openxmlformats.org/officeDocument/2006/customXml" ds:itemID="{34EA1B8F-6754-4C0A-98DD-6F1F541AA832}"/>
</file>

<file path=customXml/itemProps4.xml><?xml version="1.0" encoding="utf-8"?>
<ds:datastoreItem xmlns:ds="http://schemas.openxmlformats.org/officeDocument/2006/customXml" ds:itemID="{DA738DDF-C109-48D0-BDBD-894E27BB3CCA}"/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PECTIA-1</Template>
  <TotalTime>12517</TotalTime>
  <Words>4977</Words>
  <Application>Microsoft Office PowerPoint</Application>
  <PresentationFormat>Personalizado</PresentationFormat>
  <Paragraphs>524</Paragraphs>
  <Slides>39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Worksheet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¿Se abre el PECTIA a estos temas?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EDISON HERNAN SUAREZ ORTIZ</dc:creator>
  <cp:lastModifiedBy>jhon</cp:lastModifiedBy>
  <cp:revision>671</cp:revision>
  <cp:lastPrinted>2018-12-05T13:12:41Z</cp:lastPrinted>
  <dcterms:created xsi:type="dcterms:W3CDTF">2015-10-30T17:57:23Z</dcterms:created>
  <dcterms:modified xsi:type="dcterms:W3CDTF">2019-06-17T21:54:51Z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0x0101003F70A6A14EB2B6478ED391A32F5E62D7</vt:lpwstr>
  </property>
  <property fmtid="{D5CDD505-2E9C-101B-9397-08002B2CF9AE}" pid="3" name="_dlc_DocIdItemGuid">
    <vt:lpwstr>aeefbe29-1f8b-44b9-9450-fdb71c50efab</vt:lpwstr>
  </property>
</Properties>
</file>