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handoutMasterIdLst>
    <p:handoutMasterId r:id="rId27"/>
  </p:handoutMasterIdLst>
  <p:sldIdLst>
    <p:sldId id="256" r:id="rId6"/>
    <p:sldId id="257" r:id="rId7"/>
    <p:sldId id="273" r:id="rId8"/>
    <p:sldId id="258" r:id="rId9"/>
    <p:sldId id="270" r:id="rId10"/>
    <p:sldId id="274" r:id="rId11"/>
    <p:sldId id="275" r:id="rId12"/>
    <p:sldId id="276" r:id="rId13"/>
    <p:sldId id="277" r:id="rId14"/>
    <p:sldId id="280" r:id="rId15"/>
    <p:sldId id="281" r:id="rId16"/>
    <p:sldId id="282" r:id="rId17"/>
    <p:sldId id="283" r:id="rId18"/>
    <p:sldId id="284" r:id="rId19"/>
    <p:sldId id="285" r:id="rId20"/>
    <p:sldId id="286" r:id="rId21"/>
    <p:sldId id="287" r:id="rId22"/>
    <p:sldId id="288" r:id="rId23"/>
    <p:sldId id="289" r:id="rId24"/>
    <p:sldId id="279" r:id="rId25"/>
    <p:sldId id="261" r:id="rId26"/>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9E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0" d="100"/>
          <a:sy n="110" d="100"/>
        </p:scale>
        <p:origin x="552" y="10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flor.rocha\Downloads\ENCUESTA%20DE%20PERCEPCI&#211;N%20C&#211;DIGO%20DE%20INTEGRIDAD(1-91).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Hoja1!$B$5:$B$8</c:f>
              <c:strCache>
                <c:ptCount val="4"/>
                <c:pt idx="0">
                  <c:v>Totalmente de Acuerdo</c:v>
                </c:pt>
                <c:pt idx="1">
                  <c:v>De Acuerdo</c:v>
                </c:pt>
                <c:pt idx="2">
                  <c:v>Desacuerdo</c:v>
                </c:pt>
                <c:pt idx="3">
                  <c:v>Totalmente en Desacuerdo</c:v>
                </c:pt>
              </c:strCache>
            </c:strRef>
          </c:cat>
          <c:val>
            <c:numRef>
              <c:f>Hoja1!$C$5:$C$8</c:f>
            </c:numRef>
          </c:val>
          <c:extLst>
            <c:ext xmlns:c16="http://schemas.microsoft.com/office/drawing/2014/chart" uri="{C3380CC4-5D6E-409C-BE32-E72D297353CC}">
              <c16:uniqueId val="{00000000-2F11-464C-BF72-FABE184B2CAC}"/>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7DE8F55E-3564-59E0-6AB4-0A68F59932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a:extLst>
              <a:ext uri="{FF2B5EF4-FFF2-40B4-BE49-F238E27FC236}">
                <a16:creationId xmlns:a16="http://schemas.microsoft.com/office/drawing/2014/main" id="{F2C491CA-AD82-21DA-B6AF-104C3C64927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65CE21-4FFD-43E4-9BE1-44B69E389DE4}" type="datetimeFigureOut">
              <a:rPr lang="es-CO" smtClean="0"/>
              <a:t>22/09/2023</a:t>
            </a:fld>
            <a:endParaRPr lang="es-CO"/>
          </a:p>
        </p:txBody>
      </p:sp>
      <p:sp>
        <p:nvSpPr>
          <p:cNvPr id="4" name="Marcador de pie de página 3">
            <a:extLst>
              <a:ext uri="{FF2B5EF4-FFF2-40B4-BE49-F238E27FC236}">
                <a16:creationId xmlns:a16="http://schemas.microsoft.com/office/drawing/2014/main" id="{84018EA8-D50D-6048-06A1-98CC923A5FF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a:extLst>
              <a:ext uri="{FF2B5EF4-FFF2-40B4-BE49-F238E27FC236}">
                <a16:creationId xmlns:a16="http://schemas.microsoft.com/office/drawing/2014/main" id="{9F885154-3EB1-CC47-4591-C970E8A909C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55897CF-0428-44F3-9C91-0685A4FB6EB6}" type="slidenum">
              <a:rPr lang="es-CO" smtClean="0"/>
              <a:t>‹Nº›</a:t>
            </a:fld>
            <a:endParaRPr lang="es-CO"/>
          </a:p>
        </p:txBody>
      </p:sp>
    </p:spTree>
    <p:extLst>
      <p:ext uri="{BB962C8B-B14F-4D97-AF65-F5344CB8AC3E}">
        <p14:creationId xmlns:p14="http://schemas.microsoft.com/office/powerpoint/2010/main" val="89006162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6805B226-F693-E23A-0AC6-0487A3BCF4D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100"/>
            <a:ext cx="12191734" cy="6858149"/>
          </a:xfrm>
          <a:prstGeom prst="rect">
            <a:avLst/>
          </a:prstGeom>
        </p:spPr>
      </p:pic>
      <p:sp>
        <p:nvSpPr>
          <p:cNvPr id="2" name="Título 1">
            <a:extLst>
              <a:ext uri="{FF2B5EF4-FFF2-40B4-BE49-F238E27FC236}">
                <a16:creationId xmlns:a16="http://schemas.microsoft.com/office/drawing/2014/main" id="{62C092A5-DE25-767F-031F-CE0639AC53C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61259010-DBE2-D34D-D879-AC7A1D2833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528C31B2-286A-C9C4-E01D-E40D72576A79}"/>
              </a:ext>
            </a:extLst>
          </p:cNvPr>
          <p:cNvSpPr>
            <a:spLocks noGrp="1"/>
          </p:cNvSpPr>
          <p:nvPr>
            <p:ph type="dt" sz="half" idx="10"/>
          </p:nvPr>
        </p:nvSpPr>
        <p:spPr/>
        <p:txBody>
          <a:bodyPr/>
          <a:lstStyle/>
          <a:p>
            <a:fld id="{856A6FAC-9192-436B-870E-80DDE60983C7}" type="datetimeFigureOut">
              <a:rPr lang="es-CO" smtClean="0"/>
              <a:t>22/09/2023</a:t>
            </a:fld>
            <a:endParaRPr lang="es-CO"/>
          </a:p>
        </p:txBody>
      </p:sp>
      <p:sp>
        <p:nvSpPr>
          <p:cNvPr id="5" name="Marcador de pie de página 4">
            <a:extLst>
              <a:ext uri="{FF2B5EF4-FFF2-40B4-BE49-F238E27FC236}">
                <a16:creationId xmlns:a16="http://schemas.microsoft.com/office/drawing/2014/main" id="{591D1DDB-6CC7-9360-8F7F-08FF87C5D7B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EC3D685-36E9-396E-8492-722E755FAF4F}"/>
              </a:ext>
            </a:extLst>
          </p:cNvPr>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1915255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911F9C-4982-DC10-47A7-6087D7976D8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CA2D4D84-B18F-DC4C-91BD-C2D2452F67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F14A5BCA-21FB-4F80-5D90-71B92FADA7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DC4DC66-6DB7-E14E-1352-1E2E2ED4EDE4}"/>
              </a:ext>
            </a:extLst>
          </p:cNvPr>
          <p:cNvSpPr>
            <a:spLocks noGrp="1"/>
          </p:cNvSpPr>
          <p:nvPr>
            <p:ph type="dt" sz="half" idx="10"/>
          </p:nvPr>
        </p:nvSpPr>
        <p:spPr/>
        <p:txBody>
          <a:bodyPr/>
          <a:lstStyle/>
          <a:p>
            <a:fld id="{856A6FAC-9192-436B-870E-80DDE60983C7}" type="datetimeFigureOut">
              <a:rPr lang="es-CO" smtClean="0"/>
              <a:t>22/09/2023</a:t>
            </a:fld>
            <a:endParaRPr lang="es-CO"/>
          </a:p>
        </p:txBody>
      </p:sp>
      <p:sp>
        <p:nvSpPr>
          <p:cNvPr id="6" name="Marcador de pie de página 5">
            <a:extLst>
              <a:ext uri="{FF2B5EF4-FFF2-40B4-BE49-F238E27FC236}">
                <a16:creationId xmlns:a16="http://schemas.microsoft.com/office/drawing/2014/main" id="{15AEA652-EF40-005F-FF90-AD253E40DB70}"/>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9E9AB725-99AA-BB55-8E39-F039EB14A8E6}"/>
              </a:ext>
            </a:extLst>
          </p:cNvPr>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295096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E65C95-5503-7D88-003E-0E2E5F91130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93AC4D1E-48F0-A1F3-F9C4-7B875CE887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31F0E517-DE99-33E7-2751-3A45597C88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9892408-C707-58E8-CE35-B1C506B77F0F}"/>
              </a:ext>
            </a:extLst>
          </p:cNvPr>
          <p:cNvSpPr>
            <a:spLocks noGrp="1"/>
          </p:cNvSpPr>
          <p:nvPr>
            <p:ph type="dt" sz="half" idx="10"/>
          </p:nvPr>
        </p:nvSpPr>
        <p:spPr/>
        <p:txBody>
          <a:bodyPr/>
          <a:lstStyle/>
          <a:p>
            <a:fld id="{856A6FAC-9192-436B-870E-80DDE60983C7}" type="datetimeFigureOut">
              <a:rPr lang="es-CO" smtClean="0"/>
              <a:t>22/09/2023</a:t>
            </a:fld>
            <a:endParaRPr lang="es-CO"/>
          </a:p>
        </p:txBody>
      </p:sp>
      <p:sp>
        <p:nvSpPr>
          <p:cNvPr id="6" name="Marcador de pie de página 5">
            <a:extLst>
              <a:ext uri="{FF2B5EF4-FFF2-40B4-BE49-F238E27FC236}">
                <a16:creationId xmlns:a16="http://schemas.microsoft.com/office/drawing/2014/main" id="{A65293AC-92C2-E7E4-0ECB-1F609042D46A}"/>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5AB57530-0A48-7CB0-27F9-91E065538C46}"/>
              </a:ext>
            </a:extLst>
          </p:cNvPr>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3752666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05C3E2-E170-9268-25A1-AE60BCD4A181}"/>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6FDC4665-0C8C-E09A-7C93-4DB3CB0A64F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3863F176-85B0-9D54-437B-996F56A1D5B9}"/>
              </a:ext>
            </a:extLst>
          </p:cNvPr>
          <p:cNvSpPr>
            <a:spLocks noGrp="1"/>
          </p:cNvSpPr>
          <p:nvPr>
            <p:ph type="dt" sz="half" idx="10"/>
          </p:nvPr>
        </p:nvSpPr>
        <p:spPr/>
        <p:txBody>
          <a:bodyPr/>
          <a:lstStyle/>
          <a:p>
            <a:fld id="{856A6FAC-9192-436B-870E-80DDE60983C7}" type="datetimeFigureOut">
              <a:rPr lang="es-CO" smtClean="0"/>
              <a:t>22/09/2023</a:t>
            </a:fld>
            <a:endParaRPr lang="es-CO"/>
          </a:p>
        </p:txBody>
      </p:sp>
      <p:sp>
        <p:nvSpPr>
          <p:cNvPr id="5" name="Marcador de pie de página 4">
            <a:extLst>
              <a:ext uri="{FF2B5EF4-FFF2-40B4-BE49-F238E27FC236}">
                <a16:creationId xmlns:a16="http://schemas.microsoft.com/office/drawing/2014/main" id="{AD9FF4C6-8C08-CBB4-3CE2-59E6FA53D10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0DD7E2D5-E6C7-D872-FB2D-BAF970486C9F}"/>
              </a:ext>
            </a:extLst>
          </p:cNvPr>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25280545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BAB6635-A1FA-05FB-BAB0-2B865D5253C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86005000-C67B-39FC-C963-1BE222E2F73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7277B06B-FF69-1B1F-5058-EED75F49A9FE}"/>
              </a:ext>
            </a:extLst>
          </p:cNvPr>
          <p:cNvSpPr>
            <a:spLocks noGrp="1"/>
          </p:cNvSpPr>
          <p:nvPr>
            <p:ph type="dt" sz="half" idx="10"/>
          </p:nvPr>
        </p:nvSpPr>
        <p:spPr/>
        <p:txBody>
          <a:bodyPr/>
          <a:lstStyle/>
          <a:p>
            <a:fld id="{856A6FAC-9192-436B-870E-80DDE60983C7}" type="datetimeFigureOut">
              <a:rPr lang="es-CO" smtClean="0"/>
              <a:t>22/09/2023</a:t>
            </a:fld>
            <a:endParaRPr lang="es-CO"/>
          </a:p>
        </p:txBody>
      </p:sp>
      <p:sp>
        <p:nvSpPr>
          <p:cNvPr id="5" name="Marcador de pie de página 4">
            <a:extLst>
              <a:ext uri="{FF2B5EF4-FFF2-40B4-BE49-F238E27FC236}">
                <a16:creationId xmlns:a16="http://schemas.microsoft.com/office/drawing/2014/main" id="{9A1E3432-7CD9-B690-69AF-9AB3EC20FD42}"/>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40FBBF71-D1BB-B37A-0A5C-4B7A1432A52A}"/>
              </a:ext>
            </a:extLst>
          </p:cNvPr>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1982265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3" name="Marcador de fecha 2">
            <a:extLst>
              <a:ext uri="{FF2B5EF4-FFF2-40B4-BE49-F238E27FC236}">
                <a16:creationId xmlns:a16="http://schemas.microsoft.com/office/drawing/2014/main" id="{6AD64394-963E-D625-32AA-BDFC76B6E81B}"/>
              </a:ext>
            </a:extLst>
          </p:cNvPr>
          <p:cNvSpPr>
            <a:spLocks noGrp="1"/>
          </p:cNvSpPr>
          <p:nvPr>
            <p:ph type="dt" sz="half" idx="10"/>
          </p:nvPr>
        </p:nvSpPr>
        <p:spPr/>
        <p:txBody>
          <a:bodyPr/>
          <a:lstStyle/>
          <a:p>
            <a:fld id="{856A6FAC-9192-436B-870E-80DDE60983C7}" type="datetimeFigureOut">
              <a:rPr lang="es-CO" smtClean="0"/>
              <a:t>22/09/2023</a:t>
            </a:fld>
            <a:endParaRPr lang="es-CO"/>
          </a:p>
        </p:txBody>
      </p:sp>
      <p:sp>
        <p:nvSpPr>
          <p:cNvPr id="4" name="Marcador de pie de página 3">
            <a:extLst>
              <a:ext uri="{FF2B5EF4-FFF2-40B4-BE49-F238E27FC236}">
                <a16:creationId xmlns:a16="http://schemas.microsoft.com/office/drawing/2014/main" id="{C0F68054-34D7-9279-DFD5-715512BF4F92}"/>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4916C35A-4761-CBE9-49AD-2C3A4928C1E2}"/>
              </a:ext>
            </a:extLst>
          </p:cNvPr>
          <p:cNvSpPr>
            <a:spLocks noGrp="1"/>
          </p:cNvSpPr>
          <p:nvPr>
            <p:ph type="sldNum" sz="quarter" idx="12"/>
          </p:nvPr>
        </p:nvSpPr>
        <p:spPr/>
        <p:txBody>
          <a:bodyPr/>
          <a:lstStyle/>
          <a:p>
            <a:fld id="{C74CBB0B-5D0C-43FE-9043-22172208F6F8}" type="slidenum">
              <a:rPr lang="es-CO" smtClean="0"/>
              <a:t>‹Nº›</a:t>
            </a:fld>
            <a:endParaRPr lang="es-CO"/>
          </a:p>
        </p:txBody>
      </p:sp>
      <p:pic>
        <p:nvPicPr>
          <p:cNvPr id="7" name="Imagen 6">
            <a:extLst>
              <a:ext uri="{FF2B5EF4-FFF2-40B4-BE49-F238E27FC236}">
                <a16:creationId xmlns:a16="http://schemas.microsoft.com/office/drawing/2014/main" id="{3F03094B-3B2A-4C1A-84F1-903486D2D07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50"/>
            <a:ext cx="12192000" cy="6858299"/>
          </a:xfrm>
          <a:prstGeom prst="rect">
            <a:avLst/>
          </a:prstGeom>
        </p:spPr>
      </p:pic>
    </p:spTree>
    <p:extLst>
      <p:ext uri="{BB962C8B-B14F-4D97-AF65-F5344CB8AC3E}">
        <p14:creationId xmlns:p14="http://schemas.microsoft.com/office/powerpoint/2010/main" val="103456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Diapositiva de título">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C4201D2B-7635-B428-D717-5BAA3AF3AB5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50"/>
            <a:ext cx="12192000" cy="6858299"/>
          </a:xfrm>
          <a:prstGeom prst="rect">
            <a:avLst/>
          </a:prstGeom>
        </p:spPr>
      </p:pic>
      <p:sp>
        <p:nvSpPr>
          <p:cNvPr id="2" name="Título 1">
            <a:extLst>
              <a:ext uri="{FF2B5EF4-FFF2-40B4-BE49-F238E27FC236}">
                <a16:creationId xmlns:a16="http://schemas.microsoft.com/office/drawing/2014/main" id="{62C092A5-DE25-767F-031F-CE0639AC53C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61259010-DBE2-D34D-D879-AC7A1D2833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528C31B2-286A-C9C4-E01D-E40D72576A79}"/>
              </a:ext>
            </a:extLst>
          </p:cNvPr>
          <p:cNvSpPr>
            <a:spLocks noGrp="1"/>
          </p:cNvSpPr>
          <p:nvPr>
            <p:ph type="dt" sz="half" idx="10"/>
          </p:nvPr>
        </p:nvSpPr>
        <p:spPr/>
        <p:txBody>
          <a:bodyPr/>
          <a:lstStyle/>
          <a:p>
            <a:fld id="{856A6FAC-9192-436B-870E-80DDE60983C7}" type="datetimeFigureOut">
              <a:rPr lang="es-CO" smtClean="0"/>
              <a:t>22/09/2023</a:t>
            </a:fld>
            <a:endParaRPr lang="es-CO"/>
          </a:p>
        </p:txBody>
      </p:sp>
      <p:sp>
        <p:nvSpPr>
          <p:cNvPr id="5" name="Marcador de pie de página 4">
            <a:extLst>
              <a:ext uri="{FF2B5EF4-FFF2-40B4-BE49-F238E27FC236}">
                <a16:creationId xmlns:a16="http://schemas.microsoft.com/office/drawing/2014/main" id="{591D1DDB-6CC7-9360-8F7F-08FF87C5D7B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EC3D685-36E9-396E-8492-722E755FAF4F}"/>
              </a:ext>
            </a:extLst>
          </p:cNvPr>
          <p:cNvSpPr>
            <a:spLocks noGrp="1"/>
          </p:cNvSpPr>
          <p:nvPr>
            <p:ph type="sldNum" sz="quarter" idx="12"/>
          </p:nvPr>
        </p:nvSpPr>
        <p:spPr/>
        <p:txBody>
          <a:bodyPr/>
          <a:lstStyle/>
          <a:p>
            <a:fld id="{C74CBB0B-5D0C-43FE-9043-22172208F6F8}" type="slidenum">
              <a:rPr lang="es-CO" smtClean="0"/>
              <a:t>‹Nº›</a:t>
            </a:fld>
            <a:endParaRPr lang="es-CO"/>
          </a:p>
        </p:txBody>
      </p:sp>
      <p:pic>
        <p:nvPicPr>
          <p:cNvPr id="10" name="Imagen 9">
            <a:extLst>
              <a:ext uri="{FF2B5EF4-FFF2-40B4-BE49-F238E27FC236}">
                <a16:creationId xmlns:a16="http://schemas.microsoft.com/office/drawing/2014/main" id="{7546D40A-96B8-D561-0EFF-E423FA89EF7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6" y="0"/>
            <a:ext cx="12191734" cy="6858149"/>
          </a:xfrm>
          <a:prstGeom prst="rect">
            <a:avLst/>
          </a:prstGeom>
        </p:spPr>
      </p:pic>
    </p:spTree>
    <p:extLst>
      <p:ext uri="{BB962C8B-B14F-4D97-AF65-F5344CB8AC3E}">
        <p14:creationId xmlns:p14="http://schemas.microsoft.com/office/powerpoint/2010/main" val="3572207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3D0CCB-4FFD-D76C-2516-7E388FCAB98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E1E21056-E582-22D1-6201-8C5FC793E5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7EB76F7-CED7-0277-AFCB-6886CB518DAF}"/>
              </a:ext>
            </a:extLst>
          </p:cNvPr>
          <p:cNvSpPr>
            <a:spLocks noGrp="1"/>
          </p:cNvSpPr>
          <p:nvPr>
            <p:ph type="dt" sz="half" idx="10"/>
          </p:nvPr>
        </p:nvSpPr>
        <p:spPr/>
        <p:txBody>
          <a:bodyPr/>
          <a:lstStyle/>
          <a:p>
            <a:fld id="{856A6FAC-9192-436B-870E-80DDE60983C7}" type="datetimeFigureOut">
              <a:rPr lang="es-CO" smtClean="0"/>
              <a:t>22/09/2023</a:t>
            </a:fld>
            <a:endParaRPr lang="es-CO"/>
          </a:p>
        </p:txBody>
      </p:sp>
      <p:sp>
        <p:nvSpPr>
          <p:cNvPr id="5" name="Marcador de pie de página 4">
            <a:extLst>
              <a:ext uri="{FF2B5EF4-FFF2-40B4-BE49-F238E27FC236}">
                <a16:creationId xmlns:a16="http://schemas.microsoft.com/office/drawing/2014/main" id="{A4C8B0CA-24C5-6F63-CBFA-9062B6F2621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053FA383-2ECC-136F-2454-358FD4FC2159}"/>
              </a:ext>
            </a:extLst>
          </p:cNvPr>
          <p:cNvSpPr>
            <a:spLocks noGrp="1"/>
          </p:cNvSpPr>
          <p:nvPr>
            <p:ph type="sldNum" sz="quarter" idx="12"/>
          </p:nvPr>
        </p:nvSpPr>
        <p:spPr/>
        <p:txBody>
          <a:bodyPr/>
          <a:lstStyle/>
          <a:p>
            <a:fld id="{C74CBB0B-5D0C-43FE-9043-22172208F6F8}" type="slidenum">
              <a:rPr lang="es-CO" smtClean="0"/>
              <a:t>‹Nº›</a:t>
            </a:fld>
            <a:endParaRPr lang="es-CO"/>
          </a:p>
        </p:txBody>
      </p:sp>
      <p:pic>
        <p:nvPicPr>
          <p:cNvPr id="8" name="Imagen 7">
            <a:extLst>
              <a:ext uri="{FF2B5EF4-FFF2-40B4-BE49-F238E27FC236}">
                <a16:creationId xmlns:a16="http://schemas.microsoft.com/office/drawing/2014/main" id="{8785305E-9BB9-E750-A656-8F509F95FE5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50"/>
            <a:ext cx="12192000" cy="6858299"/>
          </a:xfrm>
          <a:prstGeom prst="rect">
            <a:avLst/>
          </a:prstGeom>
        </p:spPr>
      </p:pic>
    </p:spTree>
    <p:extLst>
      <p:ext uri="{BB962C8B-B14F-4D97-AF65-F5344CB8AC3E}">
        <p14:creationId xmlns:p14="http://schemas.microsoft.com/office/powerpoint/2010/main" val="365237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A0128F-3548-EBBF-BD29-1EB1D245720C}"/>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2B611771-8F44-52FC-9741-53E17FE3733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CA0D0EFA-890A-CDAE-F1B6-CDA7C84A4BFA}"/>
              </a:ext>
            </a:extLst>
          </p:cNvPr>
          <p:cNvSpPr>
            <a:spLocks noGrp="1"/>
          </p:cNvSpPr>
          <p:nvPr>
            <p:ph type="dt" sz="half" idx="10"/>
          </p:nvPr>
        </p:nvSpPr>
        <p:spPr/>
        <p:txBody>
          <a:bodyPr/>
          <a:lstStyle/>
          <a:p>
            <a:fld id="{856A6FAC-9192-436B-870E-80DDE60983C7}" type="datetimeFigureOut">
              <a:rPr lang="es-CO" smtClean="0"/>
              <a:t>22/09/2023</a:t>
            </a:fld>
            <a:endParaRPr lang="es-CO"/>
          </a:p>
        </p:txBody>
      </p:sp>
      <p:sp>
        <p:nvSpPr>
          <p:cNvPr id="5" name="Marcador de pie de página 4">
            <a:extLst>
              <a:ext uri="{FF2B5EF4-FFF2-40B4-BE49-F238E27FC236}">
                <a16:creationId xmlns:a16="http://schemas.microsoft.com/office/drawing/2014/main" id="{9903C958-22C5-59D4-D584-C88407A5F5A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0441F80-8960-189A-2E8E-15505E6A0F98}"/>
              </a:ext>
            </a:extLst>
          </p:cNvPr>
          <p:cNvSpPr>
            <a:spLocks noGrp="1"/>
          </p:cNvSpPr>
          <p:nvPr>
            <p:ph type="sldNum" sz="quarter" idx="12"/>
          </p:nvPr>
        </p:nvSpPr>
        <p:spPr/>
        <p:txBody>
          <a:bodyPr/>
          <a:lstStyle/>
          <a:p>
            <a:fld id="{C74CBB0B-5D0C-43FE-9043-22172208F6F8}" type="slidenum">
              <a:rPr lang="es-CO" smtClean="0"/>
              <a:t>‹Nº›</a:t>
            </a:fld>
            <a:endParaRPr lang="es-CO"/>
          </a:p>
        </p:txBody>
      </p:sp>
      <p:pic>
        <p:nvPicPr>
          <p:cNvPr id="11" name="Imagen 10">
            <a:extLst>
              <a:ext uri="{FF2B5EF4-FFF2-40B4-BE49-F238E27FC236}">
                <a16:creationId xmlns:a16="http://schemas.microsoft.com/office/drawing/2014/main" id="{210946F8-5F5D-FC65-6FE7-EE7AD87150B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6" y="0"/>
            <a:ext cx="12191734" cy="6858149"/>
          </a:xfrm>
          <a:prstGeom prst="rect">
            <a:avLst/>
          </a:prstGeom>
        </p:spPr>
      </p:pic>
    </p:spTree>
    <p:extLst>
      <p:ext uri="{BB962C8B-B14F-4D97-AF65-F5344CB8AC3E}">
        <p14:creationId xmlns:p14="http://schemas.microsoft.com/office/powerpoint/2010/main" val="2046970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31F210-8371-C703-B82E-47C593C78A20}"/>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0B15A348-98B3-3879-5E17-CB0127E6485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88F33D3A-1132-9B1A-B962-CD60ABDB6F5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81E0D49E-7178-69A3-8F58-4D4C48A6CEFA}"/>
              </a:ext>
            </a:extLst>
          </p:cNvPr>
          <p:cNvSpPr>
            <a:spLocks noGrp="1"/>
          </p:cNvSpPr>
          <p:nvPr>
            <p:ph type="dt" sz="half" idx="10"/>
          </p:nvPr>
        </p:nvSpPr>
        <p:spPr/>
        <p:txBody>
          <a:bodyPr/>
          <a:lstStyle/>
          <a:p>
            <a:fld id="{856A6FAC-9192-436B-870E-80DDE60983C7}" type="datetimeFigureOut">
              <a:rPr lang="es-CO" smtClean="0"/>
              <a:t>22/09/2023</a:t>
            </a:fld>
            <a:endParaRPr lang="es-CO"/>
          </a:p>
        </p:txBody>
      </p:sp>
      <p:sp>
        <p:nvSpPr>
          <p:cNvPr id="6" name="Marcador de pie de página 5">
            <a:extLst>
              <a:ext uri="{FF2B5EF4-FFF2-40B4-BE49-F238E27FC236}">
                <a16:creationId xmlns:a16="http://schemas.microsoft.com/office/drawing/2014/main" id="{2F5CC090-A935-39EC-1352-2703D7774C23}"/>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F9F37035-180E-0152-1228-EECA44274B02}"/>
              </a:ext>
            </a:extLst>
          </p:cNvPr>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926693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CAB338-F339-66BE-83C6-7A3F6FECC920}"/>
              </a:ext>
            </a:extLst>
          </p:cNvPr>
          <p:cNvSpPr>
            <a:spLocks noGrp="1"/>
          </p:cNvSpPr>
          <p:nvPr>
            <p:ph type="title"/>
          </p:nvPr>
        </p:nvSpPr>
        <p:spPr>
          <a:xfrm>
            <a:off x="839788" y="365125"/>
            <a:ext cx="10515600" cy="1325563"/>
          </a:xfrm>
        </p:spPr>
        <p:txBody>
          <a:body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69935FC1-EFEA-9E70-C955-E0F46AFA99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los estilos de texto del patrón</a:t>
            </a:r>
          </a:p>
        </p:txBody>
      </p:sp>
      <p:sp>
        <p:nvSpPr>
          <p:cNvPr id="4" name="Marcador de contenido 3">
            <a:extLst>
              <a:ext uri="{FF2B5EF4-FFF2-40B4-BE49-F238E27FC236}">
                <a16:creationId xmlns:a16="http://schemas.microsoft.com/office/drawing/2014/main" id="{B52A0A90-FD8F-D098-9E3C-8B3903C7EAD4}"/>
              </a:ext>
            </a:extLst>
          </p:cNvPr>
          <p:cNvSpPr>
            <a:spLocks noGrp="1"/>
          </p:cNvSpPr>
          <p:nvPr>
            <p:ph sz="half" idx="2"/>
          </p:nvPr>
        </p:nvSpPr>
        <p:spPr>
          <a:xfrm>
            <a:off x="839788" y="2505075"/>
            <a:ext cx="5157787" cy="3684588"/>
          </a:xfrm>
        </p:spPr>
        <p:txBody>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5" name="Marcador de texto 4">
            <a:extLst>
              <a:ext uri="{FF2B5EF4-FFF2-40B4-BE49-F238E27FC236}">
                <a16:creationId xmlns:a16="http://schemas.microsoft.com/office/drawing/2014/main" id="{A0F47486-611C-6371-6BFF-C8AADB90A8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5A5BFE2-9B56-F9FE-1317-1698B3D8A8E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758251A3-C7BF-3DF9-1006-6349C94FA1F1}"/>
              </a:ext>
            </a:extLst>
          </p:cNvPr>
          <p:cNvSpPr>
            <a:spLocks noGrp="1"/>
          </p:cNvSpPr>
          <p:nvPr>
            <p:ph type="dt" sz="half" idx="10"/>
          </p:nvPr>
        </p:nvSpPr>
        <p:spPr/>
        <p:txBody>
          <a:bodyPr/>
          <a:lstStyle/>
          <a:p>
            <a:fld id="{856A6FAC-9192-436B-870E-80DDE60983C7}" type="datetimeFigureOut">
              <a:rPr lang="es-CO" smtClean="0"/>
              <a:t>22/09/2023</a:t>
            </a:fld>
            <a:endParaRPr lang="es-CO"/>
          </a:p>
        </p:txBody>
      </p:sp>
      <p:sp>
        <p:nvSpPr>
          <p:cNvPr id="8" name="Marcador de pie de página 7">
            <a:extLst>
              <a:ext uri="{FF2B5EF4-FFF2-40B4-BE49-F238E27FC236}">
                <a16:creationId xmlns:a16="http://schemas.microsoft.com/office/drawing/2014/main" id="{644687DF-C287-0B90-0384-AC46566F9DE1}"/>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EB92D22D-0268-7F05-56E0-5963F89C291C}"/>
              </a:ext>
            </a:extLst>
          </p:cNvPr>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3257333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5FE461-F01D-222B-4C7C-57D2AA8652C0}"/>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5CFB908D-19D2-F83C-4039-D58C06ECA823}"/>
              </a:ext>
            </a:extLst>
          </p:cNvPr>
          <p:cNvSpPr>
            <a:spLocks noGrp="1"/>
          </p:cNvSpPr>
          <p:nvPr>
            <p:ph type="dt" sz="half" idx="10"/>
          </p:nvPr>
        </p:nvSpPr>
        <p:spPr/>
        <p:txBody>
          <a:bodyPr/>
          <a:lstStyle/>
          <a:p>
            <a:fld id="{856A6FAC-9192-436B-870E-80DDE60983C7}" type="datetimeFigureOut">
              <a:rPr lang="es-CO" smtClean="0"/>
              <a:t>22/09/2023</a:t>
            </a:fld>
            <a:endParaRPr lang="es-CO"/>
          </a:p>
        </p:txBody>
      </p:sp>
      <p:sp>
        <p:nvSpPr>
          <p:cNvPr id="4" name="Marcador de pie de página 3">
            <a:extLst>
              <a:ext uri="{FF2B5EF4-FFF2-40B4-BE49-F238E27FC236}">
                <a16:creationId xmlns:a16="http://schemas.microsoft.com/office/drawing/2014/main" id="{877D68EF-BFF2-A72E-07EE-5E72D7A4740D}"/>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538FE25A-BF2A-CF99-7E87-C956434B72ED}"/>
              </a:ext>
            </a:extLst>
          </p:cNvPr>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1271424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B9DC9B7-1E4F-7D26-4BD7-745061F4E257}"/>
              </a:ext>
            </a:extLst>
          </p:cNvPr>
          <p:cNvSpPr>
            <a:spLocks noGrp="1"/>
          </p:cNvSpPr>
          <p:nvPr>
            <p:ph type="dt" sz="half" idx="10"/>
          </p:nvPr>
        </p:nvSpPr>
        <p:spPr/>
        <p:txBody>
          <a:bodyPr/>
          <a:lstStyle/>
          <a:p>
            <a:fld id="{856A6FAC-9192-436B-870E-80DDE60983C7}" type="datetimeFigureOut">
              <a:rPr lang="es-CO" smtClean="0"/>
              <a:t>22/09/2023</a:t>
            </a:fld>
            <a:endParaRPr lang="es-CO"/>
          </a:p>
        </p:txBody>
      </p:sp>
      <p:sp>
        <p:nvSpPr>
          <p:cNvPr id="3" name="Marcador de pie de página 2">
            <a:extLst>
              <a:ext uri="{FF2B5EF4-FFF2-40B4-BE49-F238E27FC236}">
                <a16:creationId xmlns:a16="http://schemas.microsoft.com/office/drawing/2014/main" id="{9F5816B9-11D6-2A5A-0FD1-DB0FC94DB765}"/>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D3A788D0-F4D3-2B6C-9239-17F58235B626}"/>
              </a:ext>
            </a:extLst>
          </p:cNvPr>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1662749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F842174-351A-5C35-E775-1CDC59E177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65D2E68F-9A0D-D89E-ED06-73EDB9E63B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fecha 3">
            <a:extLst>
              <a:ext uri="{FF2B5EF4-FFF2-40B4-BE49-F238E27FC236}">
                <a16:creationId xmlns:a16="http://schemas.microsoft.com/office/drawing/2014/main" id="{D0A95696-420C-C45E-6F3E-ED258E8D8B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6A6FAC-9192-436B-870E-80DDE60983C7}" type="datetimeFigureOut">
              <a:rPr lang="es-CO" smtClean="0"/>
              <a:t>22/09/2023</a:t>
            </a:fld>
            <a:endParaRPr lang="es-CO"/>
          </a:p>
        </p:txBody>
      </p:sp>
      <p:sp>
        <p:nvSpPr>
          <p:cNvPr id="5" name="Marcador de pie de página 4">
            <a:extLst>
              <a:ext uri="{FF2B5EF4-FFF2-40B4-BE49-F238E27FC236}">
                <a16:creationId xmlns:a16="http://schemas.microsoft.com/office/drawing/2014/main" id="{4BEF4216-2A8E-0656-28FD-6CAD51853C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26FEC2FF-6B1B-D345-F657-95FAADED47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4CBB0B-5D0C-43FE-9043-22172208F6F8}" type="slidenum">
              <a:rPr lang="es-CO" smtClean="0"/>
              <a:t>‹Nº›</a:t>
            </a:fld>
            <a:endParaRPr lang="es-CO"/>
          </a:p>
        </p:txBody>
      </p:sp>
    </p:spTree>
    <p:extLst>
      <p:ext uri="{BB962C8B-B14F-4D97-AF65-F5344CB8AC3E}">
        <p14:creationId xmlns:p14="http://schemas.microsoft.com/office/powerpoint/2010/main" val="1326068950"/>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0" r:id="rId3"/>
    <p:sldLayoutId id="2147483651" r:id="rId4"/>
    <p:sldLayoutId id="2147483650"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8096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6FF8D59-AC5F-2286-349A-70F1823FD195}"/>
              </a:ext>
            </a:extLst>
          </p:cNvPr>
          <p:cNvSpPr txBox="1"/>
          <p:nvPr/>
        </p:nvSpPr>
        <p:spPr>
          <a:xfrm>
            <a:off x="5065911" y="6639446"/>
            <a:ext cx="2060179" cy="261610"/>
          </a:xfrm>
          <a:prstGeom prst="rect">
            <a:avLst/>
          </a:prstGeom>
          <a:noFill/>
        </p:spPr>
        <p:txBody>
          <a:bodyPr wrap="none" rtlCol="0">
            <a:spAutoFit/>
          </a:bodyPr>
          <a:lstStyle/>
          <a:p>
            <a:pPr algn="ctr"/>
            <a:r>
              <a:rPr lang="es-CO" sz="1100" b="1" dirty="0">
                <a:solidFill>
                  <a:schemeClr val="bg1"/>
                </a:solidFill>
                <a:latin typeface="Helvetica" pitchFamily="2" charset="0"/>
              </a:rPr>
              <a:t>www.minagricultura.gov.co</a:t>
            </a:r>
          </a:p>
        </p:txBody>
      </p:sp>
      <p:sp>
        <p:nvSpPr>
          <p:cNvPr id="3" name="CuadroTexto 2">
            <a:extLst>
              <a:ext uri="{FF2B5EF4-FFF2-40B4-BE49-F238E27FC236}">
                <a16:creationId xmlns:a16="http://schemas.microsoft.com/office/drawing/2014/main" id="{5EBDFCC0-B8A4-1930-D821-D84748B640CB}"/>
              </a:ext>
            </a:extLst>
          </p:cNvPr>
          <p:cNvSpPr txBox="1"/>
          <p:nvPr/>
        </p:nvSpPr>
        <p:spPr>
          <a:xfrm>
            <a:off x="973122" y="1109847"/>
            <a:ext cx="9899009" cy="738664"/>
          </a:xfrm>
          <a:prstGeom prst="rect">
            <a:avLst/>
          </a:prstGeom>
          <a:noFill/>
        </p:spPr>
        <p:txBody>
          <a:bodyPr wrap="square">
            <a:spAutoFit/>
          </a:bodyPr>
          <a:lstStyle/>
          <a:p>
            <a:r>
              <a:rPr lang="es-ES" sz="1200" b="1" dirty="0">
                <a:solidFill>
                  <a:srgbClr val="C49E41"/>
                </a:solidFill>
              </a:rPr>
              <a:t>Los valores que conforman nuestro Código de Integridad al Interior del Ministerio de Agricultura y Desarrollo Rural son: Honestidad, respecto, compromiso, diligencia, justicia, solidaridad confidencialidad.</a:t>
            </a:r>
          </a:p>
          <a:p>
            <a:r>
              <a:rPr lang="es-ES" b="1" dirty="0">
                <a:solidFill>
                  <a:srgbClr val="C49E41"/>
                </a:solidFill>
              </a:rPr>
              <a:t> </a:t>
            </a:r>
            <a:endParaRPr lang="es-CO" b="1" dirty="0">
              <a:solidFill>
                <a:srgbClr val="C49E41"/>
              </a:solidFill>
            </a:endParaRPr>
          </a:p>
        </p:txBody>
      </p:sp>
      <p:sp>
        <p:nvSpPr>
          <p:cNvPr id="6" name="CuadroTexto 5">
            <a:extLst>
              <a:ext uri="{FF2B5EF4-FFF2-40B4-BE49-F238E27FC236}">
                <a16:creationId xmlns:a16="http://schemas.microsoft.com/office/drawing/2014/main" id="{F013790A-7276-9AEE-9D7A-1695FF77EECF}"/>
              </a:ext>
            </a:extLst>
          </p:cNvPr>
          <p:cNvSpPr txBox="1"/>
          <p:nvPr/>
        </p:nvSpPr>
        <p:spPr>
          <a:xfrm>
            <a:off x="1252057" y="5007875"/>
            <a:ext cx="10081470" cy="461665"/>
          </a:xfrm>
          <a:prstGeom prst="rect">
            <a:avLst/>
          </a:prstGeom>
          <a:noFill/>
        </p:spPr>
        <p:txBody>
          <a:bodyPr wrap="square">
            <a:spAutoFit/>
          </a:bodyPr>
          <a:lstStyle/>
          <a:p>
            <a:r>
              <a:rPr lang="es-ES" sz="1200" b="1" dirty="0">
                <a:solidFill>
                  <a:srgbClr val="C49E41"/>
                </a:solidFill>
              </a:rPr>
              <a:t>De las 91 personas que diligenciaron la encuesta, el 72% identificaron correctamente los valores del Código de Integridad: Honestidad, respecto, compromiso, diligencia, justicia, solidaridad y confidencialidad.</a:t>
            </a:r>
            <a:endParaRPr lang="es-CO" sz="1200" b="1" dirty="0">
              <a:solidFill>
                <a:srgbClr val="C49E41"/>
              </a:solidFill>
            </a:endParaRPr>
          </a:p>
        </p:txBody>
      </p:sp>
      <p:pic>
        <p:nvPicPr>
          <p:cNvPr id="7" name="Imagen 6">
            <a:extLst>
              <a:ext uri="{FF2B5EF4-FFF2-40B4-BE49-F238E27FC236}">
                <a16:creationId xmlns:a16="http://schemas.microsoft.com/office/drawing/2014/main" id="{7D4E8D43-CB5F-E51D-4053-634BEB8A23CB}"/>
              </a:ext>
            </a:extLst>
          </p:cNvPr>
          <p:cNvPicPr>
            <a:picLocks noChangeAspect="1"/>
          </p:cNvPicPr>
          <p:nvPr/>
        </p:nvPicPr>
        <p:blipFill>
          <a:blip r:embed="rId2"/>
          <a:stretch>
            <a:fillRect/>
          </a:stretch>
        </p:blipFill>
        <p:spPr>
          <a:xfrm>
            <a:off x="3803705" y="2051184"/>
            <a:ext cx="4584589" cy="2755631"/>
          </a:xfrm>
          <a:prstGeom prst="rect">
            <a:avLst/>
          </a:prstGeom>
        </p:spPr>
      </p:pic>
    </p:spTree>
    <p:extLst>
      <p:ext uri="{BB962C8B-B14F-4D97-AF65-F5344CB8AC3E}">
        <p14:creationId xmlns:p14="http://schemas.microsoft.com/office/powerpoint/2010/main" val="1208684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6FF8D59-AC5F-2286-349A-70F1823FD195}"/>
              </a:ext>
            </a:extLst>
          </p:cNvPr>
          <p:cNvSpPr txBox="1"/>
          <p:nvPr/>
        </p:nvSpPr>
        <p:spPr>
          <a:xfrm>
            <a:off x="5065911" y="6639446"/>
            <a:ext cx="2060179" cy="261610"/>
          </a:xfrm>
          <a:prstGeom prst="rect">
            <a:avLst/>
          </a:prstGeom>
          <a:noFill/>
        </p:spPr>
        <p:txBody>
          <a:bodyPr wrap="none" rtlCol="0">
            <a:spAutoFit/>
          </a:bodyPr>
          <a:lstStyle/>
          <a:p>
            <a:pPr algn="ctr"/>
            <a:r>
              <a:rPr lang="es-CO" sz="1100" b="1" dirty="0">
                <a:solidFill>
                  <a:schemeClr val="bg1"/>
                </a:solidFill>
                <a:latin typeface="Helvetica" pitchFamily="2" charset="0"/>
              </a:rPr>
              <a:t>www.minagricultura.gov.co</a:t>
            </a:r>
          </a:p>
        </p:txBody>
      </p:sp>
      <p:sp>
        <p:nvSpPr>
          <p:cNvPr id="3" name="CuadroTexto 2">
            <a:extLst>
              <a:ext uri="{FF2B5EF4-FFF2-40B4-BE49-F238E27FC236}">
                <a16:creationId xmlns:a16="http://schemas.microsoft.com/office/drawing/2014/main" id="{5EBDFCC0-B8A4-1930-D821-D84748B640CB}"/>
              </a:ext>
            </a:extLst>
          </p:cNvPr>
          <p:cNvSpPr txBox="1"/>
          <p:nvPr/>
        </p:nvSpPr>
        <p:spPr>
          <a:xfrm>
            <a:off x="973122" y="1109847"/>
            <a:ext cx="9899009" cy="923330"/>
          </a:xfrm>
          <a:prstGeom prst="rect">
            <a:avLst/>
          </a:prstGeom>
          <a:noFill/>
        </p:spPr>
        <p:txBody>
          <a:bodyPr wrap="square">
            <a:spAutoFit/>
          </a:bodyPr>
          <a:lstStyle/>
          <a:p>
            <a:r>
              <a:rPr lang="es-ES" sz="1200" b="1" kern="100" dirty="0">
                <a:solidFill>
                  <a:srgbClr val="C49E41"/>
                </a:solidFill>
                <a:effectLst/>
                <a:latin typeface="+mj-lt"/>
                <a:ea typeface="Calibri" panose="020F0502020204030204" pitchFamily="34" charset="0"/>
                <a:cs typeface="Times New Roman" panose="02020603050405020304" pitchFamily="18" charset="0"/>
              </a:rPr>
              <a:t>El Ministerio de Agricultura y Desarrollo Construyó el Código de Integridad, sobre principios, valores, creencias y comportamientos consolidados en la cultura organizacional de la entidad.</a:t>
            </a:r>
            <a:endParaRPr lang="es-CO" sz="1200" kern="100" dirty="0">
              <a:solidFill>
                <a:srgbClr val="C49E41"/>
              </a:solidFill>
              <a:effectLst/>
              <a:latin typeface="+mj-lt"/>
              <a:ea typeface="Calibri" panose="020F0502020204030204" pitchFamily="34" charset="0"/>
              <a:cs typeface="Times New Roman" panose="02020603050405020304" pitchFamily="18" charset="0"/>
            </a:endParaRPr>
          </a:p>
          <a:p>
            <a:endParaRPr lang="es-ES" sz="1200" b="1" dirty="0">
              <a:solidFill>
                <a:srgbClr val="C49E41"/>
              </a:solidFill>
            </a:endParaRPr>
          </a:p>
          <a:p>
            <a:r>
              <a:rPr lang="es-ES" b="1" dirty="0">
                <a:solidFill>
                  <a:srgbClr val="C49E41"/>
                </a:solidFill>
              </a:rPr>
              <a:t> </a:t>
            </a:r>
            <a:endParaRPr lang="es-CO" b="1" dirty="0">
              <a:solidFill>
                <a:srgbClr val="C49E41"/>
              </a:solidFill>
            </a:endParaRPr>
          </a:p>
        </p:txBody>
      </p:sp>
      <p:sp>
        <p:nvSpPr>
          <p:cNvPr id="6" name="CuadroTexto 5">
            <a:extLst>
              <a:ext uri="{FF2B5EF4-FFF2-40B4-BE49-F238E27FC236}">
                <a16:creationId xmlns:a16="http://schemas.microsoft.com/office/drawing/2014/main" id="{F013790A-7276-9AEE-9D7A-1695FF77EECF}"/>
              </a:ext>
            </a:extLst>
          </p:cNvPr>
          <p:cNvSpPr txBox="1"/>
          <p:nvPr/>
        </p:nvSpPr>
        <p:spPr>
          <a:xfrm>
            <a:off x="1252057" y="5007875"/>
            <a:ext cx="10081470" cy="461665"/>
          </a:xfrm>
          <a:prstGeom prst="rect">
            <a:avLst/>
          </a:prstGeom>
          <a:noFill/>
        </p:spPr>
        <p:txBody>
          <a:bodyPr wrap="square">
            <a:spAutoFit/>
          </a:bodyPr>
          <a:lstStyle/>
          <a:p>
            <a:r>
              <a:rPr lang="es-ES" sz="1200" b="1" dirty="0">
                <a:solidFill>
                  <a:srgbClr val="C49E41"/>
                </a:solidFill>
              </a:rPr>
              <a:t>De las 91 personas que diligenciaron la encuesta, el 59% identificaron correctamente sobre que principios fue construido el Código de Integridad. </a:t>
            </a:r>
            <a:endParaRPr lang="es-CO" sz="1200" b="1" dirty="0">
              <a:solidFill>
                <a:srgbClr val="C49E41"/>
              </a:solidFill>
            </a:endParaRPr>
          </a:p>
        </p:txBody>
      </p:sp>
      <p:pic>
        <p:nvPicPr>
          <p:cNvPr id="7" name="Imagen 6">
            <a:extLst>
              <a:ext uri="{FF2B5EF4-FFF2-40B4-BE49-F238E27FC236}">
                <a16:creationId xmlns:a16="http://schemas.microsoft.com/office/drawing/2014/main" id="{B925D98F-9D7C-EF98-DDEA-E5744D1B67A1}"/>
              </a:ext>
            </a:extLst>
          </p:cNvPr>
          <p:cNvPicPr>
            <a:picLocks noChangeAspect="1"/>
          </p:cNvPicPr>
          <p:nvPr/>
        </p:nvPicPr>
        <p:blipFill>
          <a:blip r:embed="rId2"/>
          <a:stretch>
            <a:fillRect/>
          </a:stretch>
        </p:blipFill>
        <p:spPr>
          <a:xfrm>
            <a:off x="3803705" y="2051184"/>
            <a:ext cx="4584589" cy="2755631"/>
          </a:xfrm>
          <a:prstGeom prst="rect">
            <a:avLst/>
          </a:prstGeom>
        </p:spPr>
      </p:pic>
    </p:spTree>
    <p:extLst>
      <p:ext uri="{BB962C8B-B14F-4D97-AF65-F5344CB8AC3E}">
        <p14:creationId xmlns:p14="http://schemas.microsoft.com/office/powerpoint/2010/main" val="3459769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6FF8D59-AC5F-2286-349A-70F1823FD195}"/>
              </a:ext>
            </a:extLst>
          </p:cNvPr>
          <p:cNvSpPr txBox="1"/>
          <p:nvPr/>
        </p:nvSpPr>
        <p:spPr>
          <a:xfrm>
            <a:off x="5065911" y="6639446"/>
            <a:ext cx="2060179" cy="261610"/>
          </a:xfrm>
          <a:prstGeom prst="rect">
            <a:avLst/>
          </a:prstGeom>
          <a:noFill/>
        </p:spPr>
        <p:txBody>
          <a:bodyPr wrap="none" rtlCol="0">
            <a:spAutoFit/>
          </a:bodyPr>
          <a:lstStyle/>
          <a:p>
            <a:pPr algn="ctr"/>
            <a:r>
              <a:rPr lang="es-CO" sz="1100" b="1" dirty="0">
                <a:solidFill>
                  <a:schemeClr val="bg1"/>
                </a:solidFill>
                <a:latin typeface="Helvetica" pitchFamily="2" charset="0"/>
              </a:rPr>
              <a:t>www.minagricultura.gov.co</a:t>
            </a:r>
          </a:p>
        </p:txBody>
      </p:sp>
      <p:sp>
        <p:nvSpPr>
          <p:cNvPr id="3" name="CuadroTexto 2">
            <a:extLst>
              <a:ext uri="{FF2B5EF4-FFF2-40B4-BE49-F238E27FC236}">
                <a16:creationId xmlns:a16="http://schemas.microsoft.com/office/drawing/2014/main" id="{5EBDFCC0-B8A4-1930-D821-D84748B640CB}"/>
              </a:ext>
            </a:extLst>
          </p:cNvPr>
          <p:cNvSpPr txBox="1"/>
          <p:nvPr/>
        </p:nvSpPr>
        <p:spPr>
          <a:xfrm>
            <a:off x="973122" y="1109847"/>
            <a:ext cx="9899009" cy="738664"/>
          </a:xfrm>
          <a:prstGeom prst="rect">
            <a:avLst/>
          </a:prstGeom>
          <a:noFill/>
        </p:spPr>
        <p:txBody>
          <a:bodyPr wrap="square">
            <a:spAutoFit/>
          </a:bodyPr>
          <a:lstStyle/>
          <a:p>
            <a:r>
              <a:rPr lang="es-ES" sz="1200" b="1" kern="100" dirty="0">
                <a:solidFill>
                  <a:srgbClr val="C49E41"/>
                </a:solidFill>
                <a:effectLst/>
                <a:latin typeface="+mj-lt"/>
                <a:ea typeface="Calibri" panose="020F0502020204030204" pitchFamily="34" charset="0"/>
                <a:cs typeface="Times New Roman" panose="02020603050405020304" pitchFamily="18" charset="0"/>
              </a:rPr>
              <a:t>Como Servidor Público entiendo el valor de los compromisos y responsabilidades que he adquirido frente a la ciudadanía y al país.</a:t>
            </a:r>
            <a:endParaRPr lang="es-CO" sz="1200" kern="100" dirty="0">
              <a:solidFill>
                <a:srgbClr val="C49E41"/>
              </a:solidFill>
              <a:effectLst/>
              <a:latin typeface="+mj-lt"/>
              <a:ea typeface="Calibri" panose="020F0502020204030204" pitchFamily="34" charset="0"/>
              <a:cs typeface="Times New Roman" panose="02020603050405020304" pitchFamily="18" charset="0"/>
            </a:endParaRPr>
          </a:p>
          <a:p>
            <a:endParaRPr lang="es-ES" sz="1200" b="1" dirty="0">
              <a:solidFill>
                <a:srgbClr val="C49E41"/>
              </a:solidFill>
            </a:endParaRPr>
          </a:p>
          <a:p>
            <a:r>
              <a:rPr lang="es-ES" b="1" dirty="0">
                <a:solidFill>
                  <a:srgbClr val="C49E41"/>
                </a:solidFill>
              </a:rPr>
              <a:t> </a:t>
            </a:r>
            <a:endParaRPr lang="es-CO" b="1" dirty="0">
              <a:solidFill>
                <a:srgbClr val="C49E41"/>
              </a:solidFill>
            </a:endParaRPr>
          </a:p>
        </p:txBody>
      </p:sp>
      <p:sp>
        <p:nvSpPr>
          <p:cNvPr id="6" name="CuadroTexto 5">
            <a:extLst>
              <a:ext uri="{FF2B5EF4-FFF2-40B4-BE49-F238E27FC236}">
                <a16:creationId xmlns:a16="http://schemas.microsoft.com/office/drawing/2014/main" id="{F013790A-7276-9AEE-9D7A-1695FF77EECF}"/>
              </a:ext>
            </a:extLst>
          </p:cNvPr>
          <p:cNvSpPr txBox="1"/>
          <p:nvPr/>
        </p:nvSpPr>
        <p:spPr>
          <a:xfrm>
            <a:off x="1252057" y="5007875"/>
            <a:ext cx="10081470" cy="276999"/>
          </a:xfrm>
          <a:prstGeom prst="rect">
            <a:avLst/>
          </a:prstGeom>
          <a:noFill/>
        </p:spPr>
        <p:txBody>
          <a:bodyPr wrap="square">
            <a:spAutoFit/>
          </a:bodyPr>
          <a:lstStyle/>
          <a:p>
            <a:r>
              <a:rPr lang="es-ES" sz="1200" b="1" dirty="0">
                <a:solidFill>
                  <a:srgbClr val="C49E41"/>
                </a:solidFill>
              </a:rPr>
              <a:t>De las 91 personas que diligenciaron la encuesta el 77% entendieron correctamente el valor de los compromisos y responsabilidades </a:t>
            </a:r>
            <a:endParaRPr lang="es-CO" sz="1200" b="1" dirty="0">
              <a:solidFill>
                <a:srgbClr val="C49E41"/>
              </a:solidFill>
            </a:endParaRPr>
          </a:p>
        </p:txBody>
      </p:sp>
      <p:pic>
        <p:nvPicPr>
          <p:cNvPr id="7" name="Imagen 6">
            <a:extLst>
              <a:ext uri="{FF2B5EF4-FFF2-40B4-BE49-F238E27FC236}">
                <a16:creationId xmlns:a16="http://schemas.microsoft.com/office/drawing/2014/main" id="{5F6C2188-5529-C80D-64B8-77117B64C48D}"/>
              </a:ext>
            </a:extLst>
          </p:cNvPr>
          <p:cNvPicPr>
            <a:picLocks noChangeAspect="1"/>
          </p:cNvPicPr>
          <p:nvPr/>
        </p:nvPicPr>
        <p:blipFill>
          <a:blip r:embed="rId2"/>
          <a:stretch>
            <a:fillRect/>
          </a:stretch>
        </p:blipFill>
        <p:spPr>
          <a:xfrm>
            <a:off x="3803705" y="2051184"/>
            <a:ext cx="4584589" cy="2755631"/>
          </a:xfrm>
          <a:prstGeom prst="rect">
            <a:avLst/>
          </a:prstGeom>
        </p:spPr>
      </p:pic>
    </p:spTree>
    <p:extLst>
      <p:ext uri="{BB962C8B-B14F-4D97-AF65-F5344CB8AC3E}">
        <p14:creationId xmlns:p14="http://schemas.microsoft.com/office/powerpoint/2010/main" val="1616317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6FF8D59-AC5F-2286-349A-70F1823FD195}"/>
              </a:ext>
            </a:extLst>
          </p:cNvPr>
          <p:cNvSpPr txBox="1"/>
          <p:nvPr/>
        </p:nvSpPr>
        <p:spPr>
          <a:xfrm>
            <a:off x="5065911" y="6639446"/>
            <a:ext cx="2060179" cy="261610"/>
          </a:xfrm>
          <a:prstGeom prst="rect">
            <a:avLst/>
          </a:prstGeom>
          <a:noFill/>
        </p:spPr>
        <p:txBody>
          <a:bodyPr wrap="none" rtlCol="0">
            <a:spAutoFit/>
          </a:bodyPr>
          <a:lstStyle/>
          <a:p>
            <a:pPr algn="ctr"/>
            <a:r>
              <a:rPr lang="es-CO" sz="1100" b="1" dirty="0">
                <a:solidFill>
                  <a:schemeClr val="bg1"/>
                </a:solidFill>
                <a:latin typeface="Helvetica" pitchFamily="2" charset="0"/>
              </a:rPr>
              <a:t>www.minagricultura.gov.co</a:t>
            </a:r>
          </a:p>
        </p:txBody>
      </p:sp>
      <p:sp>
        <p:nvSpPr>
          <p:cNvPr id="3" name="CuadroTexto 2">
            <a:extLst>
              <a:ext uri="{FF2B5EF4-FFF2-40B4-BE49-F238E27FC236}">
                <a16:creationId xmlns:a16="http://schemas.microsoft.com/office/drawing/2014/main" id="{5EBDFCC0-B8A4-1930-D821-D84748B640CB}"/>
              </a:ext>
            </a:extLst>
          </p:cNvPr>
          <p:cNvSpPr txBox="1"/>
          <p:nvPr/>
        </p:nvSpPr>
        <p:spPr>
          <a:xfrm>
            <a:off x="973122" y="1109847"/>
            <a:ext cx="9899009" cy="461665"/>
          </a:xfrm>
          <a:prstGeom prst="rect">
            <a:avLst/>
          </a:prstGeom>
          <a:noFill/>
        </p:spPr>
        <p:txBody>
          <a:bodyPr wrap="square">
            <a:spAutoFit/>
          </a:bodyPr>
          <a:lstStyle/>
          <a:p>
            <a:r>
              <a:rPr lang="es-ES" sz="1200" b="1" dirty="0">
                <a:solidFill>
                  <a:srgbClr val="C49E41"/>
                </a:solidFill>
                <a:effectLst/>
                <a:latin typeface="Arial" panose="020B0604020202020204" pitchFamily="34" charset="0"/>
                <a:ea typeface="Calibri" panose="020F0502020204030204" pitchFamily="34" charset="0"/>
              </a:rPr>
              <a:t>Como Servidor Público tengo claro que no debo promover, ni ejecutar políticas, programas o medidas que afecten la igualdad y la libertad de personas.</a:t>
            </a:r>
            <a:r>
              <a:rPr lang="es-ES" sz="1200" b="1" dirty="0">
                <a:solidFill>
                  <a:srgbClr val="C49E41"/>
                </a:solidFill>
              </a:rPr>
              <a:t> </a:t>
            </a:r>
            <a:endParaRPr lang="es-CO" sz="1200" b="1" dirty="0">
              <a:solidFill>
                <a:srgbClr val="C49E41"/>
              </a:solidFill>
            </a:endParaRPr>
          </a:p>
        </p:txBody>
      </p:sp>
      <p:sp>
        <p:nvSpPr>
          <p:cNvPr id="6" name="CuadroTexto 5">
            <a:extLst>
              <a:ext uri="{FF2B5EF4-FFF2-40B4-BE49-F238E27FC236}">
                <a16:creationId xmlns:a16="http://schemas.microsoft.com/office/drawing/2014/main" id="{F013790A-7276-9AEE-9D7A-1695FF77EECF}"/>
              </a:ext>
            </a:extLst>
          </p:cNvPr>
          <p:cNvSpPr txBox="1"/>
          <p:nvPr/>
        </p:nvSpPr>
        <p:spPr>
          <a:xfrm>
            <a:off x="1252057" y="5007875"/>
            <a:ext cx="10081470" cy="276999"/>
          </a:xfrm>
          <a:prstGeom prst="rect">
            <a:avLst/>
          </a:prstGeom>
          <a:noFill/>
        </p:spPr>
        <p:txBody>
          <a:bodyPr wrap="square">
            <a:spAutoFit/>
          </a:bodyPr>
          <a:lstStyle/>
          <a:p>
            <a:r>
              <a:rPr lang="es-ES" sz="1200" b="1" dirty="0">
                <a:solidFill>
                  <a:srgbClr val="C49E41"/>
                </a:solidFill>
              </a:rPr>
              <a:t>De las 91 personas que diligenciaron la encuesta, el 78% tienen claro que no se debe promover ni ejecutar con el valor de la justicia </a:t>
            </a:r>
            <a:endParaRPr lang="es-CO" sz="1200" b="1" dirty="0">
              <a:solidFill>
                <a:srgbClr val="C49E41"/>
              </a:solidFill>
            </a:endParaRPr>
          </a:p>
        </p:txBody>
      </p:sp>
      <p:pic>
        <p:nvPicPr>
          <p:cNvPr id="7" name="Imagen 6">
            <a:extLst>
              <a:ext uri="{FF2B5EF4-FFF2-40B4-BE49-F238E27FC236}">
                <a16:creationId xmlns:a16="http://schemas.microsoft.com/office/drawing/2014/main" id="{45015E9B-9677-E2B5-3495-D8ECF23D2F9E}"/>
              </a:ext>
            </a:extLst>
          </p:cNvPr>
          <p:cNvPicPr>
            <a:picLocks noChangeAspect="1"/>
          </p:cNvPicPr>
          <p:nvPr/>
        </p:nvPicPr>
        <p:blipFill>
          <a:blip r:embed="rId2"/>
          <a:stretch>
            <a:fillRect/>
          </a:stretch>
        </p:blipFill>
        <p:spPr>
          <a:xfrm>
            <a:off x="3803705" y="2051184"/>
            <a:ext cx="4584589" cy="2755631"/>
          </a:xfrm>
          <a:prstGeom prst="rect">
            <a:avLst/>
          </a:prstGeom>
        </p:spPr>
      </p:pic>
    </p:spTree>
    <p:extLst>
      <p:ext uri="{BB962C8B-B14F-4D97-AF65-F5344CB8AC3E}">
        <p14:creationId xmlns:p14="http://schemas.microsoft.com/office/powerpoint/2010/main" val="3989882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6FF8D59-AC5F-2286-349A-70F1823FD195}"/>
              </a:ext>
            </a:extLst>
          </p:cNvPr>
          <p:cNvSpPr txBox="1"/>
          <p:nvPr/>
        </p:nvSpPr>
        <p:spPr>
          <a:xfrm>
            <a:off x="5065911" y="6639446"/>
            <a:ext cx="2060179" cy="261610"/>
          </a:xfrm>
          <a:prstGeom prst="rect">
            <a:avLst/>
          </a:prstGeom>
          <a:noFill/>
        </p:spPr>
        <p:txBody>
          <a:bodyPr wrap="none" rtlCol="0">
            <a:spAutoFit/>
          </a:bodyPr>
          <a:lstStyle/>
          <a:p>
            <a:pPr algn="ctr"/>
            <a:r>
              <a:rPr lang="es-CO" sz="1100" b="1" dirty="0">
                <a:solidFill>
                  <a:schemeClr val="bg1"/>
                </a:solidFill>
                <a:latin typeface="Helvetica" pitchFamily="2" charset="0"/>
              </a:rPr>
              <a:t>www.minagricultura.gov.co</a:t>
            </a:r>
          </a:p>
        </p:txBody>
      </p:sp>
      <p:sp>
        <p:nvSpPr>
          <p:cNvPr id="3" name="CuadroTexto 2">
            <a:extLst>
              <a:ext uri="{FF2B5EF4-FFF2-40B4-BE49-F238E27FC236}">
                <a16:creationId xmlns:a16="http://schemas.microsoft.com/office/drawing/2014/main" id="{5EBDFCC0-B8A4-1930-D821-D84748B640CB}"/>
              </a:ext>
            </a:extLst>
          </p:cNvPr>
          <p:cNvSpPr txBox="1"/>
          <p:nvPr/>
        </p:nvSpPr>
        <p:spPr>
          <a:xfrm>
            <a:off x="973122" y="1109847"/>
            <a:ext cx="9899009" cy="646331"/>
          </a:xfrm>
          <a:prstGeom prst="rect">
            <a:avLst/>
          </a:prstGeom>
          <a:noFill/>
        </p:spPr>
        <p:txBody>
          <a:bodyPr wrap="square">
            <a:spAutoFit/>
          </a:bodyPr>
          <a:lstStyle/>
          <a:p>
            <a:r>
              <a:rPr lang="es-ES" sz="1200" b="1" kern="100" dirty="0">
                <a:solidFill>
                  <a:srgbClr val="C49E41"/>
                </a:solidFill>
                <a:effectLst/>
                <a:latin typeface="+mj-lt"/>
                <a:ea typeface="Calibri" panose="020F0502020204030204" pitchFamily="34" charset="0"/>
                <a:cs typeface="Times New Roman" panose="02020603050405020304" pitchFamily="18" charset="0"/>
              </a:rPr>
              <a:t>Como Servidor Público mi solidaridad es actuar sin ningún interés personal hacia los demás, brindando ayuda mutua, para la realización de una tarea o compromiso con el fin de lograr los objetivos del Ministerio</a:t>
            </a:r>
            <a:endParaRPr lang="es-CO" sz="1200" kern="100" dirty="0">
              <a:solidFill>
                <a:srgbClr val="C49E41"/>
              </a:solidFill>
              <a:effectLst/>
              <a:latin typeface="+mj-lt"/>
              <a:ea typeface="Calibri" panose="020F0502020204030204" pitchFamily="34" charset="0"/>
              <a:cs typeface="Times New Roman" panose="02020603050405020304" pitchFamily="18" charset="0"/>
            </a:endParaRPr>
          </a:p>
          <a:p>
            <a:endParaRPr lang="es-CO" sz="1200" b="1" dirty="0">
              <a:solidFill>
                <a:srgbClr val="C49E41"/>
              </a:solidFill>
            </a:endParaRPr>
          </a:p>
        </p:txBody>
      </p:sp>
      <p:sp>
        <p:nvSpPr>
          <p:cNvPr id="6" name="CuadroTexto 5">
            <a:extLst>
              <a:ext uri="{FF2B5EF4-FFF2-40B4-BE49-F238E27FC236}">
                <a16:creationId xmlns:a16="http://schemas.microsoft.com/office/drawing/2014/main" id="{F013790A-7276-9AEE-9D7A-1695FF77EECF}"/>
              </a:ext>
            </a:extLst>
          </p:cNvPr>
          <p:cNvSpPr txBox="1"/>
          <p:nvPr/>
        </p:nvSpPr>
        <p:spPr>
          <a:xfrm>
            <a:off x="1252057" y="5007875"/>
            <a:ext cx="10081470" cy="276999"/>
          </a:xfrm>
          <a:prstGeom prst="rect">
            <a:avLst/>
          </a:prstGeom>
          <a:noFill/>
        </p:spPr>
        <p:txBody>
          <a:bodyPr wrap="square">
            <a:spAutoFit/>
          </a:bodyPr>
          <a:lstStyle/>
          <a:p>
            <a:r>
              <a:rPr lang="es-ES" sz="1200" b="1" dirty="0">
                <a:solidFill>
                  <a:srgbClr val="C49E41"/>
                </a:solidFill>
              </a:rPr>
              <a:t>De las 91 personas que diligenciaron la encuesta, el 82% identificaron correctamente la definición del valor de la solidaridad</a:t>
            </a:r>
            <a:endParaRPr lang="es-CO" sz="1200" b="1" dirty="0">
              <a:solidFill>
                <a:srgbClr val="C49E41"/>
              </a:solidFill>
            </a:endParaRPr>
          </a:p>
        </p:txBody>
      </p:sp>
      <p:pic>
        <p:nvPicPr>
          <p:cNvPr id="7" name="Imagen 6">
            <a:extLst>
              <a:ext uri="{FF2B5EF4-FFF2-40B4-BE49-F238E27FC236}">
                <a16:creationId xmlns:a16="http://schemas.microsoft.com/office/drawing/2014/main" id="{2E300B1F-247F-5058-A8DC-8E6EE636358F}"/>
              </a:ext>
            </a:extLst>
          </p:cNvPr>
          <p:cNvPicPr>
            <a:picLocks noChangeAspect="1"/>
          </p:cNvPicPr>
          <p:nvPr/>
        </p:nvPicPr>
        <p:blipFill>
          <a:blip r:embed="rId2"/>
          <a:stretch>
            <a:fillRect/>
          </a:stretch>
        </p:blipFill>
        <p:spPr>
          <a:xfrm>
            <a:off x="3803705" y="2051184"/>
            <a:ext cx="4584589" cy="2755631"/>
          </a:xfrm>
          <a:prstGeom prst="rect">
            <a:avLst/>
          </a:prstGeom>
        </p:spPr>
      </p:pic>
    </p:spTree>
    <p:extLst>
      <p:ext uri="{BB962C8B-B14F-4D97-AF65-F5344CB8AC3E}">
        <p14:creationId xmlns:p14="http://schemas.microsoft.com/office/powerpoint/2010/main" val="2296520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6FF8D59-AC5F-2286-349A-70F1823FD195}"/>
              </a:ext>
            </a:extLst>
          </p:cNvPr>
          <p:cNvSpPr txBox="1"/>
          <p:nvPr/>
        </p:nvSpPr>
        <p:spPr>
          <a:xfrm>
            <a:off x="5065911" y="6639446"/>
            <a:ext cx="2060179" cy="261610"/>
          </a:xfrm>
          <a:prstGeom prst="rect">
            <a:avLst/>
          </a:prstGeom>
          <a:noFill/>
        </p:spPr>
        <p:txBody>
          <a:bodyPr wrap="none" rtlCol="0">
            <a:spAutoFit/>
          </a:bodyPr>
          <a:lstStyle/>
          <a:p>
            <a:pPr algn="ctr"/>
            <a:r>
              <a:rPr lang="es-CO" sz="1100" b="1" dirty="0">
                <a:solidFill>
                  <a:schemeClr val="bg1"/>
                </a:solidFill>
                <a:latin typeface="Helvetica" pitchFamily="2" charset="0"/>
              </a:rPr>
              <a:t>www.minagricultura.gov.co</a:t>
            </a:r>
          </a:p>
        </p:txBody>
      </p:sp>
      <p:sp>
        <p:nvSpPr>
          <p:cNvPr id="3" name="CuadroTexto 2">
            <a:extLst>
              <a:ext uri="{FF2B5EF4-FFF2-40B4-BE49-F238E27FC236}">
                <a16:creationId xmlns:a16="http://schemas.microsoft.com/office/drawing/2014/main" id="{5EBDFCC0-B8A4-1930-D821-D84748B640CB}"/>
              </a:ext>
            </a:extLst>
          </p:cNvPr>
          <p:cNvSpPr txBox="1"/>
          <p:nvPr/>
        </p:nvSpPr>
        <p:spPr>
          <a:xfrm>
            <a:off x="973122" y="1109847"/>
            <a:ext cx="9899009" cy="830997"/>
          </a:xfrm>
          <a:prstGeom prst="rect">
            <a:avLst/>
          </a:prstGeom>
          <a:noFill/>
        </p:spPr>
        <p:txBody>
          <a:bodyPr wrap="square">
            <a:spAutoFit/>
          </a:bodyPr>
          <a:lstStyle/>
          <a:p>
            <a:r>
              <a:rPr lang="es-ES" sz="1200" b="1" dirty="0">
                <a:solidFill>
                  <a:srgbClr val="C49E41"/>
                </a:solidFill>
                <a:latin typeface="+mj-lt"/>
              </a:rPr>
              <a:t>Entiendo que dentro del valor del respecto: atiendo con amabilidad, igualdad y equidad </a:t>
            </a:r>
            <a:r>
              <a:rPr lang="es-ES" sz="1200" b="1" kern="100" dirty="0">
                <a:solidFill>
                  <a:srgbClr val="C49E41"/>
                </a:solidFill>
                <a:effectLst/>
                <a:latin typeface="+mj-lt"/>
                <a:ea typeface="Calibri" panose="020F0502020204030204" pitchFamily="34" charset="0"/>
                <a:cs typeface="Times New Roman" panose="02020603050405020304" pitchFamily="18" charset="0"/>
              </a:rPr>
              <a:t>a todas las personas en cualquier situación a través de mis palabras, gestos y actitudes, sin importar su condición social, económica, religiosa, étnica o de cualquier otro orden. Soy amable todos los días, esa es la clave siempre. </a:t>
            </a:r>
            <a:endParaRPr lang="es-CO" sz="1200" b="1" kern="100" dirty="0">
              <a:solidFill>
                <a:srgbClr val="C49E41"/>
              </a:solidFill>
              <a:effectLst/>
              <a:latin typeface="+mj-lt"/>
              <a:ea typeface="Calibri" panose="020F0502020204030204" pitchFamily="34" charset="0"/>
              <a:cs typeface="Times New Roman" panose="02020603050405020304" pitchFamily="18" charset="0"/>
            </a:endParaRPr>
          </a:p>
          <a:p>
            <a:r>
              <a:rPr lang="es-ES" sz="1200" b="1" dirty="0">
                <a:solidFill>
                  <a:srgbClr val="C49E41"/>
                </a:solidFill>
              </a:rPr>
              <a:t> </a:t>
            </a:r>
            <a:endParaRPr lang="es-CO" sz="1200" b="1" dirty="0">
              <a:solidFill>
                <a:srgbClr val="C49E41"/>
              </a:solidFill>
            </a:endParaRPr>
          </a:p>
        </p:txBody>
      </p:sp>
      <p:sp>
        <p:nvSpPr>
          <p:cNvPr id="6" name="CuadroTexto 5">
            <a:extLst>
              <a:ext uri="{FF2B5EF4-FFF2-40B4-BE49-F238E27FC236}">
                <a16:creationId xmlns:a16="http://schemas.microsoft.com/office/drawing/2014/main" id="{F013790A-7276-9AEE-9D7A-1695FF77EECF}"/>
              </a:ext>
            </a:extLst>
          </p:cNvPr>
          <p:cNvSpPr txBox="1"/>
          <p:nvPr/>
        </p:nvSpPr>
        <p:spPr>
          <a:xfrm>
            <a:off x="1260446" y="5471154"/>
            <a:ext cx="10081470" cy="276999"/>
          </a:xfrm>
          <a:prstGeom prst="rect">
            <a:avLst/>
          </a:prstGeom>
          <a:noFill/>
        </p:spPr>
        <p:txBody>
          <a:bodyPr wrap="square">
            <a:spAutoFit/>
          </a:bodyPr>
          <a:lstStyle/>
          <a:p>
            <a:r>
              <a:rPr lang="es-ES" sz="1200" b="1" dirty="0">
                <a:solidFill>
                  <a:srgbClr val="C49E41"/>
                </a:solidFill>
              </a:rPr>
              <a:t>De las 91 personas que diligenciaron la encuesta, el 83% entienden correctamente el valor del respecto</a:t>
            </a:r>
            <a:endParaRPr lang="es-CO" sz="1200" b="1" dirty="0">
              <a:solidFill>
                <a:srgbClr val="C49E41"/>
              </a:solidFill>
            </a:endParaRPr>
          </a:p>
        </p:txBody>
      </p:sp>
      <p:graphicFrame>
        <p:nvGraphicFramePr>
          <p:cNvPr id="2" name="Gráfico 1">
            <a:extLst>
              <a:ext uri="{FF2B5EF4-FFF2-40B4-BE49-F238E27FC236}">
                <a16:creationId xmlns:a16="http://schemas.microsoft.com/office/drawing/2014/main" id="{1A562AEE-01A4-01CB-392C-E1F17220F264}"/>
              </a:ext>
            </a:extLst>
          </p:cNvPr>
          <p:cNvGraphicFramePr>
            <a:graphicFrameLocks/>
          </p:cNvGraphicFramePr>
          <p:nvPr>
            <p:extLst>
              <p:ext uri="{D42A27DB-BD31-4B8C-83A1-F6EECF244321}">
                <p14:modId xmlns:p14="http://schemas.microsoft.com/office/powerpoint/2010/main" val="243841355"/>
              </p:ext>
            </p:extLst>
          </p:nvPr>
        </p:nvGraphicFramePr>
        <p:xfrm>
          <a:off x="3362325" y="1945481"/>
          <a:ext cx="5467350" cy="2967038"/>
        </p:xfrm>
        <a:graphic>
          <a:graphicData uri="http://schemas.openxmlformats.org/drawingml/2006/chart">
            <c:chart xmlns:c="http://schemas.openxmlformats.org/drawingml/2006/chart" xmlns:r="http://schemas.openxmlformats.org/officeDocument/2006/relationships" r:id="rId2"/>
          </a:graphicData>
        </a:graphic>
      </p:graphicFrame>
      <p:pic>
        <p:nvPicPr>
          <p:cNvPr id="10" name="Imagen 9">
            <a:extLst>
              <a:ext uri="{FF2B5EF4-FFF2-40B4-BE49-F238E27FC236}">
                <a16:creationId xmlns:a16="http://schemas.microsoft.com/office/drawing/2014/main" id="{6F995394-61DB-DC35-38EF-DC390DEED810}"/>
              </a:ext>
            </a:extLst>
          </p:cNvPr>
          <p:cNvPicPr>
            <a:picLocks noChangeAspect="1"/>
          </p:cNvPicPr>
          <p:nvPr/>
        </p:nvPicPr>
        <p:blipFill>
          <a:blip r:embed="rId3"/>
          <a:stretch>
            <a:fillRect/>
          </a:stretch>
        </p:blipFill>
        <p:spPr>
          <a:xfrm>
            <a:off x="3803705" y="2051184"/>
            <a:ext cx="4584589" cy="2755631"/>
          </a:xfrm>
          <a:prstGeom prst="rect">
            <a:avLst/>
          </a:prstGeom>
        </p:spPr>
      </p:pic>
    </p:spTree>
    <p:extLst>
      <p:ext uri="{BB962C8B-B14F-4D97-AF65-F5344CB8AC3E}">
        <p14:creationId xmlns:p14="http://schemas.microsoft.com/office/powerpoint/2010/main" val="1609260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6FF8D59-AC5F-2286-349A-70F1823FD195}"/>
              </a:ext>
            </a:extLst>
          </p:cNvPr>
          <p:cNvSpPr txBox="1"/>
          <p:nvPr/>
        </p:nvSpPr>
        <p:spPr>
          <a:xfrm>
            <a:off x="5065911" y="6639446"/>
            <a:ext cx="2060179" cy="261610"/>
          </a:xfrm>
          <a:prstGeom prst="rect">
            <a:avLst/>
          </a:prstGeom>
          <a:noFill/>
        </p:spPr>
        <p:txBody>
          <a:bodyPr wrap="none" rtlCol="0">
            <a:spAutoFit/>
          </a:bodyPr>
          <a:lstStyle/>
          <a:p>
            <a:pPr algn="ctr"/>
            <a:r>
              <a:rPr lang="es-CO" sz="1100" b="1" dirty="0">
                <a:solidFill>
                  <a:schemeClr val="bg1"/>
                </a:solidFill>
                <a:latin typeface="Helvetica" pitchFamily="2" charset="0"/>
              </a:rPr>
              <a:t>www.minagricultura.gov.co</a:t>
            </a:r>
          </a:p>
        </p:txBody>
      </p:sp>
      <p:sp>
        <p:nvSpPr>
          <p:cNvPr id="3" name="CuadroTexto 2">
            <a:extLst>
              <a:ext uri="{FF2B5EF4-FFF2-40B4-BE49-F238E27FC236}">
                <a16:creationId xmlns:a16="http://schemas.microsoft.com/office/drawing/2014/main" id="{5EBDFCC0-B8A4-1930-D821-D84748B640CB}"/>
              </a:ext>
            </a:extLst>
          </p:cNvPr>
          <p:cNvSpPr txBox="1"/>
          <p:nvPr/>
        </p:nvSpPr>
        <p:spPr>
          <a:xfrm>
            <a:off x="973122" y="1109847"/>
            <a:ext cx="9899009" cy="477631"/>
          </a:xfrm>
          <a:prstGeom prst="rect">
            <a:avLst/>
          </a:prstGeom>
          <a:noFill/>
        </p:spPr>
        <p:txBody>
          <a:bodyPr wrap="square">
            <a:spAutoFit/>
          </a:bodyPr>
          <a:lstStyle/>
          <a:p>
            <a:pPr algn="just">
              <a:lnSpc>
                <a:spcPct val="107000"/>
              </a:lnSpc>
              <a:spcAft>
                <a:spcPts val="800"/>
              </a:spcAft>
            </a:pPr>
            <a:r>
              <a:rPr lang="es-ES" sz="1200" b="1" kern="100" dirty="0">
                <a:solidFill>
                  <a:srgbClr val="C49E41"/>
                </a:solidFill>
                <a:effectLst/>
                <a:latin typeface="+mj-lt"/>
                <a:ea typeface="Calibri" panose="020F0502020204030204" pitchFamily="34" charset="0"/>
                <a:cs typeface="Times New Roman" panose="02020603050405020304" pitchFamily="18" charset="0"/>
              </a:rPr>
              <a:t>Soy honesto cuando siempre digo la verdad, incluso cuando cometo errores, porque es humano cometerlos, pero no es correcto esconderlos.</a:t>
            </a:r>
            <a:endParaRPr lang="es-CO" sz="1200" kern="100" dirty="0">
              <a:solidFill>
                <a:srgbClr val="C49E41"/>
              </a:solidFill>
              <a:effectLst/>
              <a:latin typeface="+mj-lt"/>
              <a:ea typeface="Calibri" panose="020F0502020204030204" pitchFamily="34" charset="0"/>
              <a:cs typeface="Times New Roman" panose="02020603050405020304" pitchFamily="18" charset="0"/>
            </a:endParaRPr>
          </a:p>
        </p:txBody>
      </p:sp>
      <p:sp>
        <p:nvSpPr>
          <p:cNvPr id="6" name="CuadroTexto 5">
            <a:extLst>
              <a:ext uri="{FF2B5EF4-FFF2-40B4-BE49-F238E27FC236}">
                <a16:creationId xmlns:a16="http://schemas.microsoft.com/office/drawing/2014/main" id="{F013790A-7276-9AEE-9D7A-1695FF77EECF}"/>
              </a:ext>
            </a:extLst>
          </p:cNvPr>
          <p:cNvSpPr txBox="1"/>
          <p:nvPr/>
        </p:nvSpPr>
        <p:spPr>
          <a:xfrm>
            <a:off x="1252057" y="5007875"/>
            <a:ext cx="10081470" cy="276999"/>
          </a:xfrm>
          <a:prstGeom prst="rect">
            <a:avLst/>
          </a:prstGeom>
          <a:noFill/>
        </p:spPr>
        <p:txBody>
          <a:bodyPr wrap="square">
            <a:spAutoFit/>
          </a:bodyPr>
          <a:lstStyle/>
          <a:p>
            <a:r>
              <a:rPr lang="es-ES" sz="1200" b="1" dirty="0">
                <a:solidFill>
                  <a:srgbClr val="C49E41"/>
                </a:solidFill>
              </a:rPr>
              <a:t>De las 91 personas que diligenciaron la encuesta, el 81% identificaron correctamente lo que debo hacer con el valor de la honestidad</a:t>
            </a:r>
            <a:endParaRPr lang="es-CO" sz="1200" b="1" dirty="0">
              <a:solidFill>
                <a:srgbClr val="C49E41"/>
              </a:solidFill>
            </a:endParaRPr>
          </a:p>
        </p:txBody>
      </p:sp>
      <p:pic>
        <p:nvPicPr>
          <p:cNvPr id="5" name="Imagen 4">
            <a:extLst>
              <a:ext uri="{FF2B5EF4-FFF2-40B4-BE49-F238E27FC236}">
                <a16:creationId xmlns:a16="http://schemas.microsoft.com/office/drawing/2014/main" id="{FCDB270A-4ED5-20D3-F767-E96408E2EEF2}"/>
              </a:ext>
            </a:extLst>
          </p:cNvPr>
          <p:cNvPicPr>
            <a:picLocks noChangeAspect="1"/>
          </p:cNvPicPr>
          <p:nvPr/>
        </p:nvPicPr>
        <p:blipFill>
          <a:blip r:embed="rId2"/>
          <a:stretch>
            <a:fillRect/>
          </a:stretch>
        </p:blipFill>
        <p:spPr>
          <a:xfrm>
            <a:off x="3887595" y="2051184"/>
            <a:ext cx="4584589" cy="2755631"/>
          </a:xfrm>
          <a:prstGeom prst="rect">
            <a:avLst/>
          </a:prstGeom>
        </p:spPr>
      </p:pic>
    </p:spTree>
    <p:extLst>
      <p:ext uri="{BB962C8B-B14F-4D97-AF65-F5344CB8AC3E}">
        <p14:creationId xmlns:p14="http://schemas.microsoft.com/office/powerpoint/2010/main" val="1308987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6FF8D59-AC5F-2286-349A-70F1823FD195}"/>
              </a:ext>
            </a:extLst>
          </p:cNvPr>
          <p:cNvSpPr txBox="1"/>
          <p:nvPr/>
        </p:nvSpPr>
        <p:spPr>
          <a:xfrm>
            <a:off x="5065911" y="6639446"/>
            <a:ext cx="2060179" cy="261610"/>
          </a:xfrm>
          <a:prstGeom prst="rect">
            <a:avLst/>
          </a:prstGeom>
          <a:noFill/>
        </p:spPr>
        <p:txBody>
          <a:bodyPr wrap="none" rtlCol="0">
            <a:spAutoFit/>
          </a:bodyPr>
          <a:lstStyle/>
          <a:p>
            <a:pPr algn="ctr"/>
            <a:r>
              <a:rPr lang="es-CO" sz="1100" b="1" dirty="0">
                <a:solidFill>
                  <a:schemeClr val="bg1"/>
                </a:solidFill>
                <a:latin typeface="Helvetica" pitchFamily="2" charset="0"/>
              </a:rPr>
              <a:t>www.minagricultura.gov.co</a:t>
            </a:r>
          </a:p>
        </p:txBody>
      </p:sp>
      <p:sp>
        <p:nvSpPr>
          <p:cNvPr id="3" name="CuadroTexto 2">
            <a:extLst>
              <a:ext uri="{FF2B5EF4-FFF2-40B4-BE49-F238E27FC236}">
                <a16:creationId xmlns:a16="http://schemas.microsoft.com/office/drawing/2014/main" id="{5EBDFCC0-B8A4-1930-D821-D84748B640CB}"/>
              </a:ext>
            </a:extLst>
          </p:cNvPr>
          <p:cNvSpPr txBox="1"/>
          <p:nvPr/>
        </p:nvSpPr>
        <p:spPr>
          <a:xfrm>
            <a:off x="973122" y="1109847"/>
            <a:ext cx="9899009" cy="275653"/>
          </a:xfrm>
          <a:prstGeom prst="rect">
            <a:avLst/>
          </a:prstGeom>
          <a:noFill/>
        </p:spPr>
        <p:txBody>
          <a:bodyPr wrap="square">
            <a:spAutoFit/>
          </a:bodyPr>
          <a:lstStyle/>
          <a:p>
            <a:pPr algn="just">
              <a:lnSpc>
                <a:spcPct val="107000"/>
              </a:lnSpc>
              <a:spcAft>
                <a:spcPts val="800"/>
              </a:spcAft>
            </a:pPr>
            <a:r>
              <a:rPr lang="es-ES" sz="1200" b="1" dirty="0">
                <a:solidFill>
                  <a:srgbClr val="C49E41"/>
                </a:solidFill>
                <a:effectLst/>
                <a:latin typeface="+mj-lt"/>
                <a:ea typeface="Calibri" panose="020F0502020204030204" pitchFamily="34" charset="0"/>
              </a:rPr>
              <a:t>Confidencialidad es cuando me abstengo de divulgar información que afecte la honra y ponga en riesgo de seguridad a la entidad. </a:t>
            </a:r>
            <a:endParaRPr lang="es-CO" sz="1200" b="1" kern="100" dirty="0">
              <a:solidFill>
                <a:srgbClr val="C49E41"/>
              </a:solidFill>
              <a:effectLst/>
              <a:latin typeface="+mj-lt"/>
              <a:ea typeface="Calibri" panose="020F0502020204030204" pitchFamily="34" charset="0"/>
              <a:cs typeface="Times New Roman" panose="02020603050405020304" pitchFamily="18" charset="0"/>
            </a:endParaRPr>
          </a:p>
        </p:txBody>
      </p:sp>
      <p:sp>
        <p:nvSpPr>
          <p:cNvPr id="6" name="CuadroTexto 5">
            <a:extLst>
              <a:ext uri="{FF2B5EF4-FFF2-40B4-BE49-F238E27FC236}">
                <a16:creationId xmlns:a16="http://schemas.microsoft.com/office/drawing/2014/main" id="{F013790A-7276-9AEE-9D7A-1695FF77EECF}"/>
              </a:ext>
            </a:extLst>
          </p:cNvPr>
          <p:cNvSpPr txBox="1"/>
          <p:nvPr/>
        </p:nvSpPr>
        <p:spPr>
          <a:xfrm>
            <a:off x="1252057" y="5007875"/>
            <a:ext cx="10081470" cy="461665"/>
          </a:xfrm>
          <a:prstGeom prst="rect">
            <a:avLst/>
          </a:prstGeom>
          <a:noFill/>
        </p:spPr>
        <p:txBody>
          <a:bodyPr wrap="square">
            <a:spAutoFit/>
          </a:bodyPr>
          <a:lstStyle/>
          <a:p>
            <a:r>
              <a:rPr lang="es-ES" sz="1200" b="1" dirty="0">
                <a:solidFill>
                  <a:srgbClr val="C49E41"/>
                </a:solidFill>
              </a:rPr>
              <a:t>De las 91 personas que diligenciaron la encuesta, el 76% identificaron correctamente lo que debo hacer con el valor de la confidencialidad</a:t>
            </a:r>
            <a:endParaRPr lang="es-CO" sz="1200" b="1" dirty="0">
              <a:solidFill>
                <a:srgbClr val="C49E41"/>
              </a:solidFill>
            </a:endParaRPr>
          </a:p>
        </p:txBody>
      </p:sp>
      <p:pic>
        <p:nvPicPr>
          <p:cNvPr id="2" name="Imagen 1">
            <a:extLst>
              <a:ext uri="{FF2B5EF4-FFF2-40B4-BE49-F238E27FC236}">
                <a16:creationId xmlns:a16="http://schemas.microsoft.com/office/drawing/2014/main" id="{6C3808E7-3477-B5FC-0831-860F8FC3BF61}"/>
              </a:ext>
            </a:extLst>
          </p:cNvPr>
          <p:cNvPicPr>
            <a:picLocks noChangeAspect="1"/>
          </p:cNvPicPr>
          <p:nvPr/>
        </p:nvPicPr>
        <p:blipFill>
          <a:blip r:embed="rId2"/>
          <a:stretch>
            <a:fillRect/>
          </a:stretch>
        </p:blipFill>
        <p:spPr>
          <a:xfrm>
            <a:off x="3803705" y="2051184"/>
            <a:ext cx="4584589" cy="2755631"/>
          </a:xfrm>
          <a:prstGeom prst="rect">
            <a:avLst/>
          </a:prstGeom>
        </p:spPr>
      </p:pic>
    </p:spTree>
    <p:extLst>
      <p:ext uri="{BB962C8B-B14F-4D97-AF65-F5344CB8AC3E}">
        <p14:creationId xmlns:p14="http://schemas.microsoft.com/office/powerpoint/2010/main" val="7695914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6FF8D59-AC5F-2286-349A-70F1823FD195}"/>
              </a:ext>
            </a:extLst>
          </p:cNvPr>
          <p:cNvSpPr txBox="1"/>
          <p:nvPr/>
        </p:nvSpPr>
        <p:spPr>
          <a:xfrm>
            <a:off x="5065911" y="6639446"/>
            <a:ext cx="2060179" cy="261610"/>
          </a:xfrm>
          <a:prstGeom prst="rect">
            <a:avLst/>
          </a:prstGeom>
          <a:noFill/>
        </p:spPr>
        <p:txBody>
          <a:bodyPr wrap="none" rtlCol="0">
            <a:spAutoFit/>
          </a:bodyPr>
          <a:lstStyle/>
          <a:p>
            <a:pPr algn="ctr"/>
            <a:r>
              <a:rPr lang="es-CO" sz="1100" b="1" dirty="0">
                <a:solidFill>
                  <a:schemeClr val="bg1"/>
                </a:solidFill>
                <a:latin typeface="Helvetica" pitchFamily="2" charset="0"/>
              </a:rPr>
              <a:t>www.minagricultura.gov.co</a:t>
            </a:r>
          </a:p>
        </p:txBody>
      </p:sp>
      <p:sp>
        <p:nvSpPr>
          <p:cNvPr id="6" name="CuadroTexto 5">
            <a:extLst>
              <a:ext uri="{FF2B5EF4-FFF2-40B4-BE49-F238E27FC236}">
                <a16:creationId xmlns:a16="http://schemas.microsoft.com/office/drawing/2014/main" id="{F013790A-7276-9AEE-9D7A-1695FF77EECF}"/>
              </a:ext>
            </a:extLst>
          </p:cNvPr>
          <p:cNvSpPr txBox="1"/>
          <p:nvPr/>
        </p:nvSpPr>
        <p:spPr>
          <a:xfrm>
            <a:off x="1252057" y="5007875"/>
            <a:ext cx="10081470" cy="276999"/>
          </a:xfrm>
          <a:prstGeom prst="rect">
            <a:avLst/>
          </a:prstGeom>
          <a:noFill/>
        </p:spPr>
        <p:txBody>
          <a:bodyPr wrap="square">
            <a:spAutoFit/>
          </a:bodyPr>
          <a:lstStyle/>
          <a:p>
            <a:r>
              <a:rPr lang="es-ES" sz="1200" b="1" dirty="0">
                <a:solidFill>
                  <a:srgbClr val="C49E41"/>
                </a:solidFill>
              </a:rPr>
              <a:t>De las 91 personas que diligenciaron la encuesta, el 76% identificaron correctamente el significado del valor de la diligencia</a:t>
            </a:r>
            <a:endParaRPr lang="es-CO" sz="1200" b="1" dirty="0">
              <a:solidFill>
                <a:srgbClr val="C49E41"/>
              </a:solidFill>
            </a:endParaRPr>
          </a:p>
        </p:txBody>
      </p:sp>
      <p:sp>
        <p:nvSpPr>
          <p:cNvPr id="7" name="CuadroTexto 6">
            <a:extLst>
              <a:ext uri="{FF2B5EF4-FFF2-40B4-BE49-F238E27FC236}">
                <a16:creationId xmlns:a16="http://schemas.microsoft.com/office/drawing/2014/main" id="{552B71B7-40BE-7F3D-DE92-1F697ACD7640}"/>
              </a:ext>
            </a:extLst>
          </p:cNvPr>
          <p:cNvSpPr txBox="1"/>
          <p:nvPr/>
        </p:nvSpPr>
        <p:spPr>
          <a:xfrm>
            <a:off x="1182847" y="909772"/>
            <a:ext cx="9345335" cy="461665"/>
          </a:xfrm>
          <a:prstGeom prst="rect">
            <a:avLst/>
          </a:prstGeom>
          <a:noFill/>
        </p:spPr>
        <p:txBody>
          <a:bodyPr wrap="square">
            <a:spAutoFit/>
          </a:bodyPr>
          <a:lstStyle/>
          <a:p>
            <a:r>
              <a:rPr lang="es-ES" sz="1200" b="1" dirty="0">
                <a:solidFill>
                  <a:srgbClr val="C49E41"/>
                </a:solidFill>
                <a:effectLst/>
                <a:latin typeface="+mj-lt"/>
                <a:ea typeface="Calibri" panose="020F0502020204030204" pitchFamily="34" charset="0"/>
              </a:rPr>
              <a:t>Soy diligente cuando cumplo con mis deberes, funciones, actividades y responsabilidades asignadas a mi cargo de la mejor manera posible, con atención, prontitud y eficiencia, para así optimizar el uso de los recursos del Estado. </a:t>
            </a:r>
            <a:endParaRPr lang="es-CO" sz="1200" dirty="0">
              <a:solidFill>
                <a:srgbClr val="C49E41"/>
              </a:solidFill>
              <a:latin typeface="+mj-lt"/>
            </a:endParaRPr>
          </a:p>
        </p:txBody>
      </p:sp>
      <p:pic>
        <p:nvPicPr>
          <p:cNvPr id="9" name="Imagen 8">
            <a:extLst>
              <a:ext uri="{FF2B5EF4-FFF2-40B4-BE49-F238E27FC236}">
                <a16:creationId xmlns:a16="http://schemas.microsoft.com/office/drawing/2014/main" id="{0CE3FFBD-33EF-AE0D-071B-74B8DB27BE77}"/>
              </a:ext>
            </a:extLst>
          </p:cNvPr>
          <p:cNvPicPr>
            <a:picLocks noChangeAspect="1"/>
          </p:cNvPicPr>
          <p:nvPr/>
        </p:nvPicPr>
        <p:blipFill>
          <a:blip r:embed="rId2"/>
          <a:stretch>
            <a:fillRect/>
          </a:stretch>
        </p:blipFill>
        <p:spPr>
          <a:xfrm>
            <a:off x="3803705" y="2051184"/>
            <a:ext cx="4584589" cy="2755631"/>
          </a:xfrm>
          <a:prstGeom prst="rect">
            <a:avLst/>
          </a:prstGeom>
        </p:spPr>
      </p:pic>
    </p:spTree>
    <p:extLst>
      <p:ext uri="{BB962C8B-B14F-4D97-AF65-F5344CB8AC3E}">
        <p14:creationId xmlns:p14="http://schemas.microsoft.com/office/powerpoint/2010/main" val="31185433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6FF8D59-AC5F-2286-349A-70F1823FD195}"/>
              </a:ext>
            </a:extLst>
          </p:cNvPr>
          <p:cNvSpPr txBox="1"/>
          <p:nvPr/>
        </p:nvSpPr>
        <p:spPr>
          <a:xfrm>
            <a:off x="5065911" y="6639446"/>
            <a:ext cx="2060179" cy="261610"/>
          </a:xfrm>
          <a:prstGeom prst="rect">
            <a:avLst/>
          </a:prstGeom>
          <a:noFill/>
        </p:spPr>
        <p:txBody>
          <a:bodyPr wrap="none" rtlCol="0">
            <a:spAutoFit/>
          </a:bodyPr>
          <a:lstStyle/>
          <a:p>
            <a:pPr algn="ctr"/>
            <a:r>
              <a:rPr lang="es-CO" sz="1100" b="1" dirty="0">
                <a:solidFill>
                  <a:schemeClr val="bg1"/>
                </a:solidFill>
                <a:latin typeface="Helvetica" pitchFamily="2" charset="0"/>
              </a:rPr>
              <a:t>www.minagricultura.gov.co</a:t>
            </a:r>
          </a:p>
        </p:txBody>
      </p:sp>
      <p:sp>
        <p:nvSpPr>
          <p:cNvPr id="6" name="CuadroTexto 5">
            <a:extLst>
              <a:ext uri="{FF2B5EF4-FFF2-40B4-BE49-F238E27FC236}">
                <a16:creationId xmlns:a16="http://schemas.microsoft.com/office/drawing/2014/main" id="{F013790A-7276-9AEE-9D7A-1695FF77EECF}"/>
              </a:ext>
            </a:extLst>
          </p:cNvPr>
          <p:cNvSpPr txBox="1"/>
          <p:nvPr/>
        </p:nvSpPr>
        <p:spPr>
          <a:xfrm>
            <a:off x="1252057" y="5007875"/>
            <a:ext cx="10081470" cy="461665"/>
          </a:xfrm>
          <a:prstGeom prst="rect">
            <a:avLst/>
          </a:prstGeom>
          <a:noFill/>
        </p:spPr>
        <p:txBody>
          <a:bodyPr wrap="square">
            <a:spAutoFit/>
          </a:bodyPr>
          <a:lstStyle/>
          <a:p>
            <a:r>
              <a:rPr lang="es-ES" sz="1200" b="1" dirty="0">
                <a:solidFill>
                  <a:srgbClr val="C49E41"/>
                </a:solidFill>
              </a:rPr>
              <a:t>De las 91 personas que diligenciaron la encuesta, el 46% participa activamente en las actividades programadas relacionadas con el Código de Integridad.</a:t>
            </a:r>
            <a:endParaRPr lang="es-CO" sz="1200" b="1" dirty="0">
              <a:solidFill>
                <a:srgbClr val="C49E41"/>
              </a:solidFill>
            </a:endParaRPr>
          </a:p>
        </p:txBody>
      </p:sp>
      <p:sp>
        <p:nvSpPr>
          <p:cNvPr id="7" name="CuadroTexto 6">
            <a:extLst>
              <a:ext uri="{FF2B5EF4-FFF2-40B4-BE49-F238E27FC236}">
                <a16:creationId xmlns:a16="http://schemas.microsoft.com/office/drawing/2014/main" id="{552B71B7-40BE-7F3D-DE92-1F697ACD7640}"/>
              </a:ext>
            </a:extLst>
          </p:cNvPr>
          <p:cNvSpPr txBox="1"/>
          <p:nvPr/>
        </p:nvSpPr>
        <p:spPr>
          <a:xfrm>
            <a:off x="1182847" y="909772"/>
            <a:ext cx="9345335" cy="477631"/>
          </a:xfrm>
          <a:prstGeom prst="rect">
            <a:avLst/>
          </a:prstGeom>
          <a:noFill/>
        </p:spPr>
        <p:txBody>
          <a:bodyPr wrap="square">
            <a:spAutoFit/>
          </a:bodyPr>
          <a:lstStyle/>
          <a:p>
            <a:pPr algn="just">
              <a:lnSpc>
                <a:spcPct val="107000"/>
              </a:lnSpc>
              <a:spcAft>
                <a:spcPts val="800"/>
              </a:spcAft>
            </a:pPr>
            <a:r>
              <a:rPr lang="es-ES" sz="1200" b="1" kern="100" dirty="0">
                <a:solidFill>
                  <a:srgbClr val="C49E41"/>
                </a:solidFill>
                <a:effectLst/>
                <a:latin typeface="Arial" panose="020B0604020202020204" pitchFamily="34" charset="0"/>
                <a:ea typeface="Calibri" panose="020F0502020204030204" pitchFamily="34" charset="0"/>
                <a:cs typeface="Times New Roman" panose="02020603050405020304" pitchFamily="18" charset="0"/>
              </a:rPr>
              <a:t>Participas activamente de las actividades programadas como capacitaciones y concursos relacionadas con el Código de Integridad?</a:t>
            </a:r>
            <a:endParaRPr lang="es-CO" sz="1200" b="1" kern="100" dirty="0">
              <a:solidFill>
                <a:srgbClr val="C49E4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Imagen 1">
            <a:extLst>
              <a:ext uri="{FF2B5EF4-FFF2-40B4-BE49-F238E27FC236}">
                <a16:creationId xmlns:a16="http://schemas.microsoft.com/office/drawing/2014/main" id="{37566649-A8BF-9B17-9495-11929ABFA80E}"/>
              </a:ext>
            </a:extLst>
          </p:cNvPr>
          <p:cNvPicPr>
            <a:picLocks noChangeAspect="1"/>
          </p:cNvPicPr>
          <p:nvPr/>
        </p:nvPicPr>
        <p:blipFill>
          <a:blip r:embed="rId2"/>
          <a:stretch>
            <a:fillRect/>
          </a:stretch>
        </p:blipFill>
        <p:spPr>
          <a:xfrm>
            <a:off x="3803705" y="2051184"/>
            <a:ext cx="4584589" cy="2755631"/>
          </a:xfrm>
          <a:prstGeom prst="rect">
            <a:avLst/>
          </a:prstGeom>
        </p:spPr>
      </p:pic>
    </p:spTree>
    <p:extLst>
      <p:ext uri="{BB962C8B-B14F-4D97-AF65-F5344CB8AC3E}">
        <p14:creationId xmlns:p14="http://schemas.microsoft.com/office/powerpoint/2010/main" val="3024519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7B356558-A071-8831-10E0-E636396E5B6C}"/>
              </a:ext>
            </a:extLst>
          </p:cNvPr>
          <p:cNvSpPr>
            <a:spLocks noGrp="1"/>
          </p:cNvSpPr>
          <p:nvPr>
            <p:ph type="ctrTitle"/>
          </p:nvPr>
        </p:nvSpPr>
        <p:spPr>
          <a:xfrm>
            <a:off x="-184727" y="942109"/>
            <a:ext cx="9190182" cy="5135417"/>
          </a:xfrm>
        </p:spPr>
        <p:txBody>
          <a:bodyPr>
            <a:normAutofit fontScale="90000"/>
          </a:bodyPr>
          <a:lstStyle/>
          <a:p>
            <a:br>
              <a:rPr lang="es-ES" dirty="0"/>
            </a:br>
            <a:r>
              <a:rPr lang="es-ES" b="1" dirty="0">
                <a:solidFill>
                  <a:schemeClr val="bg1"/>
                </a:solidFill>
              </a:rPr>
              <a:t>MEDICIÓN DE LA APROPIACIÓN DEL CÓDIGO DE INTEGRIDAD 2023</a:t>
            </a:r>
            <a:br>
              <a:rPr lang="es-ES" dirty="0">
                <a:solidFill>
                  <a:schemeClr val="bg1"/>
                </a:solidFill>
              </a:rPr>
            </a:br>
            <a:br>
              <a:rPr lang="es-ES" dirty="0">
                <a:solidFill>
                  <a:schemeClr val="bg1"/>
                </a:solidFill>
              </a:rPr>
            </a:br>
            <a:endParaRPr lang="es-CO" dirty="0">
              <a:solidFill>
                <a:schemeClr val="bg1"/>
              </a:solidFill>
            </a:endParaRPr>
          </a:p>
        </p:txBody>
      </p:sp>
    </p:spTree>
    <p:extLst>
      <p:ext uri="{BB962C8B-B14F-4D97-AF65-F5344CB8AC3E}">
        <p14:creationId xmlns:p14="http://schemas.microsoft.com/office/powerpoint/2010/main" val="14829759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6FF8D59-AC5F-2286-349A-70F1823FD195}"/>
              </a:ext>
            </a:extLst>
          </p:cNvPr>
          <p:cNvSpPr txBox="1"/>
          <p:nvPr/>
        </p:nvSpPr>
        <p:spPr>
          <a:xfrm>
            <a:off x="5065911" y="6639446"/>
            <a:ext cx="2060179" cy="261610"/>
          </a:xfrm>
          <a:prstGeom prst="rect">
            <a:avLst/>
          </a:prstGeom>
          <a:noFill/>
        </p:spPr>
        <p:txBody>
          <a:bodyPr wrap="none" rtlCol="0">
            <a:spAutoFit/>
          </a:bodyPr>
          <a:lstStyle/>
          <a:p>
            <a:pPr algn="ctr"/>
            <a:r>
              <a:rPr lang="es-CO" sz="1100" b="1" dirty="0">
                <a:solidFill>
                  <a:schemeClr val="bg1"/>
                </a:solidFill>
                <a:latin typeface="Helvetica" pitchFamily="2" charset="0"/>
              </a:rPr>
              <a:t>www.minagricultura.gov.co</a:t>
            </a:r>
          </a:p>
        </p:txBody>
      </p:sp>
      <p:sp>
        <p:nvSpPr>
          <p:cNvPr id="2" name="CuadroTexto 1">
            <a:extLst>
              <a:ext uri="{FF2B5EF4-FFF2-40B4-BE49-F238E27FC236}">
                <a16:creationId xmlns:a16="http://schemas.microsoft.com/office/drawing/2014/main" id="{95D5BC0C-35AF-AC02-FCE7-3D581458CFFB}"/>
              </a:ext>
            </a:extLst>
          </p:cNvPr>
          <p:cNvSpPr txBox="1"/>
          <p:nvPr/>
        </p:nvSpPr>
        <p:spPr>
          <a:xfrm>
            <a:off x="1157682" y="1030689"/>
            <a:ext cx="9303389" cy="458780"/>
          </a:xfrm>
          <a:prstGeom prst="rect">
            <a:avLst/>
          </a:prstGeom>
          <a:noFill/>
        </p:spPr>
        <p:txBody>
          <a:bodyPr wrap="square">
            <a:spAutoFit/>
          </a:bodyPr>
          <a:lstStyle/>
          <a:p>
            <a:pPr algn="ctr">
              <a:lnSpc>
                <a:spcPct val="107000"/>
              </a:lnSpc>
              <a:spcAft>
                <a:spcPts val="800"/>
              </a:spcAft>
            </a:pPr>
            <a:r>
              <a:rPr lang="es-ES" sz="2400" b="1" kern="100" dirty="0">
                <a:solidFill>
                  <a:srgbClr val="C49E41"/>
                </a:solidFill>
                <a:effectLst/>
                <a:latin typeface="+mj-lt"/>
                <a:ea typeface="Calibri" panose="020F0502020204030204" pitchFamily="34" charset="0"/>
                <a:cs typeface="Times New Roman" panose="02020603050405020304" pitchFamily="18" charset="0"/>
              </a:rPr>
              <a:t>INDICADOR DE APROPIACION CÓDIGO DE INTEGRIDAD </a:t>
            </a:r>
            <a:endParaRPr lang="es-CO" sz="2400" b="1" kern="100" dirty="0">
              <a:solidFill>
                <a:srgbClr val="C49E41"/>
              </a:solidFill>
              <a:effectLst/>
              <a:latin typeface="+mj-lt"/>
              <a:ea typeface="Calibri" panose="020F0502020204030204" pitchFamily="34" charset="0"/>
              <a:cs typeface="Times New Roman" panose="02020603050405020304" pitchFamily="18" charset="0"/>
            </a:endParaRPr>
          </a:p>
        </p:txBody>
      </p:sp>
      <p:sp>
        <p:nvSpPr>
          <p:cNvPr id="7" name="CuadroTexto 6">
            <a:extLst>
              <a:ext uri="{FF2B5EF4-FFF2-40B4-BE49-F238E27FC236}">
                <a16:creationId xmlns:a16="http://schemas.microsoft.com/office/drawing/2014/main" id="{C66232BD-473E-B2C6-F7B5-E17B824DF05F}"/>
              </a:ext>
            </a:extLst>
          </p:cNvPr>
          <p:cNvSpPr txBox="1"/>
          <p:nvPr/>
        </p:nvSpPr>
        <p:spPr>
          <a:xfrm>
            <a:off x="446713" y="1608307"/>
            <a:ext cx="6094602" cy="1168718"/>
          </a:xfrm>
          <a:prstGeom prst="rect">
            <a:avLst/>
          </a:prstGeom>
          <a:noFill/>
        </p:spPr>
        <p:txBody>
          <a:bodyPr wrap="square">
            <a:spAutoFit/>
          </a:bodyPr>
          <a:lstStyle/>
          <a:p>
            <a:pPr>
              <a:lnSpc>
                <a:spcPct val="107000"/>
              </a:lnSpc>
              <a:spcAft>
                <a:spcPts val="800"/>
              </a:spcAft>
            </a:pPr>
            <a:r>
              <a:rPr lang="es-ES" sz="1200" b="1" kern="100" dirty="0">
                <a:solidFill>
                  <a:srgbClr val="C49E41"/>
                </a:solidFill>
                <a:effectLst/>
                <a:latin typeface="+mj-lt"/>
                <a:ea typeface="Calibri" panose="020F0502020204030204" pitchFamily="34" charset="0"/>
                <a:cs typeface="Times New Roman" panose="02020603050405020304" pitchFamily="18" charset="0"/>
              </a:rPr>
              <a:t>El Indicador de apropiación y conocimiento del Código de Integridad del Ministerio de Agricultura y Desarrollo Rural se calculó teniendo en cuenta el porcentaje de conocimiento de los valores del Código.</a:t>
            </a:r>
            <a:endParaRPr lang="es-CO" sz="1200" b="1" kern="100" dirty="0">
              <a:solidFill>
                <a:srgbClr val="C49E41"/>
              </a:solidFill>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es-ES" sz="1200" b="1" kern="100" dirty="0">
                <a:solidFill>
                  <a:srgbClr val="C49E41"/>
                </a:solidFill>
                <a:effectLst/>
                <a:latin typeface="+mj-lt"/>
                <a:ea typeface="Calibri" panose="020F0502020204030204" pitchFamily="34" charset="0"/>
                <a:cs typeface="Times New Roman" panose="02020603050405020304" pitchFamily="18" charset="0"/>
              </a:rPr>
              <a:t>Los resultados de apropiación y conocimiento para cada uno de los valores fueron:</a:t>
            </a:r>
            <a:endParaRPr lang="es-CO" sz="1200" b="1" kern="100" dirty="0">
              <a:solidFill>
                <a:srgbClr val="C49E41"/>
              </a:solidFill>
              <a:effectLst/>
              <a:latin typeface="+mj-lt"/>
              <a:ea typeface="Calibri" panose="020F0502020204030204" pitchFamily="34" charset="0"/>
              <a:cs typeface="Times New Roman" panose="02020603050405020304" pitchFamily="18" charset="0"/>
            </a:endParaRPr>
          </a:p>
        </p:txBody>
      </p:sp>
      <p:pic>
        <p:nvPicPr>
          <p:cNvPr id="15" name="Imagen 14">
            <a:extLst>
              <a:ext uri="{FF2B5EF4-FFF2-40B4-BE49-F238E27FC236}">
                <a16:creationId xmlns:a16="http://schemas.microsoft.com/office/drawing/2014/main" id="{6267283E-4FD3-1068-E35A-70A012A11639}"/>
              </a:ext>
            </a:extLst>
          </p:cNvPr>
          <p:cNvPicPr>
            <a:picLocks noChangeAspect="1"/>
          </p:cNvPicPr>
          <p:nvPr/>
        </p:nvPicPr>
        <p:blipFill>
          <a:blip r:embed="rId2"/>
          <a:stretch>
            <a:fillRect/>
          </a:stretch>
        </p:blipFill>
        <p:spPr>
          <a:xfrm>
            <a:off x="5065910" y="2567822"/>
            <a:ext cx="4900211" cy="3740700"/>
          </a:xfrm>
          <a:prstGeom prst="rect">
            <a:avLst/>
          </a:prstGeom>
        </p:spPr>
      </p:pic>
      <p:grpSp>
        <p:nvGrpSpPr>
          <p:cNvPr id="16" name="Gráfico 2">
            <a:extLst>
              <a:ext uri="{FF2B5EF4-FFF2-40B4-BE49-F238E27FC236}">
                <a16:creationId xmlns:a16="http://schemas.microsoft.com/office/drawing/2014/main" id="{8719528B-D3BF-1116-4EE3-13F8491482B4}"/>
              </a:ext>
            </a:extLst>
          </p:cNvPr>
          <p:cNvGrpSpPr>
            <a:grpSpLocks noChangeAspect="1"/>
          </p:cNvGrpSpPr>
          <p:nvPr/>
        </p:nvGrpSpPr>
        <p:grpSpPr>
          <a:xfrm>
            <a:off x="1249084" y="4438172"/>
            <a:ext cx="1779342" cy="1691965"/>
            <a:chOff x="3312776" y="3830103"/>
            <a:chExt cx="229767" cy="218484"/>
          </a:xfrm>
        </p:grpSpPr>
        <p:sp>
          <p:nvSpPr>
            <p:cNvPr id="17" name="Forma libre: forma 16">
              <a:extLst>
                <a:ext uri="{FF2B5EF4-FFF2-40B4-BE49-F238E27FC236}">
                  <a16:creationId xmlns:a16="http://schemas.microsoft.com/office/drawing/2014/main" id="{796AC41E-17F0-D23C-F2FE-A805A9E972B1}"/>
                </a:ext>
              </a:extLst>
            </p:cNvPr>
            <p:cNvSpPr/>
            <p:nvPr/>
          </p:nvSpPr>
          <p:spPr>
            <a:xfrm>
              <a:off x="3312776" y="3830103"/>
              <a:ext cx="229767" cy="218484"/>
            </a:xfrm>
            <a:custGeom>
              <a:avLst/>
              <a:gdLst>
                <a:gd name="connsiteX0" fmla="*/ 229279 w 229767"/>
                <a:gd name="connsiteY0" fmla="*/ 59310 h 218484"/>
                <a:gd name="connsiteX1" fmla="*/ 208392 w 229767"/>
                <a:gd name="connsiteY1" fmla="*/ 14654 h 218484"/>
                <a:gd name="connsiteX2" fmla="*/ 160855 w 229767"/>
                <a:gd name="connsiteY2" fmla="*/ 489 h 218484"/>
                <a:gd name="connsiteX3" fmla="*/ 112599 w 229767"/>
                <a:gd name="connsiteY3" fmla="*/ 38903 h 218484"/>
                <a:gd name="connsiteX4" fmla="*/ 92432 w 229767"/>
                <a:gd name="connsiteY4" fmla="*/ 29780 h 218484"/>
                <a:gd name="connsiteX5" fmla="*/ 89551 w 229767"/>
                <a:gd name="connsiteY5" fmla="*/ 29780 h 218484"/>
                <a:gd name="connsiteX6" fmla="*/ 1441 w 229767"/>
                <a:gd name="connsiteY6" fmla="*/ 69153 h 218484"/>
                <a:gd name="connsiteX7" fmla="*/ 1441 w 229767"/>
                <a:gd name="connsiteY7" fmla="*/ 69153 h 218484"/>
                <a:gd name="connsiteX8" fmla="*/ 1200 w 229767"/>
                <a:gd name="connsiteY8" fmla="*/ 69153 h 218484"/>
                <a:gd name="connsiteX9" fmla="*/ 1200 w 229767"/>
                <a:gd name="connsiteY9" fmla="*/ 69153 h 218484"/>
                <a:gd name="connsiteX10" fmla="*/ 720 w 229767"/>
                <a:gd name="connsiteY10" fmla="*/ 69153 h 218484"/>
                <a:gd name="connsiteX11" fmla="*/ 240 w 229767"/>
                <a:gd name="connsiteY11" fmla="*/ 69633 h 218484"/>
                <a:gd name="connsiteX12" fmla="*/ 240 w 229767"/>
                <a:gd name="connsiteY12" fmla="*/ 69873 h 218484"/>
                <a:gd name="connsiteX13" fmla="*/ 0 w 229767"/>
                <a:gd name="connsiteY13" fmla="*/ 70353 h 218484"/>
                <a:gd name="connsiteX14" fmla="*/ 0 w 229767"/>
                <a:gd name="connsiteY14" fmla="*/ 70594 h 218484"/>
                <a:gd name="connsiteX15" fmla="*/ 0 w 229767"/>
                <a:gd name="connsiteY15" fmla="*/ 71554 h 218484"/>
                <a:gd name="connsiteX16" fmla="*/ 0 w 229767"/>
                <a:gd name="connsiteY16" fmla="*/ 175990 h 218484"/>
                <a:gd name="connsiteX17" fmla="*/ 2161 w 229767"/>
                <a:gd name="connsiteY17" fmla="*/ 179111 h 218484"/>
                <a:gd name="connsiteX18" fmla="*/ 90271 w 229767"/>
                <a:gd name="connsiteY18" fmla="*/ 218485 h 218484"/>
                <a:gd name="connsiteX19" fmla="*/ 90271 w 229767"/>
                <a:gd name="connsiteY19" fmla="*/ 218485 h 218484"/>
                <a:gd name="connsiteX20" fmla="*/ 91472 w 229767"/>
                <a:gd name="connsiteY20" fmla="*/ 218485 h 218484"/>
                <a:gd name="connsiteX21" fmla="*/ 91472 w 229767"/>
                <a:gd name="connsiteY21" fmla="*/ 218485 h 218484"/>
                <a:gd name="connsiteX22" fmla="*/ 92672 w 229767"/>
                <a:gd name="connsiteY22" fmla="*/ 218485 h 218484"/>
                <a:gd name="connsiteX23" fmla="*/ 92672 w 229767"/>
                <a:gd name="connsiteY23" fmla="*/ 218485 h 218484"/>
                <a:gd name="connsiteX24" fmla="*/ 180782 w 229767"/>
                <a:gd name="connsiteY24" fmla="*/ 179111 h 218484"/>
                <a:gd name="connsiteX25" fmla="*/ 182943 w 229767"/>
                <a:gd name="connsiteY25" fmla="*/ 175990 h 218484"/>
                <a:gd name="connsiteX26" fmla="*/ 182943 w 229767"/>
                <a:gd name="connsiteY26" fmla="*/ 118130 h 218484"/>
                <a:gd name="connsiteX27" fmla="*/ 229759 w 229767"/>
                <a:gd name="connsiteY27" fmla="*/ 58349 h 218484"/>
                <a:gd name="connsiteX28" fmla="*/ 90991 w 229767"/>
                <a:gd name="connsiteY28" fmla="*/ 36982 h 218484"/>
                <a:gd name="connsiteX29" fmla="*/ 110438 w 229767"/>
                <a:gd name="connsiteY29" fmla="*/ 45865 h 218484"/>
                <a:gd name="connsiteX30" fmla="*/ 108998 w 229767"/>
                <a:gd name="connsiteY30" fmla="*/ 53308 h 218484"/>
                <a:gd name="connsiteX31" fmla="*/ 108517 w 229767"/>
                <a:gd name="connsiteY31" fmla="*/ 58589 h 218484"/>
                <a:gd name="connsiteX32" fmla="*/ 44175 w 229767"/>
                <a:gd name="connsiteY32" fmla="*/ 87399 h 218484"/>
                <a:gd name="connsiteX33" fmla="*/ 11044 w 229767"/>
                <a:gd name="connsiteY33" fmla="*/ 72514 h 218484"/>
                <a:gd name="connsiteX34" fmla="*/ 90511 w 229767"/>
                <a:gd name="connsiteY34" fmla="*/ 36982 h 218484"/>
                <a:gd name="connsiteX35" fmla="*/ 87630 w 229767"/>
                <a:gd name="connsiteY35" fmla="*/ 211042 h 218484"/>
                <a:gd name="connsiteX36" fmla="*/ 6482 w 229767"/>
                <a:gd name="connsiteY36" fmla="*/ 174790 h 218484"/>
                <a:gd name="connsiteX37" fmla="*/ 6482 w 229767"/>
                <a:gd name="connsiteY37" fmla="*/ 78036 h 218484"/>
                <a:gd name="connsiteX38" fmla="*/ 57140 w 229767"/>
                <a:gd name="connsiteY38" fmla="*/ 100604 h 218484"/>
                <a:gd name="connsiteX39" fmla="*/ 87630 w 229767"/>
                <a:gd name="connsiteY39" fmla="*/ 114048 h 218484"/>
                <a:gd name="connsiteX40" fmla="*/ 87630 w 229767"/>
                <a:gd name="connsiteY40" fmla="*/ 211042 h 218484"/>
                <a:gd name="connsiteX41" fmla="*/ 90991 w 229767"/>
                <a:gd name="connsiteY41" fmla="*/ 108046 h 218484"/>
                <a:gd name="connsiteX42" fmla="*/ 53058 w 229767"/>
                <a:gd name="connsiteY42" fmla="*/ 91001 h 218484"/>
                <a:gd name="connsiteX43" fmla="*/ 108998 w 229767"/>
                <a:gd name="connsiteY43" fmla="*/ 66032 h 218484"/>
                <a:gd name="connsiteX44" fmla="*/ 119321 w 229767"/>
                <a:gd name="connsiteY44" fmla="*/ 94602 h 218484"/>
                <a:gd name="connsiteX45" fmla="*/ 119561 w 229767"/>
                <a:gd name="connsiteY45" fmla="*/ 95082 h 218484"/>
                <a:gd name="connsiteX46" fmla="*/ 90751 w 229767"/>
                <a:gd name="connsiteY46" fmla="*/ 107806 h 218484"/>
                <a:gd name="connsiteX47" fmla="*/ 175740 w 229767"/>
                <a:gd name="connsiteY47" fmla="*/ 174790 h 218484"/>
                <a:gd name="connsiteX48" fmla="*/ 94592 w 229767"/>
                <a:gd name="connsiteY48" fmla="*/ 211042 h 218484"/>
                <a:gd name="connsiteX49" fmla="*/ 94592 w 229767"/>
                <a:gd name="connsiteY49" fmla="*/ 114048 h 218484"/>
                <a:gd name="connsiteX50" fmla="*/ 120521 w 229767"/>
                <a:gd name="connsiteY50" fmla="*/ 102525 h 218484"/>
                <a:gd name="connsiteX51" fmla="*/ 118601 w 229767"/>
                <a:gd name="connsiteY51" fmla="*/ 121251 h 218484"/>
                <a:gd name="connsiteX52" fmla="*/ 119801 w 229767"/>
                <a:gd name="connsiteY52" fmla="*/ 124132 h 218484"/>
                <a:gd name="connsiteX53" fmla="*/ 121962 w 229767"/>
                <a:gd name="connsiteY53" fmla="*/ 124852 h 218484"/>
                <a:gd name="connsiteX54" fmla="*/ 123162 w 229767"/>
                <a:gd name="connsiteY54" fmla="*/ 124852 h 218484"/>
                <a:gd name="connsiteX55" fmla="*/ 145730 w 229767"/>
                <a:gd name="connsiteY55" fmla="*/ 117650 h 218484"/>
                <a:gd name="connsiteX56" fmla="*/ 150292 w 229767"/>
                <a:gd name="connsiteY56" fmla="*/ 117650 h 218484"/>
                <a:gd name="connsiteX57" fmla="*/ 175260 w 229767"/>
                <a:gd name="connsiteY57" fmla="*/ 120291 h 218484"/>
                <a:gd name="connsiteX58" fmla="*/ 175740 w 229767"/>
                <a:gd name="connsiteY58" fmla="*/ 120291 h 218484"/>
                <a:gd name="connsiteX59" fmla="*/ 175740 w 229767"/>
                <a:gd name="connsiteY59" fmla="*/ 174549 h 218484"/>
                <a:gd name="connsiteX60" fmla="*/ 174540 w 229767"/>
                <a:gd name="connsiteY60" fmla="*/ 113568 h 218484"/>
                <a:gd name="connsiteX61" fmla="*/ 152452 w 229767"/>
                <a:gd name="connsiteY61" fmla="*/ 111168 h 218484"/>
                <a:gd name="connsiteX62" fmla="*/ 143569 w 229767"/>
                <a:gd name="connsiteY62" fmla="*/ 111168 h 218484"/>
                <a:gd name="connsiteX63" fmla="*/ 126044 w 229767"/>
                <a:gd name="connsiteY63" fmla="*/ 116689 h 218484"/>
                <a:gd name="connsiteX64" fmla="*/ 127724 w 229767"/>
                <a:gd name="connsiteY64" fmla="*/ 100364 h 218484"/>
                <a:gd name="connsiteX65" fmla="*/ 125323 w 229767"/>
                <a:gd name="connsiteY65" fmla="*/ 90761 h 218484"/>
                <a:gd name="connsiteX66" fmla="*/ 116200 w 229767"/>
                <a:gd name="connsiteY66" fmla="*/ 54028 h 218484"/>
                <a:gd name="connsiteX67" fmla="*/ 162056 w 229767"/>
                <a:gd name="connsiteY67" fmla="*/ 7452 h 218484"/>
                <a:gd name="connsiteX68" fmla="*/ 204070 w 229767"/>
                <a:gd name="connsiteY68" fmla="*/ 19936 h 218484"/>
                <a:gd name="connsiteX69" fmla="*/ 222557 w 229767"/>
                <a:gd name="connsiteY69" fmla="*/ 59550 h 218484"/>
                <a:gd name="connsiteX70" fmla="*/ 174540 w 229767"/>
                <a:gd name="connsiteY70" fmla="*/ 113568 h 21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229767" h="218484">
                  <a:moveTo>
                    <a:pt x="229279" y="59310"/>
                  </a:moveTo>
                  <a:cubicBezTo>
                    <a:pt x="229039" y="42264"/>
                    <a:pt x="221356" y="25938"/>
                    <a:pt x="208392" y="14654"/>
                  </a:cubicBezTo>
                  <a:cubicBezTo>
                    <a:pt x="195187" y="3371"/>
                    <a:pt x="178381" y="-1671"/>
                    <a:pt x="160855" y="489"/>
                  </a:cubicBezTo>
                  <a:cubicBezTo>
                    <a:pt x="138768" y="3371"/>
                    <a:pt x="120281" y="18736"/>
                    <a:pt x="112599" y="38903"/>
                  </a:cubicBezTo>
                  <a:lnTo>
                    <a:pt x="92432" y="29780"/>
                  </a:lnTo>
                  <a:cubicBezTo>
                    <a:pt x="92432" y="29780"/>
                    <a:pt x="90511" y="29299"/>
                    <a:pt x="89551" y="29780"/>
                  </a:cubicBezTo>
                  <a:lnTo>
                    <a:pt x="1441" y="69153"/>
                  </a:lnTo>
                  <a:cubicBezTo>
                    <a:pt x="1441" y="69153"/>
                    <a:pt x="1441" y="69153"/>
                    <a:pt x="1441" y="69153"/>
                  </a:cubicBezTo>
                  <a:cubicBezTo>
                    <a:pt x="1441" y="69153"/>
                    <a:pt x="1441" y="69153"/>
                    <a:pt x="1200" y="69153"/>
                  </a:cubicBezTo>
                  <a:cubicBezTo>
                    <a:pt x="1200" y="69153"/>
                    <a:pt x="1200" y="69153"/>
                    <a:pt x="1200" y="69153"/>
                  </a:cubicBezTo>
                  <a:cubicBezTo>
                    <a:pt x="1200" y="69153"/>
                    <a:pt x="960" y="69153"/>
                    <a:pt x="720" y="69153"/>
                  </a:cubicBezTo>
                  <a:cubicBezTo>
                    <a:pt x="720" y="69153"/>
                    <a:pt x="480" y="69393"/>
                    <a:pt x="240" y="69633"/>
                  </a:cubicBezTo>
                  <a:cubicBezTo>
                    <a:pt x="240" y="69633"/>
                    <a:pt x="240" y="69633"/>
                    <a:pt x="240" y="69873"/>
                  </a:cubicBezTo>
                  <a:cubicBezTo>
                    <a:pt x="240" y="69873"/>
                    <a:pt x="240" y="70113"/>
                    <a:pt x="0" y="70353"/>
                  </a:cubicBezTo>
                  <a:cubicBezTo>
                    <a:pt x="0" y="70353"/>
                    <a:pt x="0" y="70353"/>
                    <a:pt x="0" y="70594"/>
                  </a:cubicBezTo>
                  <a:cubicBezTo>
                    <a:pt x="0" y="70834"/>
                    <a:pt x="0" y="71314"/>
                    <a:pt x="0" y="71554"/>
                  </a:cubicBezTo>
                  <a:lnTo>
                    <a:pt x="0" y="175990"/>
                  </a:lnTo>
                  <a:cubicBezTo>
                    <a:pt x="0" y="177430"/>
                    <a:pt x="720" y="178631"/>
                    <a:pt x="2161" y="179111"/>
                  </a:cubicBezTo>
                  <a:lnTo>
                    <a:pt x="90271" y="218485"/>
                  </a:lnTo>
                  <a:cubicBezTo>
                    <a:pt x="90271" y="218485"/>
                    <a:pt x="90271" y="218485"/>
                    <a:pt x="90271" y="218485"/>
                  </a:cubicBezTo>
                  <a:cubicBezTo>
                    <a:pt x="90751" y="218485"/>
                    <a:pt x="90991" y="218485"/>
                    <a:pt x="91472" y="218485"/>
                  </a:cubicBezTo>
                  <a:lnTo>
                    <a:pt x="91472" y="218485"/>
                  </a:lnTo>
                  <a:cubicBezTo>
                    <a:pt x="91472" y="218485"/>
                    <a:pt x="92192" y="218485"/>
                    <a:pt x="92672" y="218485"/>
                  </a:cubicBezTo>
                  <a:cubicBezTo>
                    <a:pt x="92672" y="218485"/>
                    <a:pt x="92672" y="218485"/>
                    <a:pt x="92672" y="218485"/>
                  </a:cubicBezTo>
                  <a:lnTo>
                    <a:pt x="180782" y="179111"/>
                  </a:lnTo>
                  <a:cubicBezTo>
                    <a:pt x="181983" y="178391"/>
                    <a:pt x="182943" y="177190"/>
                    <a:pt x="182943" y="175990"/>
                  </a:cubicBezTo>
                  <a:lnTo>
                    <a:pt x="182943" y="118130"/>
                  </a:lnTo>
                  <a:cubicBezTo>
                    <a:pt x="210072" y="111648"/>
                    <a:pt x="230239" y="86679"/>
                    <a:pt x="229759" y="58349"/>
                  </a:cubicBezTo>
                  <a:close/>
                  <a:moveTo>
                    <a:pt x="90991" y="36982"/>
                  </a:moveTo>
                  <a:lnTo>
                    <a:pt x="110438" y="45865"/>
                  </a:lnTo>
                  <a:cubicBezTo>
                    <a:pt x="109718" y="48266"/>
                    <a:pt x="109237" y="50907"/>
                    <a:pt x="108998" y="53308"/>
                  </a:cubicBezTo>
                  <a:cubicBezTo>
                    <a:pt x="108998" y="54988"/>
                    <a:pt x="108758" y="56909"/>
                    <a:pt x="108517" y="58589"/>
                  </a:cubicBezTo>
                  <a:lnTo>
                    <a:pt x="44175" y="87399"/>
                  </a:lnTo>
                  <a:lnTo>
                    <a:pt x="11044" y="72514"/>
                  </a:lnTo>
                  <a:lnTo>
                    <a:pt x="90511" y="36982"/>
                  </a:lnTo>
                  <a:close/>
                  <a:moveTo>
                    <a:pt x="87630" y="211042"/>
                  </a:moveTo>
                  <a:lnTo>
                    <a:pt x="6482" y="174790"/>
                  </a:lnTo>
                  <a:lnTo>
                    <a:pt x="6482" y="78036"/>
                  </a:lnTo>
                  <a:lnTo>
                    <a:pt x="57140" y="100604"/>
                  </a:lnTo>
                  <a:lnTo>
                    <a:pt x="87630" y="114048"/>
                  </a:lnTo>
                  <a:lnTo>
                    <a:pt x="87630" y="211042"/>
                  </a:lnTo>
                  <a:close/>
                  <a:moveTo>
                    <a:pt x="90991" y="108046"/>
                  </a:moveTo>
                  <a:lnTo>
                    <a:pt x="53058" y="91001"/>
                  </a:lnTo>
                  <a:lnTo>
                    <a:pt x="108998" y="66032"/>
                  </a:lnTo>
                  <a:cubicBezTo>
                    <a:pt x="109958" y="76355"/>
                    <a:pt x="113559" y="86199"/>
                    <a:pt x="119321" y="94602"/>
                  </a:cubicBezTo>
                  <a:cubicBezTo>
                    <a:pt x="119321" y="94602"/>
                    <a:pt x="119321" y="95082"/>
                    <a:pt x="119561" y="95082"/>
                  </a:cubicBezTo>
                  <a:lnTo>
                    <a:pt x="90751" y="107806"/>
                  </a:lnTo>
                  <a:close/>
                  <a:moveTo>
                    <a:pt x="175740" y="174790"/>
                  </a:moveTo>
                  <a:lnTo>
                    <a:pt x="94592" y="211042"/>
                  </a:lnTo>
                  <a:lnTo>
                    <a:pt x="94592" y="114048"/>
                  </a:lnTo>
                  <a:lnTo>
                    <a:pt x="120521" y="102525"/>
                  </a:lnTo>
                  <a:lnTo>
                    <a:pt x="118601" y="121251"/>
                  </a:lnTo>
                  <a:cubicBezTo>
                    <a:pt x="118601" y="121251"/>
                    <a:pt x="119081" y="123412"/>
                    <a:pt x="119801" y="124132"/>
                  </a:cubicBezTo>
                  <a:cubicBezTo>
                    <a:pt x="120521" y="124612"/>
                    <a:pt x="121242" y="124852"/>
                    <a:pt x="121962" y="124852"/>
                  </a:cubicBezTo>
                  <a:cubicBezTo>
                    <a:pt x="122442" y="124852"/>
                    <a:pt x="122682" y="124852"/>
                    <a:pt x="123162" y="124852"/>
                  </a:cubicBezTo>
                  <a:lnTo>
                    <a:pt x="145730" y="117650"/>
                  </a:lnTo>
                  <a:cubicBezTo>
                    <a:pt x="147411" y="117170"/>
                    <a:pt x="149091" y="117170"/>
                    <a:pt x="150292" y="117650"/>
                  </a:cubicBezTo>
                  <a:cubicBezTo>
                    <a:pt x="158454" y="120291"/>
                    <a:pt x="166858" y="121251"/>
                    <a:pt x="175260" y="120291"/>
                  </a:cubicBezTo>
                  <a:lnTo>
                    <a:pt x="175740" y="120291"/>
                  </a:lnTo>
                  <a:lnTo>
                    <a:pt x="175740" y="174549"/>
                  </a:lnTo>
                  <a:close/>
                  <a:moveTo>
                    <a:pt x="174540" y="113568"/>
                  </a:moveTo>
                  <a:cubicBezTo>
                    <a:pt x="167097" y="114289"/>
                    <a:pt x="159655" y="113568"/>
                    <a:pt x="152452" y="111168"/>
                  </a:cubicBezTo>
                  <a:cubicBezTo>
                    <a:pt x="149572" y="110207"/>
                    <a:pt x="146450" y="110207"/>
                    <a:pt x="143569" y="111168"/>
                  </a:cubicBezTo>
                  <a:lnTo>
                    <a:pt x="126044" y="116689"/>
                  </a:lnTo>
                  <a:lnTo>
                    <a:pt x="127724" y="100364"/>
                  </a:lnTo>
                  <a:cubicBezTo>
                    <a:pt x="128204" y="96763"/>
                    <a:pt x="127244" y="93402"/>
                    <a:pt x="125323" y="90761"/>
                  </a:cubicBezTo>
                  <a:cubicBezTo>
                    <a:pt x="117880" y="80197"/>
                    <a:pt x="114760" y="66992"/>
                    <a:pt x="116200" y="54028"/>
                  </a:cubicBezTo>
                  <a:cubicBezTo>
                    <a:pt x="118841" y="30020"/>
                    <a:pt x="138288" y="10573"/>
                    <a:pt x="162056" y="7452"/>
                  </a:cubicBezTo>
                  <a:cubicBezTo>
                    <a:pt x="177421" y="5531"/>
                    <a:pt x="192306" y="9853"/>
                    <a:pt x="204070" y="19936"/>
                  </a:cubicBezTo>
                  <a:cubicBezTo>
                    <a:pt x="215594" y="29780"/>
                    <a:pt x="222317" y="44185"/>
                    <a:pt x="222557" y="59550"/>
                  </a:cubicBezTo>
                  <a:cubicBezTo>
                    <a:pt x="223037" y="86919"/>
                    <a:pt x="201909" y="110687"/>
                    <a:pt x="174540" y="113568"/>
                  </a:cubicBezTo>
                  <a:close/>
                </a:path>
              </a:pathLst>
            </a:custGeom>
            <a:solidFill>
              <a:srgbClr val="4D4D4D"/>
            </a:solidFill>
            <a:ln w="24000" cap="flat">
              <a:noFill/>
              <a:prstDash val="solid"/>
              <a:miter/>
            </a:ln>
          </p:spPr>
          <p:txBody>
            <a:bodyPr rtlCol="0" anchor="ctr"/>
            <a:lstStyle/>
            <a:p>
              <a:endParaRPr lang="es-CO"/>
            </a:p>
          </p:txBody>
        </p:sp>
        <p:sp>
          <p:nvSpPr>
            <p:cNvPr id="18" name="Forma libre: forma 17">
              <a:extLst>
                <a:ext uri="{FF2B5EF4-FFF2-40B4-BE49-F238E27FC236}">
                  <a16:creationId xmlns:a16="http://schemas.microsoft.com/office/drawing/2014/main" id="{9B41215C-CC7C-8588-3681-EB6FF523873D}"/>
                </a:ext>
              </a:extLst>
            </p:cNvPr>
            <p:cNvSpPr/>
            <p:nvPr/>
          </p:nvSpPr>
          <p:spPr>
            <a:xfrm>
              <a:off x="3449984" y="3860002"/>
              <a:ext cx="63621" cy="63741"/>
            </a:xfrm>
            <a:custGeom>
              <a:avLst/>
              <a:gdLst>
                <a:gd name="connsiteX0" fmla="*/ 57740 w 63621"/>
                <a:gd name="connsiteY0" fmla="*/ 1080 h 63741"/>
                <a:gd name="connsiteX1" fmla="*/ 1080 w 63621"/>
                <a:gd name="connsiteY1" fmla="*/ 57740 h 63741"/>
                <a:gd name="connsiteX2" fmla="*/ 1080 w 63621"/>
                <a:gd name="connsiteY2" fmla="*/ 62782 h 63741"/>
                <a:gd name="connsiteX3" fmla="*/ 3481 w 63621"/>
                <a:gd name="connsiteY3" fmla="*/ 63742 h 63741"/>
                <a:gd name="connsiteX4" fmla="*/ 5882 w 63621"/>
                <a:gd name="connsiteY4" fmla="*/ 62782 h 63741"/>
                <a:gd name="connsiteX5" fmla="*/ 62541 w 63621"/>
                <a:gd name="connsiteY5" fmla="*/ 6122 h 63741"/>
                <a:gd name="connsiteX6" fmla="*/ 62541 w 63621"/>
                <a:gd name="connsiteY6" fmla="*/ 1080 h 63741"/>
                <a:gd name="connsiteX7" fmla="*/ 57740 w 63621"/>
                <a:gd name="connsiteY7" fmla="*/ 1080 h 6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621" h="63741">
                  <a:moveTo>
                    <a:pt x="57740" y="1080"/>
                  </a:moveTo>
                  <a:lnTo>
                    <a:pt x="1080" y="57740"/>
                  </a:lnTo>
                  <a:cubicBezTo>
                    <a:pt x="-360" y="59180"/>
                    <a:pt x="-360" y="61341"/>
                    <a:pt x="1080" y="62782"/>
                  </a:cubicBezTo>
                  <a:cubicBezTo>
                    <a:pt x="1801" y="63502"/>
                    <a:pt x="2521" y="63742"/>
                    <a:pt x="3481" y="63742"/>
                  </a:cubicBezTo>
                  <a:cubicBezTo>
                    <a:pt x="4441" y="63742"/>
                    <a:pt x="5402" y="63502"/>
                    <a:pt x="5882" y="62782"/>
                  </a:cubicBezTo>
                  <a:lnTo>
                    <a:pt x="62541" y="6122"/>
                  </a:lnTo>
                  <a:cubicBezTo>
                    <a:pt x="63982" y="4682"/>
                    <a:pt x="63982" y="2521"/>
                    <a:pt x="62541" y="1080"/>
                  </a:cubicBezTo>
                  <a:cubicBezTo>
                    <a:pt x="61101" y="-360"/>
                    <a:pt x="58940" y="-360"/>
                    <a:pt x="57740" y="1080"/>
                  </a:cubicBezTo>
                  <a:close/>
                </a:path>
              </a:pathLst>
            </a:custGeom>
            <a:solidFill>
              <a:srgbClr val="C69F41"/>
            </a:solidFill>
            <a:ln w="24000" cap="flat">
              <a:noFill/>
              <a:prstDash val="solid"/>
              <a:miter/>
            </a:ln>
          </p:spPr>
          <p:txBody>
            <a:bodyPr rtlCol="0" anchor="ctr"/>
            <a:lstStyle/>
            <a:p>
              <a:endParaRPr lang="es-CO"/>
            </a:p>
          </p:txBody>
        </p:sp>
        <p:sp>
          <p:nvSpPr>
            <p:cNvPr id="19" name="Forma libre: forma 18">
              <a:extLst>
                <a:ext uri="{FF2B5EF4-FFF2-40B4-BE49-F238E27FC236}">
                  <a16:creationId xmlns:a16="http://schemas.microsoft.com/office/drawing/2014/main" id="{AAEA3E1E-A975-E4C1-654B-FE9F271C4A61}"/>
                </a:ext>
              </a:extLst>
            </p:cNvPr>
            <p:cNvSpPr/>
            <p:nvPr/>
          </p:nvSpPr>
          <p:spPr>
            <a:xfrm>
              <a:off x="3485396" y="3895595"/>
              <a:ext cx="28329" cy="28149"/>
            </a:xfrm>
            <a:custGeom>
              <a:avLst/>
              <a:gdLst>
                <a:gd name="connsiteX0" fmla="*/ 4082 w 28329"/>
                <a:gd name="connsiteY0" fmla="*/ 4141 h 28149"/>
                <a:gd name="connsiteX1" fmla="*/ 0 w 28329"/>
                <a:gd name="connsiteY1" fmla="*/ 14225 h 28149"/>
                <a:gd name="connsiteX2" fmla="*/ 4082 w 28329"/>
                <a:gd name="connsiteY2" fmla="*/ 24068 h 28149"/>
                <a:gd name="connsiteX3" fmla="*/ 14165 w 28329"/>
                <a:gd name="connsiteY3" fmla="*/ 28150 h 28149"/>
                <a:gd name="connsiteX4" fmla="*/ 24249 w 28329"/>
                <a:gd name="connsiteY4" fmla="*/ 24068 h 28149"/>
                <a:gd name="connsiteX5" fmla="*/ 28330 w 28329"/>
                <a:gd name="connsiteY5" fmla="*/ 14225 h 28149"/>
                <a:gd name="connsiteX6" fmla="*/ 24249 w 28329"/>
                <a:gd name="connsiteY6" fmla="*/ 4141 h 28149"/>
                <a:gd name="connsiteX7" fmla="*/ 4322 w 28329"/>
                <a:gd name="connsiteY7" fmla="*/ 4141 h 28149"/>
                <a:gd name="connsiteX8" fmla="*/ 19207 w 28329"/>
                <a:gd name="connsiteY8" fmla="*/ 19027 h 28149"/>
                <a:gd name="connsiteX9" fmla="*/ 9123 w 28329"/>
                <a:gd name="connsiteY9" fmla="*/ 19027 h 28149"/>
                <a:gd name="connsiteX10" fmla="*/ 6963 w 28329"/>
                <a:gd name="connsiteY10" fmla="*/ 13985 h 28149"/>
                <a:gd name="connsiteX11" fmla="*/ 9123 w 28329"/>
                <a:gd name="connsiteY11" fmla="*/ 8943 h 28149"/>
                <a:gd name="connsiteX12" fmla="*/ 14165 w 28329"/>
                <a:gd name="connsiteY12" fmla="*/ 6782 h 28149"/>
                <a:gd name="connsiteX13" fmla="*/ 19207 w 28329"/>
                <a:gd name="connsiteY13" fmla="*/ 8943 h 28149"/>
                <a:gd name="connsiteX14" fmla="*/ 21368 w 28329"/>
                <a:gd name="connsiteY14" fmla="*/ 13985 h 28149"/>
                <a:gd name="connsiteX15" fmla="*/ 19207 w 28329"/>
                <a:gd name="connsiteY15" fmla="*/ 19027 h 28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29" h="28149">
                  <a:moveTo>
                    <a:pt x="4082" y="4141"/>
                  </a:moveTo>
                  <a:cubicBezTo>
                    <a:pt x="1441" y="6782"/>
                    <a:pt x="0" y="10384"/>
                    <a:pt x="0" y="14225"/>
                  </a:cubicBezTo>
                  <a:cubicBezTo>
                    <a:pt x="0" y="18066"/>
                    <a:pt x="1441" y="21427"/>
                    <a:pt x="4082" y="24068"/>
                  </a:cubicBezTo>
                  <a:cubicBezTo>
                    <a:pt x="6723" y="26709"/>
                    <a:pt x="10324" y="28150"/>
                    <a:pt x="14165" y="28150"/>
                  </a:cubicBezTo>
                  <a:cubicBezTo>
                    <a:pt x="18006" y="28150"/>
                    <a:pt x="21368" y="26709"/>
                    <a:pt x="24249" y="24068"/>
                  </a:cubicBezTo>
                  <a:cubicBezTo>
                    <a:pt x="26890" y="21427"/>
                    <a:pt x="28330" y="17826"/>
                    <a:pt x="28330" y="14225"/>
                  </a:cubicBezTo>
                  <a:cubicBezTo>
                    <a:pt x="28330" y="10624"/>
                    <a:pt x="26890" y="6782"/>
                    <a:pt x="24249" y="4141"/>
                  </a:cubicBezTo>
                  <a:cubicBezTo>
                    <a:pt x="18727" y="-1380"/>
                    <a:pt x="9843" y="-1380"/>
                    <a:pt x="4322" y="4141"/>
                  </a:cubicBezTo>
                  <a:close/>
                  <a:moveTo>
                    <a:pt x="19207" y="19027"/>
                  </a:moveTo>
                  <a:cubicBezTo>
                    <a:pt x="16566" y="21908"/>
                    <a:pt x="11764" y="21908"/>
                    <a:pt x="9123" y="19027"/>
                  </a:cubicBezTo>
                  <a:cubicBezTo>
                    <a:pt x="7683" y="17826"/>
                    <a:pt x="6963" y="15906"/>
                    <a:pt x="6963" y="13985"/>
                  </a:cubicBezTo>
                  <a:cubicBezTo>
                    <a:pt x="6963" y="12064"/>
                    <a:pt x="7683" y="10143"/>
                    <a:pt x="9123" y="8943"/>
                  </a:cubicBezTo>
                  <a:cubicBezTo>
                    <a:pt x="10564" y="7502"/>
                    <a:pt x="12484" y="6782"/>
                    <a:pt x="14165" y="6782"/>
                  </a:cubicBezTo>
                  <a:cubicBezTo>
                    <a:pt x="15846" y="6782"/>
                    <a:pt x="17766" y="7502"/>
                    <a:pt x="19207" y="8943"/>
                  </a:cubicBezTo>
                  <a:cubicBezTo>
                    <a:pt x="20647" y="10384"/>
                    <a:pt x="21368" y="12064"/>
                    <a:pt x="21368" y="13985"/>
                  </a:cubicBezTo>
                  <a:cubicBezTo>
                    <a:pt x="21368" y="15906"/>
                    <a:pt x="20647" y="17826"/>
                    <a:pt x="19207" y="19027"/>
                  </a:cubicBezTo>
                  <a:close/>
                </a:path>
              </a:pathLst>
            </a:custGeom>
            <a:solidFill>
              <a:srgbClr val="C69F41"/>
            </a:solidFill>
            <a:ln w="24000" cap="flat">
              <a:noFill/>
              <a:prstDash val="solid"/>
              <a:miter/>
            </a:ln>
          </p:spPr>
          <p:txBody>
            <a:bodyPr rtlCol="0" anchor="ctr"/>
            <a:lstStyle/>
            <a:p>
              <a:endParaRPr lang="es-CO"/>
            </a:p>
          </p:txBody>
        </p:sp>
        <p:sp>
          <p:nvSpPr>
            <p:cNvPr id="20" name="Forma libre: forma 19">
              <a:extLst>
                <a:ext uri="{FF2B5EF4-FFF2-40B4-BE49-F238E27FC236}">
                  <a16:creationId xmlns:a16="http://schemas.microsoft.com/office/drawing/2014/main" id="{E186AF00-DCE8-EC41-ECCB-6C125BE5E62A}"/>
                </a:ext>
              </a:extLst>
            </p:cNvPr>
            <p:cNvSpPr/>
            <p:nvPr/>
          </p:nvSpPr>
          <p:spPr>
            <a:xfrm>
              <a:off x="3449803" y="3860362"/>
              <a:ext cx="28449" cy="28089"/>
            </a:xfrm>
            <a:custGeom>
              <a:avLst/>
              <a:gdLst>
                <a:gd name="connsiteX0" fmla="*/ 14225 w 28449"/>
                <a:gd name="connsiteY0" fmla="*/ 28090 h 28089"/>
                <a:gd name="connsiteX1" fmla="*/ 24309 w 28449"/>
                <a:gd name="connsiteY1" fmla="*/ 24008 h 28089"/>
                <a:gd name="connsiteX2" fmla="*/ 24309 w 28449"/>
                <a:gd name="connsiteY2" fmla="*/ 4081 h 28089"/>
                <a:gd name="connsiteX3" fmla="*/ 14225 w 28449"/>
                <a:gd name="connsiteY3" fmla="*/ 0 h 28089"/>
                <a:gd name="connsiteX4" fmla="*/ 4141 w 28449"/>
                <a:gd name="connsiteY4" fmla="*/ 4081 h 28089"/>
                <a:gd name="connsiteX5" fmla="*/ 4141 w 28449"/>
                <a:gd name="connsiteY5" fmla="*/ 24008 h 28089"/>
                <a:gd name="connsiteX6" fmla="*/ 14225 w 28449"/>
                <a:gd name="connsiteY6" fmla="*/ 28090 h 28089"/>
                <a:gd name="connsiteX7" fmla="*/ 9183 w 28449"/>
                <a:gd name="connsiteY7" fmla="*/ 8883 h 28089"/>
                <a:gd name="connsiteX8" fmla="*/ 14225 w 28449"/>
                <a:gd name="connsiteY8" fmla="*/ 6722 h 28089"/>
                <a:gd name="connsiteX9" fmla="*/ 19267 w 28449"/>
                <a:gd name="connsiteY9" fmla="*/ 8883 h 28089"/>
                <a:gd name="connsiteX10" fmla="*/ 19267 w 28449"/>
                <a:gd name="connsiteY10" fmla="*/ 18967 h 28089"/>
                <a:gd name="connsiteX11" fmla="*/ 9183 w 28449"/>
                <a:gd name="connsiteY11" fmla="*/ 18967 h 28089"/>
                <a:gd name="connsiteX12" fmla="*/ 9183 w 28449"/>
                <a:gd name="connsiteY12" fmla="*/ 8883 h 2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449" h="28089">
                  <a:moveTo>
                    <a:pt x="14225" y="28090"/>
                  </a:moveTo>
                  <a:cubicBezTo>
                    <a:pt x="18066" y="28090"/>
                    <a:pt x="21668" y="26649"/>
                    <a:pt x="24309" y="24008"/>
                  </a:cubicBezTo>
                  <a:cubicBezTo>
                    <a:pt x="29830" y="18486"/>
                    <a:pt x="29830" y="9603"/>
                    <a:pt x="24309" y="4081"/>
                  </a:cubicBezTo>
                  <a:cubicBezTo>
                    <a:pt x="21668" y="1441"/>
                    <a:pt x="18066" y="0"/>
                    <a:pt x="14225" y="0"/>
                  </a:cubicBezTo>
                  <a:cubicBezTo>
                    <a:pt x="10384" y="0"/>
                    <a:pt x="7023" y="1441"/>
                    <a:pt x="4141" y="4081"/>
                  </a:cubicBezTo>
                  <a:cubicBezTo>
                    <a:pt x="-1380" y="9603"/>
                    <a:pt x="-1380" y="18486"/>
                    <a:pt x="4141" y="24008"/>
                  </a:cubicBezTo>
                  <a:cubicBezTo>
                    <a:pt x="6782" y="26649"/>
                    <a:pt x="10384" y="28090"/>
                    <a:pt x="14225" y="28090"/>
                  </a:cubicBezTo>
                  <a:close/>
                  <a:moveTo>
                    <a:pt x="9183" y="8883"/>
                  </a:moveTo>
                  <a:cubicBezTo>
                    <a:pt x="10624" y="7443"/>
                    <a:pt x="12304" y="6722"/>
                    <a:pt x="14225" y="6722"/>
                  </a:cubicBezTo>
                  <a:cubicBezTo>
                    <a:pt x="16145" y="6722"/>
                    <a:pt x="17826" y="7443"/>
                    <a:pt x="19267" y="8883"/>
                  </a:cubicBezTo>
                  <a:cubicBezTo>
                    <a:pt x="22148" y="11764"/>
                    <a:pt x="22148" y="16326"/>
                    <a:pt x="19267" y="18967"/>
                  </a:cubicBezTo>
                  <a:cubicBezTo>
                    <a:pt x="16386" y="21607"/>
                    <a:pt x="11824" y="21607"/>
                    <a:pt x="9183" y="18967"/>
                  </a:cubicBezTo>
                  <a:cubicBezTo>
                    <a:pt x="6542" y="16326"/>
                    <a:pt x="6302" y="11524"/>
                    <a:pt x="9183" y="8883"/>
                  </a:cubicBezTo>
                  <a:close/>
                </a:path>
              </a:pathLst>
            </a:custGeom>
            <a:solidFill>
              <a:srgbClr val="C69F41"/>
            </a:solidFill>
            <a:ln w="24000" cap="flat">
              <a:noFill/>
              <a:prstDash val="solid"/>
              <a:miter/>
            </a:ln>
          </p:spPr>
          <p:txBody>
            <a:bodyPr rtlCol="0" anchor="ctr"/>
            <a:lstStyle/>
            <a:p>
              <a:endParaRPr lang="es-CO"/>
            </a:p>
          </p:txBody>
        </p:sp>
      </p:grpSp>
    </p:spTree>
    <p:extLst>
      <p:ext uri="{BB962C8B-B14F-4D97-AF65-F5344CB8AC3E}">
        <p14:creationId xmlns:p14="http://schemas.microsoft.com/office/powerpoint/2010/main" val="8787979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4021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7B356558-A071-8831-10E0-E636396E5B6C}"/>
              </a:ext>
            </a:extLst>
          </p:cNvPr>
          <p:cNvSpPr>
            <a:spLocks noGrp="1"/>
          </p:cNvSpPr>
          <p:nvPr>
            <p:ph type="ctrTitle"/>
          </p:nvPr>
        </p:nvSpPr>
        <p:spPr>
          <a:xfrm>
            <a:off x="-184727" y="942109"/>
            <a:ext cx="9190182" cy="5135417"/>
          </a:xfrm>
        </p:spPr>
        <p:txBody>
          <a:bodyPr>
            <a:normAutofit/>
          </a:bodyPr>
          <a:lstStyle/>
          <a:p>
            <a:r>
              <a:rPr lang="es-ES" b="1" dirty="0">
                <a:solidFill>
                  <a:schemeClr val="bg1"/>
                </a:solidFill>
              </a:rPr>
              <a:t>Informe de Resultados</a:t>
            </a:r>
            <a:br>
              <a:rPr lang="es-ES" b="1" dirty="0">
                <a:solidFill>
                  <a:schemeClr val="bg1"/>
                </a:solidFill>
              </a:rPr>
            </a:br>
            <a:r>
              <a:rPr lang="es-ES" b="1" dirty="0">
                <a:solidFill>
                  <a:schemeClr val="bg1"/>
                </a:solidFill>
              </a:rPr>
              <a:t>Agosto 2023</a:t>
            </a:r>
            <a:br>
              <a:rPr lang="es-ES" b="1" dirty="0">
                <a:solidFill>
                  <a:schemeClr val="bg1"/>
                </a:solidFill>
              </a:rPr>
            </a:br>
            <a:br>
              <a:rPr lang="es-ES" dirty="0">
                <a:solidFill>
                  <a:schemeClr val="bg1"/>
                </a:solidFill>
              </a:rPr>
            </a:br>
            <a:endParaRPr lang="es-CO" dirty="0">
              <a:solidFill>
                <a:schemeClr val="bg1"/>
              </a:solidFill>
            </a:endParaRPr>
          </a:p>
        </p:txBody>
      </p:sp>
    </p:spTree>
    <p:extLst>
      <p:ext uri="{BB962C8B-B14F-4D97-AF65-F5344CB8AC3E}">
        <p14:creationId xmlns:p14="http://schemas.microsoft.com/office/powerpoint/2010/main" val="3577930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2567A167-D648-5F17-6ABC-39D4BA1EB585}"/>
              </a:ext>
            </a:extLst>
          </p:cNvPr>
          <p:cNvSpPr>
            <a:spLocks noGrp="1"/>
          </p:cNvSpPr>
          <p:nvPr>
            <p:ph type="ctrTitle"/>
          </p:nvPr>
        </p:nvSpPr>
        <p:spPr>
          <a:xfrm>
            <a:off x="835566" y="1856889"/>
            <a:ext cx="9725891" cy="3631601"/>
          </a:xfrm>
        </p:spPr>
        <p:txBody>
          <a:bodyPr>
            <a:normAutofit fontScale="90000"/>
          </a:bodyPr>
          <a:lstStyle/>
          <a:p>
            <a:pPr algn="just"/>
            <a:br>
              <a:rPr lang="es-ES" sz="3600" b="1" dirty="0">
                <a:solidFill>
                  <a:srgbClr val="C49E41"/>
                </a:solidFill>
              </a:rPr>
            </a:br>
            <a:br>
              <a:rPr lang="es-ES" sz="3600" b="1" dirty="0">
                <a:solidFill>
                  <a:srgbClr val="C49E41"/>
                </a:solidFill>
              </a:rPr>
            </a:br>
            <a:br>
              <a:rPr lang="es-ES" sz="3600" b="1" dirty="0">
                <a:solidFill>
                  <a:srgbClr val="C49E41"/>
                </a:solidFill>
              </a:rPr>
            </a:br>
            <a:br>
              <a:rPr lang="es-ES" sz="3600" b="1" dirty="0">
                <a:solidFill>
                  <a:srgbClr val="C49E41"/>
                </a:solidFill>
              </a:rPr>
            </a:br>
            <a:br>
              <a:rPr lang="es-ES" sz="3600" b="1" dirty="0">
                <a:solidFill>
                  <a:srgbClr val="C49E41"/>
                </a:solidFill>
              </a:rPr>
            </a:br>
            <a:r>
              <a:rPr lang="es-ES" sz="3600" b="1" dirty="0">
                <a:solidFill>
                  <a:srgbClr val="C49E41"/>
                </a:solidFill>
              </a:rPr>
              <a:t>INTRODUCCIÓN </a:t>
            </a:r>
            <a:br>
              <a:rPr lang="es-ES" sz="2400" dirty="0">
                <a:solidFill>
                  <a:schemeClr val="bg2">
                    <a:lumMod val="25000"/>
                  </a:schemeClr>
                </a:solidFill>
              </a:rPr>
            </a:br>
            <a:br>
              <a:rPr lang="es-CO" sz="2400" dirty="0">
                <a:solidFill>
                  <a:schemeClr val="bg2">
                    <a:lumMod val="25000"/>
                  </a:schemeClr>
                </a:solidFill>
              </a:rPr>
            </a:br>
            <a:br>
              <a:rPr lang="es-CO" sz="2400" dirty="0">
                <a:solidFill>
                  <a:schemeClr val="bg2">
                    <a:lumMod val="25000"/>
                  </a:schemeClr>
                </a:solidFill>
              </a:rPr>
            </a:br>
            <a:br>
              <a:rPr lang="es-CO" sz="2400" dirty="0">
                <a:solidFill>
                  <a:schemeClr val="bg2">
                    <a:lumMod val="25000"/>
                  </a:schemeClr>
                </a:solidFill>
              </a:rPr>
            </a:br>
            <a:r>
              <a:rPr lang="es-CO" sz="2700" dirty="0">
                <a:solidFill>
                  <a:srgbClr val="C49E41"/>
                </a:solidFill>
              </a:rPr>
              <a:t>Como parte del fortalecimiento de las acciones orientadas a prevenir situaciones que lesionen la moralidad en la administración pública y generar una concientización en la defensa de los intereses de los ciudadanos que pudieran ser afectados por comportamientos de los colaboradores del Ministerio, se ha establecido el Código de Integridad, que ha sido construido sobre principios, valores, creencias y comportamientos, consolidados en la cultura organizacional de la entidad con el fin de constituirlos en acciones inherentes a nuestro actuar diario.</a:t>
            </a:r>
          </a:p>
        </p:txBody>
      </p:sp>
      <p:sp>
        <p:nvSpPr>
          <p:cNvPr id="4" name="CuadroTexto 3">
            <a:extLst>
              <a:ext uri="{FF2B5EF4-FFF2-40B4-BE49-F238E27FC236}">
                <a16:creationId xmlns:a16="http://schemas.microsoft.com/office/drawing/2014/main" id="{66FF8D59-AC5F-2286-349A-70F1823FD195}"/>
              </a:ext>
            </a:extLst>
          </p:cNvPr>
          <p:cNvSpPr txBox="1"/>
          <p:nvPr/>
        </p:nvSpPr>
        <p:spPr>
          <a:xfrm>
            <a:off x="5065911" y="6639446"/>
            <a:ext cx="2060179" cy="261610"/>
          </a:xfrm>
          <a:prstGeom prst="rect">
            <a:avLst/>
          </a:prstGeom>
          <a:noFill/>
        </p:spPr>
        <p:txBody>
          <a:bodyPr wrap="none" rtlCol="0">
            <a:spAutoFit/>
          </a:bodyPr>
          <a:lstStyle/>
          <a:p>
            <a:pPr algn="ctr"/>
            <a:r>
              <a:rPr lang="es-CO" sz="1100" b="1" dirty="0">
                <a:solidFill>
                  <a:schemeClr val="bg1"/>
                </a:solidFill>
                <a:latin typeface="Helvetica" pitchFamily="2" charset="0"/>
              </a:rPr>
              <a:t>www.minagricultura.gov.co</a:t>
            </a:r>
          </a:p>
        </p:txBody>
      </p:sp>
      <p:grpSp>
        <p:nvGrpSpPr>
          <p:cNvPr id="6" name="Gráfico 2">
            <a:extLst>
              <a:ext uri="{FF2B5EF4-FFF2-40B4-BE49-F238E27FC236}">
                <a16:creationId xmlns:a16="http://schemas.microsoft.com/office/drawing/2014/main" id="{0F7A6BC5-F586-8BAD-666A-080C4F09F36F}"/>
              </a:ext>
            </a:extLst>
          </p:cNvPr>
          <p:cNvGrpSpPr>
            <a:grpSpLocks noChangeAspect="1"/>
          </p:cNvGrpSpPr>
          <p:nvPr/>
        </p:nvGrpSpPr>
        <p:grpSpPr>
          <a:xfrm>
            <a:off x="10108734" y="5710169"/>
            <a:ext cx="864066" cy="875994"/>
            <a:chOff x="858412" y="3331461"/>
            <a:chExt cx="227104" cy="230239"/>
          </a:xfrm>
        </p:grpSpPr>
        <p:sp>
          <p:nvSpPr>
            <p:cNvPr id="8" name="Forma libre: forma 7">
              <a:extLst>
                <a:ext uri="{FF2B5EF4-FFF2-40B4-BE49-F238E27FC236}">
                  <a16:creationId xmlns:a16="http://schemas.microsoft.com/office/drawing/2014/main" id="{716F1F17-8C9C-1144-8683-1704A84FE1E9}"/>
                </a:ext>
              </a:extLst>
            </p:cNvPr>
            <p:cNvSpPr/>
            <p:nvPr/>
          </p:nvSpPr>
          <p:spPr>
            <a:xfrm>
              <a:off x="858412" y="3331461"/>
              <a:ext cx="227104" cy="230239"/>
            </a:xfrm>
            <a:custGeom>
              <a:avLst/>
              <a:gdLst>
                <a:gd name="connsiteX0" fmla="*/ 225918 w 227104"/>
                <a:gd name="connsiteY0" fmla="*/ 92192 h 230239"/>
                <a:gd name="connsiteX1" fmla="*/ 210072 w 227104"/>
                <a:gd name="connsiteY1" fmla="*/ 62181 h 230239"/>
                <a:gd name="connsiteX2" fmla="*/ 142369 w 227104"/>
                <a:gd name="connsiteY2" fmla="*/ 0 h 230239"/>
                <a:gd name="connsiteX3" fmla="*/ 139008 w 227104"/>
                <a:gd name="connsiteY3" fmla="*/ 0 h 230239"/>
                <a:gd name="connsiteX4" fmla="*/ 137807 w 227104"/>
                <a:gd name="connsiteY4" fmla="*/ 0 h 230239"/>
                <a:gd name="connsiteX5" fmla="*/ 79948 w 227104"/>
                <a:gd name="connsiteY5" fmla="*/ 25689 h 230239"/>
                <a:gd name="connsiteX6" fmla="*/ 74186 w 227104"/>
                <a:gd name="connsiteY6" fmla="*/ 25689 h 230239"/>
                <a:gd name="connsiteX7" fmla="*/ 69624 w 227104"/>
                <a:gd name="connsiteY7" fmla="*/ 25689 h 230239"/>
                <a:gd name="connsiteX8" fmla="*/ 240 w 227104"/>
                <a:gd name="connsiteY8" fmla="*/ 89311 h 230239"/>
                <a:gd name="connsiteX9" fmla="*/ 240 w 227104"/>
                <a:gd name="connsiteY9" fmla="*/ 89791 h 230239"/>
                <a:gd name="connsiteX10" fmla="*/ 18967 w 227104"/>
                <a:gd name="connsiteY10" fmla="*/ 149571 h 230239"/>
                <a:gd name="connsiteX11" fmla="*/ 19927 w 227104"/>
                <a:gd name="connsiteY11" fmla="*/ 150772 h 230239"/>
                <a:gd name="connsiteX12" fmla="*/ 0 w 227104"/>
                <a:gd name="connsiteY12" fmla="*/ 187024 h 230239"/>
                <a:gd name="connsiteX13" fmla="*/ 43215 w 227104"/>
                <a:gd name="connsiteY13" fmla="*/ 230239 h 230239"/>
                <a:gd name="connsiteX14" fmla="*/ 86430 w 227104"/>
                <a:gd name="connsiteY14" fmla="*/ 187024 h 230239"/>
                <a:gd name="connsiteX15" fmla="*/ 43215 w 227104"/>
                <a:gd name="connsiteY15" fmla="*/ 143810 h 230239"/>
                <a:gd name="connsiteX16" fmla="*/ 25929 w 227104"/>
                <a:gd name="connsiteY16" fmla="*/ 147411 h 230239"/>
                <a:gd name="connsiteX17" fmla="*/ 24008 w 227104"/>
                <a:gd name="connsiteY17" fmla="*/ 145010 h 230239"/>
                <a:gd name="connsiteX18" fmla="*/ 6722 w 227104"/>
                <a:gd name="connsiteY18" fmla="*/ 89791 h 230239"/>
                <a:gd name="connsiteX19" fmla="*/ 6722 w 227104"/>
                <a:gd name="connsiteY19" fmla="*/ 89311 h 230239"/>
                <a:gd name="connsiteX20" fmla="*/ 69144 w 227104"/>
                <a:gd name="connsiteY20" fmla="*/ 32651 h 230239"/>
                <a:gd name="connsiteX21" fmla="*/ 70584 w 227104"/>
                <a:gd name="connsiteY21" fmla="*/ 32651 h 230239"/>
                <a:gd name="connsiteX22" fmla="*/ 73705 w 227104"/>
                <a:gd name="connsiteY22" fmla="*/ 32651 h 230239"/>
                <a:gd name="connsiteX23" fmla="*/ 134446 w 227104"/>
                <a:gd name="connsiteY23" fmla="*/ 88590 h 230239"/>
                <a:gd name="connsiteX24" fmla="*/ 151492 w 227104"/>
                <a:gd name="connsiteY24" fmla="*/ 121722 h 230239"/>
                <a:gd name="connsiteX25" fmla="*/ 151972 w 227104"/>
                <a:gd name="connsiteY25" fmla="*/ 124123 h 230239"/>
                <a:gd name="connsiteX26" fmla="*/ 150052 w 227104"/>
                <a:gd name="connsiteY26" fmla="*/ 126284 h 230239"/>
                <a:gd name="connsiteX27" fmla="*/ 136367 w 227104"/>
                <a:gd name="connsiteY27" fmla="*/ 132766 h 230239"/>
                <a:gd name="connsiteX28" fmla="*/ 134206 w 227104"/>
                <a:gd name="connsiteY28" fmla="*/ 136367 h 230239"/>
                <a:gd name="connsiteX29" fmla="*/ 134446 w 227104"/>
                <a:gd name="connsiteY29" fmla="*/ 164217 h 230239"/>
                <a:gd name="connsiteX30" fmla="*/ 113559 w 227104"/>
                <a:gd name="connsiteY30" fmla="*/ 169979 h 230239"/>
                <a:gd name="connsiteX31" fmla="*/ 111638 w 227104"/>
                <a:gd name="connsiteY31" fmla="*/ 169979 h 230239"/>
                <a:gd name="connsiteX32" fmla="*/ 110678 w 227104"/>
                <a:gd name="connsiteY32" fmla="*/ 169979 h 230239"/>
                <a:gd name="connsiteX33" fmla="*/ 101315 w 227104"/>
                <a:gd name="connsiteY33" fmla="*/ 176941 h 230239"/>
                <a:gd name="connsiteX34" fmla="*/ 101315 w 227104"/>
                <a:gd name="connsiteY34" fmla="*/ 198548 h 230239"/>
                <a:gd name="connsiteX35" fmla="*/ 104916 w 227104"/>
                <a:gd name="connsiteY35" fmla="*/ 201909 h 230239"/>
                <a:gd name="connsiteX36" fmla="*/ 108277 w 227104"/>
                <a:gd name="connsiteY36" fmla="*/ 198548 h 230239"/>
                <a:gd name="connsiteX37" fmla="*/ 108277 w 227104"/>
                <a:gd name="connsiteY37" fmla="*/ 177421 h 230239"/>
                <a:gd name="connsiteX38" fmla="*/ 110678 w 227104"/>
                <a:gd name="connsiteY38" fmla="*/ 176941 h 230239"/>
                <a:gd name="connsiteX39" fmla="*/ 113559 w 227104"/>
                <a:gd name="connsiteY39" fmla="*/ 176941 h 230239"/>
                <a:gd name="connsiteX40" fmla="*/ 141169 w 227104"/>
                <a:gd name="connsiteY40" fmla="*/ 165657 h 230239"/>
                <a:gd name="connsiteX41" fmla="*/ 141169 w 227104"/>
                <a:gd name="connsiteY41" fmla="*/ 138288 h 230239"/>
                <a:gd name="connsiteX42" fmla="*/ 153413 w 227104"/>
                <a:gd name="connsiteY42" fmla="*/ 132286 h 230239"/>
                <a:gd name="connsiteX43" fmla="*/ 158695 w 227104"/>
                <a:gd name="connsiteY43" fmla="*/ 125803 h 230239"/>
                <a:gd name="connsiteX44" fmla="*/ 157254 w 227104"/>
                <a:gd name="connsiteY44" fmla="*/ 118121 h 230239"/>
                <a:gd name="connsiteX45" fmla="*/ 141409 w 227104"/>
                <a:gd name="connsiteY45" fmla="*/ 88110 h 230239"/>
                <a:gd name="connsiteX46" fmla="*/ 87390 w 227104"/>
                <a:gd name="connsiteY46" fmla="*/ 27129 h 230239"/>
                <a:gd name="connsiteX47" fmla="*/ 137327 w 227104"/>
                <a:gd name="connsiteY47" fmla="*/ 7443 h 230239"/>
                <a:gd name="connsiteX48" fmla="*/ 138768 w 227104"/>
                <a:gd name="connsiteY48" fmla="*/ 7443 h 230239"/>
                <a:gd name="connsiteX49" fmla="*/ 141889 w 227104"/>
                <a:gd name="connsiteY49" fmla="*/ 7443 h 230239"/>
                <a:gd name="connsiteX50" fmla="*/ 202630 w 227104"/>
                <a:gd name="connsiteY50" fmla="*/ 63382 h 230239"/>
                <a:gd name="connsiteX51" fmla="*/ 219676 w 227104"/>
                <a:gd name="connsiteY51" fmla="*/ 96513 h 230239"/>
                <a:gd name="connsiteX52" fmla="*/ 220156 w 227104"/>
                <a:gd name="connsiteY52" fmla="*/ 98914 h 230239"/>
                <a:gd name="connsiteX53" fmla="*/ 218235 w 227104"/>
                <a:gd name="connsiteY53" fmla="*/ 101075 h 230239"/>
                <a:gd name="connsiteX54" fmla="*/ 204550 w 227104"/>
                <a:gd name="connsiteY54" fmla="*/ 107557 h 230239"/>
                <a:gd name="connsiteX55" fmla="*/ 202390 w 227104"/>
                <a:gd name="connsiteY55" fmla="*/ 111158 h 230239"/>
                <a:gd name="connsiteX56" fmla="*/ 202630 w 227104"/>
                <a:gd name="connsiteY56" fmla="*/ 139008 h 230239"/>
                <a:gd name="connsiteX57" fmla="*/ 181743 w 227104"/>
                <a:gd name="connsiteY57" fmla="*/ 144770 h 230239"/>
                <a:gd name="connsiteX58" fmla="*/ 179822 w 227104"/>
                <a:gd name="connsiteY58" fmla="*/ 144770 h 230239"/>
                <a:gd name="connsiteX59" fmla="*/ 178862 w 227104"/>
                <a:gd name="connsiteY59" fmla="*/ 144770 h 230239"/>
                <a:gd name="connsiteX60" fmla="*/ 169498 w 227104"/>
                <a:gd name="connsiteY60" fmla="*/ 151732 h 230239"/>
                <a:gd name="connsiteX61" fmla="*/ 169498 w 227104"/>
                <a:gd name="connsiteY61" fmla="*/ 173340 h 230239"/>
                <a:gd name="connsiteX62" fmla="*/ 173100 w 227104"/>
                <a:gd name="connsiteY62" fmla="*/ 176701 h 230239"/>
                <a:gd name="connsiteX63" fmla="*/ 176461 w 227104"/>
                <a:gd name="connsiteY63" fmla="*/ 173340 h 230239"/>
                <a:gd name="connsiteX64" fmla="*/ 176461 w 227104"/>
                <a:gd name="connsiteY64" fmla="*/ 152212 h 230239"/>
                <a:gd name="connsiteX65" fmla="*/ 178862 w 227104"/>
                <a:gd name="connsiteY65" fmla="*/ 151972 h 230239"/>
                <a:gd name="connsiteX66" fmla="*/ 181743 w 227104"/>
                <a:gd name="connsiteY66" fmla="*/ 151972 h 230239"/>
                <a:gd name="connsiteX67" fmla="*/ 209352 w 227104"/>
                <a:gd name="connsiteY67" fmla="*/ 140688 h 230239"/>
                <a:gd name="connsiteX68" fmla="*/ 209352 w 227104"/>
                <a:gd name="connsiteY68" fmla="*/ 113559 h 230239"/>
                <a:gd name="connsiteX69" fmla="*/ 221596 w 227104"/>
                <a:gd name="connsiteY69" fmla="*/ 107557 h 230239"/>
                <a:gd name="connsiteX70" fmla="*/ 226878 w 227104"/>
                <a:gd name="connsiteY70" fmla="*/ 100835 h 230239"/>
                <a:gd name="connsiteX71" fmla="*/ 225438 w 227104"/>
                <a:gd name="connsiteY71" fmla="*/ 93152 h 230239"/>
                <a:gd name="connsiteX72" fmla="*/ 79948 w 227104"/>
                <a:gd name="connsiteY72" fmla="*/ 186784 h 230239"/>
                <a:gd name="connsiteX73" fmla="*/ 43695 w 227104"/>
                <a:gd name="connsiteY73" fmla="*/ 223037 h 230239"/>
                <a:gd name="connsiteX74" fmla="*/ 7443 w 227104"/>
                <a:gd name="connsiteY74" fmla="*/ 186784 h 230239"/>
                <a:gd name="connsiteX75" fmla="*/ 43695 w 227104"/>
                <a:gd name="connsiteY75" fmla="*/ 150532 h 230239"/>
                <a:gd name="connsiteX76" fmla="*/ 79948 w 227104"/>
                <a:gd name="connsiteY76" fmla="*/ 186784 h 23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227104" h="230239">
                  <a:moveTo>
                    <a:pt x="225918" y="92192"/>
                  </a:moveTo>
                  <a:cubicBezTo>
                    <a:pt x="211273" y="69144"/>
                    <a:pt x="210072" y="62662"/>
                    <a:pt x="210072" y="62181"/>
                  </a:cubicBezTo>
                  <a:cubicBezTo>
                    <a:pt x="203350" y="4321"/>
                    <a:pt x="156534" y="0"/>
                    <a:pt x="142369" y="0"/>
                  </a:cubicBezTo>
                  <a:cubicBezTo>
                    <a:pt x="141169" y="0"/>
                    <a:pt x="139968" y="0"/>
                    <a:pt x="139008" y="0"/>
                  </a:cubicBezTo>
                  <a:lnTo>
                    <a:pt x="137807" y="0"/>
                  </a:lnTo>
                  <a:cubicBezTo>
                    <a:pt x="132526" y="0"/>
                    <a:pt x="98194" y="960"/>
                    <a:pt x="79948" y="25689"/>
                  </a:cubicBezTo>
                  <a:cubicBezTo>
                    <a:pt x="77787" y="25689"/>
                    <a:pt x="75626" y="25689"/>
                    <a:pt x="74186" y="25689"/>
                  </a:cubicBezTo>
                  <a:lnTo>
                    <a:pt x="69624" y="25689"/>
                  </a:lnTo>
                  <a:cubicBezTo>
                    <a:pt x="62421" y="25689"/>
                    <a:pt x="720" y="27610"/>
                    <a:pt x="240" y="89311"/>
                  </a:cubicBezTo>
                  <a:lnTo>
                    <a:pt x="240" y="89791"/>
                  </a:lnTo>
                  <a:cubicBezTo>
                    <a:pt x="240" y="126524"/>
                    <a:pt x="10564" y="139248"/>
                    <a:pt x="18967" y="149571"/>
                  </a:cubicBezTo>
                  <a:cubicBezTo>
                    <a:pt x="19447" y="150052"/>
                    <a:pt x="19687" y="150292"/>
                    <a:pt x="19927" y="150772"/>
                  </a:cubicBezTo>
                  <a:cubicBezTo>
                    <a:pt x="7923" y="158454"/>
                    <a:pt x="0" y="171899"/>
                    <a:pt x="0" y="187024"/>
                  </a:cubicBezTo>
                  <a:cubicBezTo>
                    <a:pt x="0" y="210793"/>
                    <a:pt x="19447" y="230239"/>
                    <a:pt x="43215" y="230239"/>
                  </a:cubicBezTo>
                  <a:cubicBezTo>
                    <a:pt x="66983" y="230239"/>
                    <a:pt x="86430" y="210793"/>
                    <a:pt x="86430" y="187024"/>
                  </a:cubicBezTo>
                  <a:cubicBezTo>
                    <a:pt x="86430" y="163256"/>
                    <a:pt x="66983" y="143810"/>
                    <a:pt x="43215" y="143810"/>
                  </a:cubicBezTo>
                  <a:cubicBezTo>
                    <a:pt x="37213" y="143810"/>
                    <a:pt x="31211" y="145250"/>
                    <a:pt x="25929" y="147411"/>
                  </a:cubicBezTo>
                  <a:cubicBezTo>
                    <a:pt x="25209" y="146690"/>
                    <a:pt x="24729" y="145970"/>
                    <a:pt x="24008" y="145010"/>
                  </a:cubicBezTo>
                  <a:cubicBezTo>
                    <a:pt x="16326" y="135647"/>
                    <a:pt x="6722" y="124123"/>
                    <a:pt x="6722" y="89791"/>
                  </a:cubicBezTo>
                  <a:lnTo>
                    <a:pt x="6722" y="89311"/>
                  </a:lnTo>
                  <a:cubicBezTo>
                    <a:pt x="6962" y="35532"/>
                    <a:pt x="58820" y="32651"/>
                    <a:pt x="69144" y="32651"/>
                  </a:cubicBezTo>
                  <a:lnTo>
                    <a:pt x="70584" y="32651"/>
                  </a:lnTo>
                  <a:cubicBezTo>
                    <a:pt x="70584" y="32651"/>
                    <a:pt x="72505" y="32651"/>
                    <a:pt x="73705" y="32651"/>
                  </a:cubicBezTo>
                  <a:cubicBezTo>
                    <a:pt x="86430" y="32651"/>
                    <a:pt x="128204" y="36733"/>
                    <a:pt x="134446" y="88590"/>
                  </a:cubicBezTo>
                  <a:cubicBezTo>
                    <a:pt x="134446" y="89791"/>
                    <a:pt x="135647" y="96993"/>
                    <a:pt x="151492" y="121722"/>
                  </a:cubicBezTo>
                  <a:cubicBezTo>
                    <a:pt x="151492" y="121722"/>
                    <a:pt x="152212" y="123162"/>
                    <a:pt x="151972" y="124123"/>
                  </a:cubicBezTo>
                  <a:cubicBezTo>
                    <a:pt x="151972" y="124843"/>
                    <a:pt x="151252" y="125563"/>
                    <a:pt x="150052" y="126284"/>
                  </a:cubicBezTo>
                  <a:cubicBezTo>
                    <a:pt x="143809" y="129885"/>
                    <a:pt x="136367" y="132766"/>
                    <a:pt x="136367" y="132766"/>
                  </a:cubicBezTo>
                  <a:cubicBezTo>
                    <a:pt x="134926" y="133486"/>
                    <a:pt x="133966" y="134926"/>
                    <a:pt x="134206" y="136367"/>
                  </a:cubicBezTo>
                  <a:cubicBezTo>
                    <a:pt x="134206" y="136367"/>
                    <a:pt x="136127" y="155093"/>
                    <a:pt x="134446" y="164217"/>
                  </a:cubicBezTo>
                  <a:cubicBezTo>
                    <a:pt x="133726" y="167578"/>
                    <a:pt x="125083" y="169979"/>
                    <a:pt x="113559" y="169979"/>
                  </a:cubicBezTo>
                  <a:lnTo>
                    <a:pt x="111638" y="169979"/>
                  </a:lnTo>
                  <a:cubicBezTo>
                    <a:pt x="111638" y="169979"/>
                    <a:pt x="111158" y="169979"/>
                    <a:pt x="110678" y="169979"/>
                  </a:cubicBezTo>
                  <a:cubicBezTo>
                    <a:pt x="103956" y="169979"/>
                    <a:pt x="101315" y="173580"/>
                    <a:pt x="101315" y="176941"/>
                  </a:cubicBezTo>
                  <a:lnTo>
                    <a:pt x="101315" y="198548"/>
                  </a:lnTo>
                  <a:cubicBezTo>
                    <a:pt x="101315" y="200469"/>
                    <a:pt x="102755" y="201909"/>
                    <a:pt x="104916" y="201909"/>
                  </a:cubicBezTo>
                  <a:cubicBezTo>
                    <a:pt x="107077" y="201909"/>
                    <a:pt x="108277" y="200469"/>
                    <a:pt x="108277" y="198548"/>
                  </a:cubicBezTo>
                  <a:lnTo>
                    <a:pt x="108277" y="177421"/>
                  </a:lnTo>
                  <a:cubicBezTo>
                    <a:pt x="108277" y="177421"/>
                    <a:pt x="109478" y="176941"/>
                    <a:pt x="110678" y="176941"/>
                  </a:cubicBezTo>
                  <a:lnTo>
                    <a:pt x="113559" y="176941"/>
                  </a:lnTo>
                  <a:cubicBezTo>
                    <a:pt x="123162" y="176941"/>
                    <a:pt x="139248" y="175500"/>
                    <a:pt x="141169" y="165657"/>
                  </a:cubicBezTo>
                  <a:cubicBezTo>
                    <a:pt x="142609" y="157734"/>
                    <a:pt x="141649" y="144050"/>
                    <a:pt x="141169" y="138288"/>
                  </a:cubicBezTo>
                  <a:cubicBezTo>
                    <a:pt x="144050" y="137087"/>
                    <a:pt x="149091" y="134926"/>
                    <a:pt x="153413" y="132286"/>
                  </a:cubicBezTo>
                  <a:cubicBezTo>
                    <a:pt x="157014" y="130125"/>
                    <a:pt x="158214" y="127724"/>
                    <a:pt x="158695" y="125803"/>
                  </a:cubicBezTo>
                  <a:cubicBezTo>
                    <a:pt x="159655" y="121722"/>
                    <a:pt x="157254" y="118361"/>
                    <a:pt x="157254" y="118121"/>
                  </a:cubicBezTo>
                  <a:cubicBezTo>
                    <a:pt x="142609" y="95073"/>
                    <a:pt x="141409" y="88590"/>
                    <a:pt x="141409" y="88110"/>
                  </a:cubicBezTo>
                  <a:cubicBezTo>
                    <a:pt x="136127" y="43215"/>
                    <a:pt x="107077" y="30491"/>
                    <a:pt x="87390" y="27129"/>
                  </a:cubicBezTo>
                  <a:cubicBezTo>
                    <a:pt x="103476" y="8643"/>
                    <a:pt x="130125" y="7443"/>
                    <a:pt x="137327" y="7443"/>
                  </a:cubicBezTo>
                  <a:lnTo>
                    <a:pt x="138768" y="7443"/>
                  </a:lnTo>
                  <a:cubicBezTo>
                    <a:pt x="138768" y="7443"/>
                    <a:pt x="140688" y="7443"/>
                    <a:pt x="141889" y="7443"/>
                  </a:cubicBezTo>
                  <a:cubicBezTo>
                    <a:pt x="154613" y="7443"/>
                    <a:pt x="196388" y="11524"/>
                    <a:pt x="202630" y="63382"/>
                  </a:cubicBezTo>
                  <a:cubicBezTo>
                    <a:pt x="202630" y="64582"/>
                    <a:pt x="203830" y="72025"/>
                    <a:pt x="219676" y="96513"/>
                  </a:cubicBezTo>
                  <a:cubicBezTo>
                    <a:pt x="219676" y="96513"/>
                    <a:pt x="220396" y="97954"/>
                    <a:pt x="220156" y="98914"/>
                  </a:cubicBezTo>
                  <a:cubicBezTo>
                    <a:pt x="220156" y="99634"/>
                    <a:pt x="219436" y="100355"/>
                    <a:pt x="218235" y="101075"/>
                  </a:cubicBezTo>
                  <a:cubicBezTo>
                    <a:pt x="211993" y="104676"/>
                    <a:pt x="204550" y="107557"/>
                    <a:pt x="204550" y="107557"/>
                  </a:cubicBezTo>
                  <a:cubicBezTo>
                    <a:pt x="203110" y="108037"/>
                    <a:pt x="202150" y="109718"/>
                    <a:pt x="202390" y="111158"/>
                  </a:cubicBezTo>
                  <a:cubicBezTo>
                    <a:pt x="202390" y="111158"/>
                    <a:pt x="204310" y="129885"/>
                    <a:pt x="202630" y="139008"/>
                  </a:cubicBezTo>
                  <a:cubicBezTo>
                    <a:pt x="201909" y="142369"/>
                    <a:pt x="193267" y="144770"/>
                    <a:pt x="181743" y="144770"/>
                  </a:cubicBezTo>
                  <a:lnTo>
                    <a:pt x="179822" y="144770"/>
                  </a:lnTo>
                  <a:cubicBezTo>
                    <a:pt x="179822" y="144770"/>
                    <a:pt x="179342" y="144770"/>
                    <a:pt x="178862" y="144770"/>
                  </a:cubicBezTo>
                  <a:cubicBezTo>
                    <a:pt x="172139" y="144770"/>
                    <a:pt x="169498" y="148611"/>
                    <a:pt x="169498" y="151732"/>
                  </a:cubicBezTo>
                  <a:lnTo>
                    <a:pt x="169498" y="173340"/>
                  </a:lnTo>
                  <a:cubicBezTo>
                    <a:pt x="169498" y="175260"/>
                    <a:pt x="171179" y="176701"/>
                    <a:pt x="173100" y="176701"/>
                  </a:cubicBezTo>
                  <a:cubicBezTo>
                    <a:pt x="175020" y="176701"/>
                    <a:pt x="176461" y="175260"/>
                    <a:pt x="176461" y="173340"/>
                  </a:cubicBezTo>
                  <a:lnTo>
                    <a:pt x="176461" y="152212"/>
                  </a:lnTo>
                  <a:cubicBezTo>
                    <a:pt x="176461" y="152212"/>
                    <a:pt x="177661" y="151972"/>
                    <a:pt x="178862" y="151972"/>
                  </a:cubicBezTo>
                  <a:lnTo>
                    <a:pt x="181743" y="151972"/>
                  </a:lnTo>
                  <a:cubicBezTo>
                    <a:pt x="191346" y="151972"/>
                    <a:pt x="207431" y="150532"/>
                    <a:pt x="209352" y="140688"/>
                  </a:cubicBezTo>
                  <a:cubicBezTo>
                    <a:pt x="210793" y="132766"/>
                    <a:pt x="209832" y="119321"/>
                    <a:pt x="209352" y="113559"/>
                  </a:cubicBezTo>
                  <a:cubicBezTo>
                    <a:pt x="212233" y="112359"/>
                    <a:pt x="217275" y="110198"/>
                    <a:pt x="221596" y="107557"/>
                  </a:cubicBezTo>
                  <a:cubicBezTo>
                    <a:pt x="225197" y="105396"/>
                    <a:pt x="226398" y="102755"/>
                    <a:pt x="226878" y="100835"/>
                  </a:cubicBezTo>
                  <a:cubicBezTo>
                    <a:pt x="227838" y="96753"/>
                    <a:pt x="225438" y="93392"/>
                    <a:pt x="225438" y="93152"/>
                  </a:cubicBezTo>
                  <a:close/>
                  <a:moveTo>
                    <a:pt x="79948" y="186784"/>
                  </a:moveTo>
                  <a:cubicBezTo>
                    <a:pt x="79948" y="206711"/>
                    <a:pt x="63622" y="223037"/>
                    <a:pt x="43695" y="223037"/>
                  </a:cubicBezTo>
                  <a:cubicBezTo>
                    <a:pt x="23768" y="223037"/>
                    <a:pt x="7443" y="206711"/>
                    <a:pt x="7443" y="186784"/>
                  </a:cubicBezTo>
                  <a:cubicBezTo>
                    <a:pt x="7443" y="166857"/>
                    <a:pt x="23768" y="150532"/>
                    <a:pt x="43695" y="150532"/>
                  </a:cubicBezTo>
                  <a:cubicBezTo>
                    <a:pt x="63622" y="150532"/>
                    <a:pt x="79948" y="166857"/>
                    <a:pt x="79948" y="186784"/>
                  </a:cubicBezTo>
                  <a:close/>
                </a:path>
              </a:pathLst>
            </a:custGeom>
            <a:solidFill>
              <a:srgbClr val="4D4D4D"/>
            </a:solidFill>
            <a:ln w="24000" cap="flat">
              <a:noFill/>
              <a:prstDash val="solid"/>
              <a:miter/>
            </a:ln>
          </p:spPr>
          <p:txBody>
            <a:bodyPr rtlCol="0" anchor="ctr"/>
            <a:lstStyle/>
            <a:p>
              <a:endParaRPr lang="es-CO"/>
            </a:p>
          </p:txBody>
        </p:sp>
        <p:sp>
          <p:nvSpPr>
            <p:cNvPr id="19" name="Forma libre: forma 18">
              <a:extLst>
                <a:ext uri="{FF2B5EF4-FFF2-40B4-BE49-F238E27FC236}">
                  <a16:creationId xmlns:a16="http://schemas.microsoft.com/office/drawing/2014/main" id="{552A4F79-E49A-011D-902A-5D5C29DD4F7B}"/>
                </a:ext>
              </a:extLst>
            </p:cNvPr>
            <p:cNvSpPr/>
            <p:nvPr/>
          </p:nvSpPr>
          <p:spPr>
            <a:xfrm>
              <a:off x="879779" y="3495917"/>
              <a:ext cx="44655" cy="44895"/>
            </a:xfrm>
            <a:custGeom>
              <a:avLst/>
              <a:gdLst>
                <a:gd name="connsiteX0" fmla="*/ 3361 w 44655"/>
                <a:gd name="connsiteY0" fmla="*/ 25929 h 44895"/>
                <a:gd name="connsiteX1" fmla="*/ 18726 w 44655"/>
                <a:gd name="connsiteY1" fmla="*/ 25929 h 44895"/>
                <a:gd name="connsiteX2" fmla="*/ 18726 w 44655"/>
                <a:gd name="connsiteY2" fmla="*/ 41534 h 44895"/>
                <a:gd name="connsiteX3" fmla="*/ 22328 w 44655"/>
                <a:gd name="connsiteY3" fmla="*/ 44896 h 44895"/>
                <a:gd name="connsiteX4" fmla="*/ 25689 w 44655"/>
                <a:gd name="connsiteY4" fmla="*/ 41534 h 44895"/>
                <a:gd name="connsiteX5" fmla="*/ 25689 w 44655"/>
                <a:gd name="connsiteY5" fmla="*/ 25929 h 44895"/>
                <a:gd name="connsiteX6" fmla="*/ 41054 w 44655"/>
                <a:gd name="connsiteY6" fmla="*/ 25929 h 44895"/>
                <a:gd name="connsiteX7" fmla="*/ 44655 w 44655"/>
                <a:gd name="connsiteY7" fmla="*/ 22568 h 44895"/>
                <a:gd name="connsiteX8" fmla="*/ 41054 w 44655"/>
                <a:gd name="connsiteY8" fmla="*/ 18967 h 44895"/>
                <a:gd name="connsiteX9" fmla="*/ 25689 w 44655"/>
                <a:gd name="connsiteY9" fmla="*/ 18967 h 44895"/>
                <a:gd name="connsiteX10" fmla="*/ 25689 w 44655"/>
                <a:gd name="connsiteY10" fmla="*/ 3601 h 44895"/>
                <a:gd name="connsiteX11" fmla="*/ 22328 w 44655"/>
                <a:gd name="connsiteY11" fmla="*/ 0 h 44895"/>
                <a:gd name="connsiteX12" fmla="*/ 18726 w 44655"/>
                <a:gd name="connsiteY12" fmla="*/ 3601 h 44895"/>
                <a:gd name="connsiteX13" fmla="*/ 18726 w 44655"/>
                <a:gd name="connsiteY13" fmla="*/ 18967 h 44895"/>
                <a:gd name="connsiteX14" fmla="*/ 3361 w 44655"/>
                <a:gd name="connsiteY14" fmla="*/ 18967 h 44895"/>
                <a:gd name="connsiteX15" fmla="*/ 0 w 44655"/>
                <a:gd name="connsiteY15" fmla="*/ 22568 h 44895"/>
                <a:gd name="connsiteX16" fmla="*/ 3361 w 44655"/>
                <a:gd name="connsiteY16" fmla="*/ 25929 h 44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655" h="44895">
                  <a:moveTo>
                    <a:pt x="3361" y="25929"/>
                  </a:moveTo>
                  <a:lnTo>
                    <a:pt x="18726" y="25929"/>
                  </a:lnTo>
                  <a:lnTo>
                    <a:pt x="18726" y="41534"/>
                  </a:lnTo>
                  <a:cubicBezTo>
                    <a:pt x="18726" y="43455"/>
                    <a:pt x="20407" y="44896"/>
                    <a:pt x="22328" y="44896"/>
                  </a:cubicBezTo>
                  <a:cubicBezTo>
                    <a:pt x="24248" y="44896"/>
                    <a:pt x="25689" y="43455"/>
                    <a:pt x="25689" y="41534"/>
                  </a:cubicBezTo>
                  <a:lnTo>
                    <a:pt x="25689" y="25929"/>
                  </a:lnTo>
                  <a:lnTo>
                    <a:pt x="41054" y="25929"/>
                  </a:lnTo>
                  <a:cubicBezTo>
                    <a:pt x="42975" y="25929"/>
                    <a:pt x="44655" y="24488"/>
                    <a:pt x="44655" y="22568"/>
                  </a:cubicBezTo>
                  <a:cubicBezTo>
                    <a:pt x="44655" y="20647"/>
                    <a:pt x="43215" y="18967"/>
                    <a:pt x="41054" y="18967"/>
                  </a:cubicBezTo>
                  <a:lnTo>
                    <a:pt x="25689" y="18967"/>
                  </a:lnTo>
                  <a:lnTo>
                    <a:pt x="25689" y="3601"/>
                  </a:lnTo>
                  <a:cubicBezTo>
                    <a:pt x="25689" y="1681"/>
                    <a:pt x="24248" y="0"/>
                    <a:pt x="22328" y="0"/>
                  </a:cubicBezTo>
                  <a:cubicBezTo>
                    <a:pt x="20407" y="0"/>
                    <a:pt x="18726" y="1441"/>
                    <a:pt x="18726" y="3601"/>
                  </a:cubicBezTo>
                  <a:lnTo>
                    <a:pt x="18726" y="18967"/>
                  </a:lnTo>
                  <a:lnTo>
                    <a:pt x="3361" y="18967"/>
                  </a:lnTo>
                  <a:cubicBezTo>
                    <a:pt x="1440" y="18967"/>
                    <a:pt x="0" y="20407"/>
                    <a:pt x="0" y="22568"/>
                  </a:cubicBezTo>
                  <a:cubicBezTo>
                    <a:pt x="0" y="24729"/>
                    <a:pt x="1440" y="25929"/>
                    <a:pt x="3361" y="25929"/>
                  </a:cubicBezTo>
                  <a:close/>
                </a:path>
              </a:pathLst>
            </a:custGeom>
            <a:solidFill>
              <a:srgbClr val="C69F41"/>
            </a:solidFill>
            <a:ln w="24000" cap="flat">
              <a:noFill/>
              <a:prstDash val="solid"/>
              <a:miter/>
            </a:ln>
          </p:spPr>
          <p:txBody>
            <a:bodyPr rtlCol="0" anchor="ctr"/>
            <a:lstStyle/>
            <a:p>
              <a:endParaRPr lang="es-CO"/>
            </a:p>
          </p:txBody>
        </p:sp>
      </p:grpSp>
    </p:spTree>
    <p:extLst>
      <p:ext uri="{BB962C8B-B14F-4D97-AF65-F5344CB8AC3E}">
        <p14:creationId xmlns:p14="http://schemas.microsoft.com/office/powerpoint/2010/main" val="2686043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6FF8D59-AC5F-2286-349A-70F1823FD195}"/>
              </a:ext>
            </a:extLst>
          </p:cNvPr>
          <p:cNvSpPr txBox="1"/>
          <p:nvPr/>
        </p:nvSpPr>
        <p:spPr>
          <a:xfrm>
            <a:off x="5065911" y="6639446"/>
            <a:ext cx="2060179" cy="261610"/>
          </a:xfrm>
          <a:prstGeom prst="rect">
            <a:avLst/>
          </a:prstGeom>
          <a:noFill/>
        </p:spPr>
        <p:txBody>
          <a:bodyPr wrap="none" rtlCol="0">
            <a:spAutoFit/>
          </a:bodyPr>
          <a:lstStyle/>
          <a:p>
            <a:pPr algn="ctr"/>
            <a:r>
              <a:rPr lang="es-CO" sz="1100" b="1" dirty="0">
                <a:solidFill>
                  <a:schemeClr val="bg1"/>
                </a:solidFill>
                <a:latin typeface="Helvetica" pitchFamily="2" charset="0"/>
              </a:rPr>
              <a:t>www.minagricultura.gov.co</a:t>
            </a:r>
          </a:p>
        </p:txBody>
      </p:sp>
      <p:sp>
        <p:nvSpPr>
          <p:cNvPr id="3" name="CuadroTexto 2">
            <a:extLst>
              <a:ext uri="{FF2B5EF4-FFF2-40B4-BE49-F238E27FC236}">
                <a16:creationId xmlns:a16="http://schemas.microsoft.com/office/drawing/2014/main" id="{5EBDFCC0-B8A4-1930-D821-D84748B640CB}"/>
              </a:ext>
            </a:extLst>
          </p:cNvPr>
          <p:cNvSpPr txBox="1"/>
          <p:nvPr/>
        </p:nvSpPr>
        <p:spPr>
          <a:xfrm>
            <a:off x="3768754" y="1195323"/>
            <a:ext cx="6094602" cy="1969770"/>
          </a:xfrm>
          <a:prstGeom prst="rect">
            <a:avLst/>
          </a:prstGeom>
          <a:noFill/>
        </p:spPr>
        <p:txBody>
          <a:bodyPr wrap="square">
            <a:spAutoFit/>
          </a:bodyPr>
          <a:lstStyle/>
          <a:p>
            <a:pPr algn="ctr"/>
            <a:r>
              <a:rPr lang="es-ES" sz="3600" b="1" dirty="0">
                <a:solidFill>
                  <a:srgbClr val="C49E41"/>
                </a:solidFill>
              </a:rPr>
              <a:t>CÓDIGO DE INTEGRIDAD MINAGRICULTURA</a:t>
            </a:r>
          </a:p>
          <a:p>
            <a:endParaRPr lang="es-ES" sz="3200" dirty="0">
              <a:solidFill>
                <a:srgbClr val="C49E41"/>
              </a:solidFill>
            </a:endParaRPr>
          </a:p>
          <a:p>
            <a:endParaRPr lang="es-CO" dirty="0"/>
          </a:p>
        </p:txBody>
      </p:sp>
      <p:sp>
        <p:nvSpPr>
          <p:cNvPr id="7" name="CuadroTexto 6">
            <a:extLst>
              <a:ext uri="{FF2B5EF4-FFF2-40B4-BE49-F238E27FC236}">
                <a16:creationId xmlns:a16="http://schemas.microsoft.com/office/drawing/2014/main" id="{1763A328-2746-F791-CDA7-1BF3917CC856}"/>
              </a:ext>
            </a:extLst>
          </p:cNvPr>
          <p:cNvSpPr txBox="1"/>
          <p:nvPr/>
        </p:nvSpPr>
        <p:spPr>
          <a:xfrm>
            <a:off x="1501629" y="3041982"/>
            <a:ext cx="9479560" cy="2677656"/>
          </a:xfrm>
          <a:prstGeom prst="rect">
            <a:avLst/>
          </a:prstGeom>
          <a:noFill/>
        </p:spPr>
        <p:txBody>
          <a:bodyPr wrap="square">
            <a:spAutoFit/>
          </a:bodyPr>
          <a:lstStyle/>
          <a:p>
            <a:pPr algn="just"/>
            <a:r>
              <a:rPr lang="es-ES" sz="2400" dirty="0">
                <a:solidFill>
                  <a:srgbClr val="C49E41"/>
                </a:solidFill>
              </a:rPr>
              <a:t>Es un pacto personal y voluntario donde se presentan acciones orientadas a mejorar la convivencia con nuestros compañeros, jefes, colaboradores, clientes, usuarios y con la sociedad en general, en correspondencia con las situaciones y actividades que se desarrollan en el marco de nuestra competencia. </a:t>
            </a:r>
          </a:p>
          <a:p>
            <a:pPr algn="just"/>
            <a:endParaRPr lang="es-ES" sz="2400" dirty="0">
              <a:solidFill>
                <a:srgbClr val="C49E41"/>
              </a:solidFill>
            </a:endParaRPr>
          </a:p>
          <a:p>
            <a:pPr algn="just"/>
            <a:endParaRPr lang="es-CO" sz="2400" dirty="0">
              <a:solidFill>
                <a:srgbClr val="C49E41"/>
              </a:solidFill>
            </a:endParaRPr>
          </a:p>
        </p:txBody>
      </p:sp>
      <p:grpSp>
        <p:nvGrpSpPr>
          <p:cNvPr id="8" name="Gráfico 2">
            <a:extLst>
              <a:ext uri="{FF2B5EF4-FFF2-40B4-BE49-F238E27FC236}">
                <a16:creationId xmlns:a16="http://schemas.microsoft.com/office/drawing/2014/main" id="{274B482A-3462-D3DC-033D-A2C761A74943}"/>
              </a:ext>
            </a:extLst>
          </p:cNvPr>
          <p:cNvGrpSpPr>
            <a:grpSpLocks noChangeAspect="1"/>
          </p:cNvGrpSpPr>
          <p:nvPr/>
        </p:nvGrpSpPr>
        <p:grpSpPr>
          <a:xfrm>
            <a:off x="9630561" y="4984894"/>
            <a:ext cx="1476463" cy="1637285"/>
            <a:chOff x="2022332" y="2295504"/>
            <a:chExt cx="207191" cy="229759"/>
          </a:xfrm>
        </p:grpSpPr>
        <p:sp>
          <p:nvSpPr>
            <p:cNvPr id="9" name="Forma libre: forma 8">
              <a:extLst>
                <a:ext uri="{FF2B5EF4-FFF2-40B4-BE49-F238E27FC236}">
                  <a16:creationId xmlns:a16="http://schemas.microsoft.com/office/drawing/2014/main" id="{826ACA08-95CF-405F-BD58-3564CFDA9915}"/>
                </a:ext>
              </a:extLst>
            </p:cNvPr>
            <p:cNvSpPr/>
            <p:nvPr/>
          </p:nvSpPr>
          <p:spPr>
            <a:xfrm>
              <a:off x="2022332" y="2295504"/>
              <a:ext cx="207191" cy="229759"/>
            </a:xfrm>
            <a:custGeom>
              <a:avLst/>
              <a:gdLst>
                <a:gd name="connsiteX0" fmla="*/ 181743 w 207191"/>
                <a:gd name="connsiteY0" fmla="*/ 0 h 229759"/>
                <a:gd name="connsiteX1" fmla="*/ 25449 w 207191"/>
                <a:gd name="connsiteY1" fmla="*/ 0 h 229759"/>
                <a:gd name="connsiteX2" fmla="*/ 0 w 207191"/>
                <a:gd name="connsiteY2" fmla="*/ 25449 h 229759"/>
                <a:gd name="connsiteX3" fmla="*/ 0 w 207191"/>
                <a:gd name="connsiteY3" fmla="*/ 176461 h 229759"/>
                <a:gd name="connsiteX4" fmla="*/ 25449 w 207191"/>
                <a:gd name="connsiteY4" fmla="*/ 201909 h 229759"/>
                <a:gd name="connsiteX5" fmla="*/ 42014 w 207191"/>
                <a:gd name="connsiteY5" fmla="*/ 201909 h 229759"/>
                <a:gd name="connsiteX6" fmla="*/ 42014 w 207191"/>
                <a:gd name="connsiteY6" fmla="*/ 226398 h 229759"/>
                <a:gd name="connsiteX7" fmla="*/ 43935 w 207191"/>
                <a:gd name="connsiteY7" fmla="*/ 229279 h 229759"/>
                <a:gd name="connsiteX8" fmla="*/ 45616 w 207191"/>
                <a:gd name="connsiteY8" fmla="*/ 229759 h 229759"/>
                <a:gd name="connsiteX9" fmla="*/ 47536 w 207191"/>
                <a:gd name="connsiteY9" fmla="*/ 229279 h 229759"/>
                <a:gd name="connsiteX10" fmla="*/ 88110 w 207191"/>
                <a:gd name="connsiteY10" fmla="*/ 201909 h 229759"/>
                <a:gd name="connsiteX11" fmla="*/ 181743 w 207191"/>
                <a:gd name="connsiteY11" fmla="*/ 201909 h 229759"/>
                <a:gd name="connsiteX12" fmla="*/ 207191 w 207191"/>
                <a:gd name="connsiteY12" fmla="*/ 176461 h 229759"/>
                <a:gd name="connsiteX13" fmla="*/ 207191 w 207191"/>
                <a:gd name="connsiteY13" fmla="*/ 25449 h 229759"/>
                <a:gd name="connsiteX14" fmla="*/ 181743 w 207191"/>
                <a:gd name="connsiteY14" fmla="*/ 0 h 229759"/>
                <a:gd name="connsiteX15" fmla="*/ 200229 w 207191"/>
                <a:gd name="connsiteY15" fmla="*/ 176461 h 229759"/>
                <a:gd name="connsiteX16" fmla="*/ 181743 w 207191"/>
                <a:gd name="connsiteY16" fmla="*/ 194947 h 229759"/>
                <a:gd name="connsiteX17" fmla="*/ 86910 w 207191"/>
                <a:gd name="connsiteY17" fmla="*/ 194947 h 229759"/>
                <a:gd name="connsiteX18" fmla="*/ 84989 w 207191"/>
                <a:gd name="connsiteY18" fmla="*/ 195667 h 229759"/>
                <a:gd name="connsiteX19" fmla="*/ 48977 w 207191"/>
                <a:gd name="connsiteY19" fmla="*/ 219916 h 229759"/>
                <a:gd name="connsiteX20" fmla="*/ 48977 w 207191"/>
                <a:gd name="connsiteY20" fmla="*/ 198308 h 229759"/>
                <a:gd name="connsiteX21" fmla="*/ 45616 w 207191"/>
                <a:gd name="connsiteY21" fmla="*/ 194947 h 229759"/>
                <a:gd name="connsiteX22" fmla="*/ 25449 w 207191"/>
                <a:gd name="connsiteY22" fmla="*/ 194947 h 229759"/>
                <a:gd name="connsiteX23" fmla="*/ 6962 w 207191"/>
                <a:gd name="connsiteY23" fmla="*/ 176461 h 229759"/>
                <a:gd name="connsiteX24" fmla="*/ 6962 w 207191"/>
                <a:gd name="connsiteY24" fmla="*/ 25449 h 229759"/>
                <a:gd name="connsiteX25" fmla="*/ 25449 w 207191"/>
                <a:gd name="connsiteY25" fmla="*/ 6962 h 229759"/>
                <a:gd name="connsiteX26" fmla="*/ 181743 w 207191"/>
                <a:gd name="connsiteY26" fmla="*/ 6962 h 229759"/>
                <a:gd name="connsiteX27" fmla="*/ 200229 w 207191"/>
                <a:gd name="connsiteY27" fmla="*/ 25449 h 229759"/>
                <a:gd name="connsiteX28" fmla="*/ 200229 w 207191"/>
                <a:gd name="connsiteY28" fmla="*/ 176461 h 22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7191" h="229759">
                  <a:moveTo>
                    <a:pt x="181743" y="0"/>
                  </a:moveTo>
                  <a:lnTo>
                    <a:pt x="25449" y="0"/>
                  </a:lnTo>
                  <a:cubicBezTo>
                    <a:pt x="11524" y="0"/>
                    <a:pt x="0" y="11284"/>
                    <a:pt x="0" y="25449"/>
                  </a:cubicBezTo>
                  <a:lnTo>
                    <a:pt x="0" y="176461"/>
                  </a:lnTo>
                  <a:cubicBezTo>
                    <a:pt x="0" y="190626"/>
                    <a:pt x="11284" y="201909"/>
                    <a:pt x="25449" y="201909"/>
                  </a:cubicBezTo>
                  <a:lnTo>
                    <a:pt x="42014" y="201909"/>
                  </a:lnTo>
                  <a:lnTo>
                    <a:pt x="42014" y="226398"/>
                  </a:lnTo>
                  <a:cubicBezTo>
                    <a:pt x="42014" y="227598"/>
                    <a:pt x="42735" y="228799"/>
                    <a:pt x="43935" y="229279"/>
                  </a:cubicBezTo>
                  <a:cubicBezTo>
                    <a:pt x="44415" y="229519"/>
                    <a:pt x="45136" y="229759"/>
                    <a:pt x="45616" y="229759"/>
                  </a:cubicBezTo>
                  <a:cubicBezTo>
                    <a:pt x="46336" y="229759"/>
                    <a:pt x="47056" y="229759"/>
                    <a:pt x="47536" y="229279"/>
                  </a:cubicBezTo>
                  <a:lnTo>
                    <a:pt x="88110" y="201909"/>
                  </a:lnTo>
                  <a:lnTo>
                    <a:pt x="181743" y="201909"/>
                  </a:lnTo>
                  <a:cubicBezTo>
                    <a:pt x="195667" y="201909"/>
                    <a:pt x="207191" y="190626"/>
                    <a:pt x="207191" y="176461"/>
                  </a:cubicBezTo>
                  <a:lnTo>
                    <a:pt x="207191" y="25449"/>
                  </a:lnTo>
                  <a:cubicBezTo>
                    <a:pt x="207191" y="11284"/>
                    <a:pt x="195667" y="0"/>
                    <a:pt x="181743" y="0"/>
                  </a:cubicBezTo>
                  <a:close/>
                  <a:moveTo>
                    <a:pt x="200229" y="176461"/>
                  </a:moveTo>
                  <a:cubicBezTo>
                    <a:pt x="200229" y="186784"/>
                    <a:pt x="192066" y="194947"/>
                    <a:pt x="181743" y="194947"/>
                  </a:cubicBezTo>
                  <a:lnTo>
                    <a:pt x="86910" y="194947"/>
                  </a:lnTo>
                  <a:cubicBezTo>
                    <a:pt x="86910" y="194947"/>
                    <a:pt x="85470" y="194947"/>
                    <a:pt x="84989" y="195667"/>
                  </a:cubicBezTo>
                  <a:lnTo>
                    <a:pt x="48977" y="219916"/>
                  </a:lnTo>
                  <a:lnTo>
                    <a:pt x="48977" y="198308"/>
                  </a:lnTo>
                  <a:cubicBezTo>
                    <a:pt x="48977" y="196388"/>
                    <a:pt x="47536" y="194947"/>
                    <a:pt x="45616" y="194947"/>
                  </a:cubicBezTo>
                  <a:lnTo>
                    <a:pt x="25449" y="194947"/>
                  </a:lnTo>
                  <a:cubicBezTo>
                    <a:pt x="15365" y="194947"/>
                    <a:pt x="6962" y="186784"/>
                    <a:pt x="6962" y="176461"/>
                  </a:cubicBezTo>
                  <a:lnTo>
                    <a:pt x="6962" y="25449"/>
                  </a:lnTo>
                  <a:cubicBezTo>
                    <a:pt x="6962" y="15125"/>
                    <a:pt x="15125" y="6962"/>
                    <a:pt x="25449" y="6962"/>
                  </a:cubicBezTo>
                  <a:lnTo>
                    <a:pt x="181743" y="6962"/>
                  </a:lnTo>
                  <a:cubicBezTo>
                    <a:pt x="191826" y="6962"/>
                    <a:pt x="200229" y="15125"/>
                    <a:pt x="200229" y="25449"/>
                  </a:cubicBezTo>
                  <a:lnTo>
                    <a:pt x="200229" y="176461"/>
                  </a:lnTo>
                  <a:close/>
                </a:path>
              </a:pathLst>
            </a:custGeom>
            <a:solidFill>
              <a:srgbClr val="4D4D4D"/>
            </a:solidFill>
            <a:ln w="24000" cap="flat">
              <a:noFill/>
              <a:prstDash val="solid"/>
              <a:miter/>
            </a:ln>
          </p:spPr>
          <p:txBody>
            <a:bodyPr rtlCol="0" anchor="ctr"/>
            <a:lstStyle/>
            <a:p>
              <a:endParaRPr lang="es-CO"/>
            </a:p>
          </p:txBody>
        </p:sp>
        <p:sp>
          <p:nvSpPr>
            <p:cNvPr id="10" name="Forma libre: forma 9">
              <a:extLst>
                <a:ext uri="{FF2B5EF4-FFF2-40B4-BE49-F238E27FC236}">
                  <a16:creationId xmlns:a16="http://schemas.microsoft.com/office/drawing/2014/main" id="{E4EDE833-938F-EEB4-8210-CE0BF32EED72}"/>
                </a:ext>
              </a:extLst>
            </p:cNvPr>
            <p:cNvSpPr/>
            <p:nvPr/>
          </p:nvSpPr>
          <p:spPr>
            <a:xfrm>
              <a:off x="2088115" y="2323093"/>
              <a:ext cx="115239" cy="148631"/>
            </a:xfrm>
            <a:custGeom>
              <a:avLst/>
              <a:gdLst>
                <a:gd name="connsiteX0" fmla="*/ 110438 w 115239"/>
                <a:gd name="connsiteY0" fmla="*/ 79488 h 148631"/>
                <a:gd name="connsiteX1" fmla="*/ 114279 w 115239"/>
                <a:gd name="connsiteY1" fmla="*/ 67724 h 148631"/>
                <a:gd name="connsiteX2" fmla="*/ 99874 w 115239"/>
                <a:gd name="connsiteY2" fmla="*/ 51879 h 148631"/>
                <a:gd name="connsiteX3" fmla="*/ 62181 w 115239"/>
                <a:gd name="connsiteY3" fmla="*/ 51879 h 148631"/>
                <a:gd name="connsiteX4" fmla="*/ 63622 w 115239"/>
                <a:gd name="connsiteY4" fmla="*/ 29551 h 148631"/>
                <a:gd name="connsiteX5" fmla="*/ 42975 w 115239"/>
                <a:gd name="connsiteY5" fmla="*/ 21 h 148631"/>
                <a:gd name="connsiteX6" fmla="*/ 29050 w 115239"/>
                <a:gd name="connsiteY6" fmla="*/ 2181 h 148631"/>
                <a:gd name="connsiteX7" fmla="*/ 27369 w 115239"/>
                <a:gd name="connsiteY7" fmla="*/ 6023 h 148631"/>
                <a:gd name="connsiteX8" fmla="*/ 29290 w 115239"/>
                <a:gd name="connsiteY8" fmla="*/ 31471 h 148631"/>
                <a:gd name="connsiteX9" fmla="*/ 12244 w 115239"/>
                <a:gd name="connsiteY9" fmla="*/ 58361 h 148631"/>
                <a:gd name="connsiteX10" fmla="*/ 0 w 115239"/>
                <a:gd name="connsiteY10" fmla="*/ 79248 h 148631"/>
                <a:gd name="connsiteX11" fmla="*/ 0 w 115239"/>
                <a:gd name="connsiteY11" fmla="*/ 139029 h 148631"/>
                <a:gd name="connsiteX12" fmla="*/ 9603 w 115239"/>
                <a:gd name="connsiteY12" fmla="*/ 148632 h 148631"/>
                <a:gd name="connsiteX13" fmla="*/ 87630 w 115239"/>
                <a:gd name="connsiteY13" fmla="*/ 148632 h 148631"/>
                <a:gd name="connsiteX14" fmla="*/ 88830 w 115239"/>
                <a:gd name="connsiteY14" fmla="*/ 148632 h 148631"/>
                <a:gd name="connsiteX15" fmla="*/ 104436 w 115239"/>
                <a:gd name="connsiteY15" fmla="*/ 131586 h 148631"/>
                <a:gd name="connsiteX16" fmla="*/ 103716 w 115239"/>
                <a:gd name="connsiteY16" fmla="*/ 127024 h 148631"/>
                <a:gd name="connsiteX17" fmla="*/ 113559 w 115239"/>
                <a:gd name="connsiteY17" fmla="*/ 111419 h 148631"/>
                <a:gd name="connsiteX18" fmla="*/ 110918 w 115239"/>
                <a:gd name="connsiteY18" fmla="*/ 102536 h 148631"/>
                <a:gd name="connsiteX19" fmla="*/ 115240 w 115239"/>
                <a:gd name="connsiteY19" fmla="*/ 91252 h 148631"/>
                <a:gd name="connsiteX20" fmla="*/ 110438 w 115239"/>
                <a:gd name="connsiteY20" fmla="*/ 79728 h 148631"/>
                <a:gd name="connsiteX21" fmla="*/ 104196 w 115239"/>
                <a:gd name="connsiteY21" fmla="*/ 99175 h 148631"/>
                <a:gd name="connsiteX22" fmla="*/ 102755 w 115239"/>
                <a:gd name="connsiteY22" fmla="*/ 101576 h 148631"/>
                <a:gd name="connsiteX23" fmla="*/ 103716 w 115239"/>
                <a:gd name="connsiteY23" fmla="*/ 104217 h 148631"/>
                <a:gd name="connsiteX24" fmla="*/ 106597 w 115239"/>
                <a:gd name="connsiteY24" fmla="*/ 111179 h 148631"/>
                <a:gd name="connsiteX25" fmla="*/ 98434 w 115239"/>
                <a:gd name="connsiteY25" fmla="*/ 121262 h 148631"/>
                <a:gd name="connsiteX26" fmla="*/ 96033 w 115239"/>
                <a:gd name="connsiteY26" fmla="*/ 123183 h 148631"/>
                <a:gd name="connsiteX27" fmla="*/ 96033 w 115239"/>
                <a:gd name="connsiteY27" fmla="*/ 126304 h 148631"/>
                <a:gd name="connsiteX28" fmla="*/ 97233 w 115239"/>
                <a:gd name="connsiteY28" fmla="*/ 131346 h 148631"/>
                <a:gd name="connsiteX29" fmla="*/ 87870 w 115239"/>
                <a:gd name="connsiteY29" fmla="*/ 141429 h 148631"/>
                <a:gd name="connsiteX30" fmla="*/ 9603 w 115239"/>
                <a:gd name="connsiteY30" fmla="*/ 141429 h 148631"/>
                <a:gd name="connsiteX31" fmla="*/ 6962 w 115239"/>
                <a:gd name="connsiteY31" fmla="*/ 138788 h 148631"/>
                <a:gd name="connsiteX32" fmla="*/ 6962 w 115239"/>
                <a:gd name="connsiteY32" fmla="*/ 79008 h 148631"/>
                <a:gd name="connsiteX33" fmla="*/ 17526 w 115239"/>
                <a:gd name="connsiteY33" fmla="*/ 62442 h 148631"/>
                <a:gd name="connsiteX34" fmla="*/ 36012 w 115239"/>
                <a:gd name="connsiteY34" fmla="*/ 33392 h 148631"/>
                <a:gd name="connsiteX35" fmla="*/ 34812 w 115239"/>
                <a:gd name="connsiteY35" fmla="*/ 7463 h 148631"/>
                <a:gd name="connsiteX36" fmla="*/ 42495 w 115239"/>
                <a:gd name="connsiteY36" fmla="*/ 6983 h 148631"/>
                <a:gd name="connsiteX37" fmla="*/ 56659 w 115239"/>
                <a:gd name="connsiteY37" fmla="*/ 30031 h 148631"/>
                <a:gd name="connsiteX38" fmla="*/ 54499 w 115239"/>
                <a:gd name="connsiteY38" fmla="*/ 54519 h 148631"/>
                <a:gd name="connsiteX39" fmla="*/ 54979 w 115239"/>
                <a:gd name="connsiteY39" fmla="*/ 57400 h 148631"/>
                <a:gd name="connsiteX40" fmla="*/ 57860 w 115239"/>
                <a:gd name="connsiteY40" fmla="*/ 58841 h 148631"/>
                <a:gd name="connsiteX41" fmla="*/ 99874 w 115239"/>
                <a:gd name="connsiteY41" fmla="*/ 58841 h 148631"/>
                <a:gd name="connsiteX42" fmla="*/ 107317 w 115239"/>
                <a:gd name="connsiteY42" fmla="*/ 67724 h 148631"/>
                <a:gd name="connsiteX43" fmla="*/ 102995 w 115239"/>
                <a:gd name="connsiteY43" fmla="*/ 76607 h 148631"/>
                <a:gd name="connsiteX44" fmla="*/ 99634 w 115239"/>
                <a:gd name="connsiteY44" fmla="*/ 80208 h 148631"/>
                <a:gd name="connsiteX45" fmla="*/ 102995 w 115239"/>
                <a:gd name="connsiteY45" fmla="*/ 83810 h 148631"/>
                <a:gd name="connsiteX46" fmla="*/ 108277 w 115239"/>
                <a:gd name="connsiteY46" fmla="*/ 91252 h 148631"/>
                <a:gd name="connsiteX47" fmla="*/ 104196 w 115239"/>
                <a:gd name="connsiteY47" fmla="*/ 99415 h 148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5239" h="148631">
                  <a:moveTo>
                    <a:pt x="110438" y="79488"/>
                  </a:moveTo>
                  <a:cubicBezTo>
                    <a:pt x="112599" y="76847"/>
                    <a:pt x="114279" y="72766"/>
                    <a:pt x="114279" y="67724"/>
                  </a:cubicBezTo>
                  <a:cubicBezTo>
                    <a:pt x="114279" y="59081"/>
                    <a:pt x="107557" y="51879"/>
                    <a:pt x="99874" y="51879"/>
                  </a:cubicBezTo>
                  <a:lnTo>
                    <a:pt x="62181" y="51879"/>
                  </a:lnTo>
                  <a:cubicBezTo>
                    <a:pt x="63382" y="46597"/>
                    <a:pt x="64342" y="38434"/>
                    <a:pt x="63622" y="29551"/>
                  </a:cubicBezTo>
                  <a:cubicBezTo>
                    <a:pt x="62181" y="12265"/>
                    <a:pt x="53778" y="501"/>
                    <a:pt x="42975" y="21"/>
                  </a:cubicBezTo>
                  <a:cubicBezTo>
                    <a:pt x="33611" y="-219"/>
                    <a:pt x="29770" y="1701"/>
                    <a:pt x="29050" y="2181"/>
                  </a:cubicBezTo>
                  <a:cubicBezTo>
                    <a:pt x="27849" y="2902"/>
                    <a:pt x="27129" y="4342"/>
                    <a:pt x="27369" y="6023"/>
                  </a:cubicBezTo>
                  <a:cubicBezTo>
                    <a:pt x="28810" y="13465"/>
                    <a:pt x="30731" y="27150"/>
                    <a:pt x="29290" y="31471"/>
                  </a:cubicBezTo>
                  <a:cubicBezTo>
                    <a:pt x="26169" y="40835"/>
                    <a:pt x="18726" y="50198"/>
                    <a:pt x="12244" y="58361"/>
                  </a:cubicBezTo>
                  <a:cubicBezTo>
                    <a:pt x="5522" y="66764"/>
                    <a:pt x="0" y="73246"/>
                    <a:pt x="0" y="79248"/>
                  </a:cubicBezTo>
                  <a:lnTo>
                    <a:pt x="0" y="139029"/>
                  </a:lnTo>
                  <a:cubicBezTo>
                    <a:pt x="0" y="144310"/>
                    <a:pt x="4321" y="148632"/>
                    <a:pt x="9603" y="148632"/>
                  </a:cubicBezTo>
                  <a:lnTo>
                    <a:pt x="87630" y="148632"/>
                  </a:lnTo>
                  <a:cubicBezTo>
                    <a:pt x="87630" y="148632"/>
                    <a:pt x="88350" y="148632"/>
                    <a:pt x="88830" y="148632"/>
                  </a:cubicBezTo>
                  <a:cubicBezTo>
                    <a:pt x="97714" y="147912"/>
                    <a:pt x="104436" y="140469"/>
                    <a:pt x="104436" y="131586"/>
                  </a:cubicBezTo>
                  <a:cubicBezTo>
                    <a:pt x="104436" y="130145"/>
                    <a:pt x="104436" y="128465"/>
                    <a:pt x="103716" y="127024"/>
                  </a:cubicBezTo>
                  <a:cubicBezTo>
                    <a:pt x="109478" y="124143"/>
                    <a:pt x="113559" y="118141"/>
                    <a:pt x="113559" y="111419"/>
                  </a:cubicBezTo>
                  <a:cubicBezTo>
                    <a:pt x="113559" y="108298"/>
                    <a:pt x="112599" y="105177"/>
                    <a:pt x="110918" y="102536"/>
                  </a:cubicBezTo>
                  <a:cubicBezTo>
                    <a:pt x="113559" y="99415"/>
                    <a:pt x="115240" y="95333"/>
                    <a:pt x="115240" y="91252"/>
                  </a:cubicBezTo>
                  <a:cubicBezTo>
                    <a:pt x="115240" y="86210"/>
                    <a:pt x="113319" y="82129"/>
                    <a:pt x="110438" y="79728"/>
                  </a:cubicBezTo>
                  <a:close/>
                  <a:moveTo>
                    <a:pt x="104196" y="99175"/>
                  </a:moveTo>
                  <a:cubicBezTo>
                    <a:pt x="104196" y="99175"/>
                    <a:pt x="102995" y="100615"/>
                    <a:pt x="102755" y="101576"/>
                  </a:cubicBezTo>
                  <a:cubicBezTo>
                    <a:pt x="102755" y="102536"/>
                    <a:pt x="102995" y="103496"/>
                    <a:pt x="103716" y="104217"/>
                  </a:cubicBezTo>
                  <a:cubicBezTo>
                    <a:pt x="105636" y="106137"/>
                    <a:pt x="106597" y="108538"/>
                    <a:pt x="106597" y="111179"/>
                  </a:cubicBezTo>
                  <a:cubicBezTo>
                    <a:pt x="106597" y="115981"/>
                    <a:pt x="103235" y="120062"/>
                    <a:pt x="98434" y="121262"/>
                  </a:cubicBezTo>
                  <a:cubicBezTo>
                    <a:pt x="97233" y="121262"/>
                    <a:pt x="96513" y="122223"/>
                    <a:pt x="96033" y="123183"/>
                  </a:cubicBezTo>
                  <a:cubicBezTo>
                    <a:pt x="95553" y="124143"/>
                    <a:pt x="95553" y="125344"/>
                    <a:pt x="96033" y="126304"/>
                  </a:cubicBezTo>
                  <a:cubicBezTo>
                    <a:pt x="96753" y="127745"/>
                    <a:pt x="97233" y="129425"/>
                    <a:pt x="97233" y="131346"/>
                  </a:cubicBezTo>
                  <a:cubicBezTo>
                    <a:pt x="97233" y="136628"/>
                    <a:pt x="93152" y="140949"/>
                    <a:pt x="87870" y="141429"/>
                  </a:cubicBezTo>
                  <a:lnTo>
                    <a:pt x="9603" y="141429"/>
                  </a:lnTo>
                  <a:cubicBezTo>
                    <a:pt x="8163" y="141429"/>
                    <a:pt x="6962" y="140229"/>
                    <a:pt x="6962" y="138788"/>
                  </a:cubicBezTo>
                  <a:lnTo>
                    <a:pt x="6962" y="79008"/>
                  </a:lnTo>
                  <a:cubicBezTo>
                    <a:pt x="6962" y="75407"/>
                    <a:pt x="12484" y="68924"/>
                    <a:pt x="17526" y="62442"/>
                  </a:cubicBezTo>
                  <a:cubicBezTo>
                    <a:pt x="24488" y="53799"/>
                    <a:pt x="32411" y="44196"/>
                    <a:pt x="36012" y="33392"/>
                  </a:cubicBezTo>
                  <a:cubicBezTo>
                    <a:pt x="37933" y="27390"/>
                    <a:pt x="36012" y="13705"/>
                    <a:pt x="34812" y="7463"/>
                  </a:cubicBezTo>
                  <a:cubicBezTo>
                    <a:pt x="36252" y="7223"/>
                    <a:pt x="38893" y="6983"/>
                    <a:pt x="42495" y="6983"/>
                  </a:cubicBezTo>
                  <a:cubicBezTo>
                    <a:pt x="49457" y="6983"/>
                    <a:pt x="55459" y="16826"/>
                    <a:pt x="56659" y="30031"/>
                  </a:cubicBezTo>
                  <a:cubicBezTo>
                    <a:pt x="57620" y="41315"/>
                    <a:pt x="55459" y="50918"/>
                    <a:pt x="54499" y="54519"/>
                  </a:cubicBezTo>
                  <a:cubicBezTo>
                    <a:pt x="54259" y="55480"/>
                    <a:pt x="54499" y="56680"/>
                    <a:pt x="54979" y="57400"/>
                  </a:cubicBezTo>
                  <a:cubicBezTo>
                    <a:pt x="55699" y="58121"/>
                    <a:pt x="56659" y="58841"/>
                    <a:pt x="57860" y="58841"/>
                  </a:cubicBezTo>
                  <a:lnTo>
                    <a:pt x="99874" y="58841"/>
                  </a:lnTo>
                  <a:cubicBezTo>
                    <a:pt x="103476" y="58841"/>
                    <a:pt x="107317" y="62682"/>
                    <a:pt x="107317" y="67724"/>
                  </a:cubicBezTo>
                  <a:cubicBezTo>
                    <a:pt x="107317" y="74206"/>
                    <a:pt x="103716" y="76367"/>
                    <a:pt x="102995" y="76607"/>
                  </a:cubicBezTo>
                  <a:cubicBezTo>
                    <a:pt x="101075" y="76607"/>
                    <a:pt x="99634" y="78288"/>
                    <a:pt x="99634" y="80208"/>
                  </a:cubicBezTo>
                  <a:cubicBezTo>
                    <a:pt x="99634" y="82129"/>
                    <a:pt x="101075" y="83810"/>
                    <a:pt x="102995" y="83810"/>
                  </a:cubicBezTo>
                  <a:cubicBezTo>
                    <a:pt x="104916" y="83810"/>
                    <a:pt x="108277" y="85970"/>
                    <a:pt x="108277" y="91252"/>
                  </a:cubicBezTo>
                  <a:cubicBezTo>
                    <a:pt x="108277" y="94373"/>
                    <a:pt x="106837" y="97494"/>
                    <a:pt x="104196" y="99415"/>
                  </a:cubicBezTo>
                  <a:close/>
                </a:path>
              </a:pathLst>
            </a:custGeom>
            <a:solidFill>
              <a:srgbClr val="C69F41"/>
            </a:solidFill>
            <a:ln w="24000" cap="flat">
              <a:noFill/>
              <a:prstDash val="solid"/>
              <a:miter/>
            </a:ln>
          </p:spPr>
          <p:txBody>
            <a:bodyPr rtlCol="0" anchor="ctr"/>
            <a:lstStyle/>
            <a:p>
              <a:endParaRPr lang="es-CO"/>
            </a:p>
          </p:txBody>
        </p:sp>
        <p:sp>
          <p:nvSpPr>
            <p:cNvPr id="11" name="Forma libre: forma 10">
              <a:extLst>
                <a:ext uri="{FF2B5EF4-FFF2-40B4-BE49-F238E27FC236}">
                  <a16:creationId xmlns:a16="http://schemas.microsoft.com/office/drawing/2014/main" id="{D5F14E20-6E48-C962-A64E-5FE989C19B22}"/>
                </a:ext>
              </a:extLst>
            </p:cNvPr>
            <p:cNvSpPr/>
            <p:nvPr/>
          </p:nvSpPr>
          <p:spPr>
            <a:xfrm>
              <a:off x="2049702" y="2395859"/>
              <a:ext cx="27369" cy="75866"/>
            </a:xfrm>
            <a:custGeom>
              <a:avLst/>
              <a:gdLst>
                <a:gd name="connsiteX0" fmla="*/ 14165 w 27369"/>
                <a:gd name="connsiteY0" fmla="*/ 0 h 75866"/>
                <a:gd name="connsiteX1" fmla="*/ 13205 w 27369"/>
                <a:gd name="connsiteY1" fmla="*/ 0 h 75866"/>
                <a:gd name="connsiteX2" fmla="*/ 0 w 27369"/>
                <a:gd name="connsiteY2" fmla="*/ 13205 h 75866"/>
                <a:gd name="connsiteX3" fmla="*/ 0 w 27369"/>
                <a:gd name="connsiteY3" fmla="*/ 62662 h 75866"/>
                <a:gd name="connsiteX4" fmla="*/ 13205 w 27369"/>
                <a:gd name="connsiteY4" fmla="*/ 75866 h 75866"/>
                <a:gd name="connsiteX5" fmla="*/ 14165 w 27369"/>
                <a:gd name="connsiteY5" fmla="*/ 75866 h 75866"/>
                <a:gd name="connsiteX6" fmla="*/ 27369 w 27369"/>
                <a:gd name="connsiteY6" fmla="*/ 62662 h 75866"/>
                <a:gd name="connsiteX7" fmla="*/ 27369 w 27369"/>
                <a:gd name="connsiteY7" fmla="*/ 13205 h 75866"/>
                <a:gd name="connsiteX8" fmla="*/ 14165 w 27369"/>
                <a:gd name="connsiteY8" fmla="*/ 0 h 75866"/>
                <a:gd name="connsiteX9" fmla="*/ 20407 w 27369"/>
                <a:gd name="connsiteY9" fmla="*/ 62662 h 75866"/>
                <a:gd name="connsiteX10" fmla="*/ 14165 w 27369"/>
                <a:gd name="connsiteY10" fmla="*/ 68904 h 75866"/>
                <a:gd name="connsiteX11" fmla="*/ 13205 w 27369"/>
                <a:gd name="connsiteY11" fmla="*/ 68904 h 75866"/>
                <a:gd name="connsiteX12" fmla="*/ 6962 w 27369"/>
                <a:gd name="connsiteY12" fmla="*/ 62662 h 75866"/>
                <a:gd name="connsiteX13" fmla="*/ 6962 w 27369"/>
                <a:gd name="connsiteY13" fmla="*/ 13205 h 75866"/>
                <a:gd name="connsiteX14" fmla="*/ 13205 w 27369"/>
                <a:gd name="connsiteY14" fmla="*/ 6962 h 75866"/>
                <a:gd name="connsiteX15" fmla="*/ 14165 w 27369"/>
                <a:gd name="connsiteY15" fmla="*/ 6962 h 75866"/>
                <a:gd name="connsiteX16" fmla="*/ 20407 w 27369"/>
                <a:gd name="connsiteY16" fmla="*/ 13205 h 75866"/>
                <a:gd name="connsiteX17" fmla="*/ 20407 w 27369"/>
                <a:gd name="connsiteY17" fmla="*/ 62662 h 75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369" h="75866">
                  <a:moveTo>
                    <a:pt x="14165" y="0"/>
                  </a:moveTo>
                  <a:lnTo>
                    <a:pt x="13205" y="0"/>
                  </a:lnTo>
                  <a:cubicBezTo>
                    <a:pt x="6002" y="0"/>
                    <a:pt x="0" y="6002"/>
                    <a:pt x="0" y="13205"/>
                  </a:cubicBezTo>
                  <a:lnTo>
                    <a:pt x="0" y="62662"/>
                  </a:lnTo>
                  <a:cubicBezTo>
                    <a:pt x="0" y="69864"/>
                    <a:pt x="6002" y="75866"/>
                    <a:pt x="13205" y="75866"/>
                  </a:cubicBezTo>
                  <a:lnTo>
                    <a:pt x="14165" y="75866"/>
                  </a:lnTo>
                  <a:cubicBezTo>
                    <a:pt x="21367" y="75866"/>
                    <a:pt x="27369" y="69864"/>
                    <a:pt x="27369" y="62662"/>
                  </a:cubicBezTo>
                  <a:lnTo>
                    <a:pt x="27369" y="13205"/>
                  </a:lnTo>
                  <a:cubicBezTo>
                    <a:pt x="27369" y="5762"/>
                    <a:pt x="21367" y="0"/>
                    <a:pt x="14165" y="0"/>
                  </a:cubicBezTo>
                  <a:close/>
                  <a:moveTo>
                    <a:pt x="20407" y="62662"/>
                  </a:moveTo>
                  <a:cubicBezTo>
                    <a:pt x="20407" y="66023"/>
                    <a:pt x="17526" y="68904"/>
                    <a:pt x="14165" y="68904"/>
                  </a:cubicBezTo>
                  <a:lnTo>
                    <a:pt x="13205" y="68904"/>
                  </a:lnTo>
                  <a:cubicBezTo>
                    <a:pt x="9843" y="68904"/>
                    <a:pt x="6962" y="66023"/>
                    <a:pt x="6962" y="62662"/>
                  </a:cubicBezTo>
                  <a:lnTo>
                    <a:pt x="6962" y="13205"/>
                  </a:lnTo>
                  <a:cubicBezTo>
                    <a:pt x="6962" y="9843"/>
                    <a:pt x="9843" y="6962"/>
                    <a:pt x="13205" y="6962"/>
                  </a:cubicBezTo>
                  <a:lnTo>
                    <a:pt x="14165" y="6962"/>
                  </a:lnTo>
                  <a:cubicBezTo>
                    <a:pt x="17526" y="6962"/>
                    <a:pt x="20407" y="9843"/>
                    <a:pt x="20407" y="13205"/>
                  </a:cubicBezTo>
                  <a:lnTo>
                    <a:pt x="20407" y="62662"/>
                  </a:lnTo>
                  <a:close/>
                </a:path>
              </a:pathLst>
            </a:custGeom>
            <a:solidFill>
              <a:srgbClr val="C69F41"/>
            </a:solidFill>
            <a:ln w="24000" cap="flat">
              <a:noFill/>
              <a:prstDash val="solid"/>
              <a:miter/>
            </a:ln>
          </p:spPr>
          <p:txBody>
            <a:bodyPr rtlCol="0" anchor="ctr"/>
            <a:lstStyle/>
            <a:p>
              <a:endParaRPr lang="es-CO"/>
            </a:p>
          </p:txBody>
        </p:sp>
      </p:grpSp>
    </p:spTree>
    <p:extLst>
      <p:ext uri="{BB962C8B-B14F-4D97-AF65-F5344CB8AC3E}">
        <p14:creationId xmlns:p14="http://schemas.microsoft.com/office/powerpoint/2010/main" val="2321082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6FF8D59-AC5F-2286-349A-70F1823FD195}"/>
              </a:ext>
            </a:extLst>
          </p:cNvPr>
          <p:cNvSpPr txBox="1"/>
          <p:nvPr/>
        </p:nvSpPr>
        <p:spPr>
          <a:xfrm>
            <a:off x="5065911" y="6639446"/>
            <a:ext cx="2060179" cy="261610"/>
          </a:xfrm>
          <a:prstGeom prst="rect">
            <a:avLst/>
          </a:prstGeom>
          <a:noFill/>
        </p:spPr>
        <p:txBody>
          <a:bodyPr wrap="none" rtlCol="0">
            <a:spAutoFit/>
          </a:bodyPr>
          <a:lstStyle/>
          <a:p>
            <a:pPr algn="ctr"/>
            <a:r>
              <a:rPr lang="es-CO" sz="1100" b="1" dirty="0">
                <a:solidFill>
                  <a:schemeClr val="bg1"/>
                </a:solidFill>
                <a:latin typeface="Helvetica" pitchFamily="2" charset="0"/>
              </a:rPr>
              <a:t>www.minagricultura.gov.co</a:t>
            </a:r>
          </a:p>
        </p:txBody>
      </p:sp>
      <p:sp>
        <p:nvSpPr>
          <p:cNvPr id="3" name="CuadroTexto 2">
            <a:extLst>
              <a:ext uri="{FF2B5EF4-FFF2-40B4-BE49-F238E27FC236}">
                <a16:creationId xmlns:a16="http://schemas.microsoft.com/office/drawing/2014/main" id="{5EBDFCC0-B8A4-1930-D821-D84748B640CB}"/>
              </a:ext>
            </a:extLst>
          </p:cNvPr>
          <p:cNvSpPr txBox="1"/>
          <p:nvPr/>
        </p:nvSpPr>
        <p:spPr>
          <a:xfrm>
            <a:off x="2560739" y="1109847"/>
            <a:ext cx="6094602" cy="1354217"/>
          </a:xfrm>
          <a:prstGeom prst="rect">
            <a:avLst/>
          </a:prstGeom>
          <a:noFill/>
        </p:spPr>
        <p:txBody>
          <a:bodyPr wrap="square">
            <a:spAutoFit/>
          </a:bodyPr>
          <a:lstStyle/>
          <a:p>
            <a:pPr algn="ctr"/>
            <a:r>
              <a:rPr lang="es-ES" sz="3200" b="1" dirty="0">
                <a:solidFill>
                  <a:srgbClr val="C49E41"/>
                </a:solidFill>
              </a:rPr>
              <a:t>ADOPCIÓN DEL CÓDIGO DE INTEGRIDAD </a:t>
            </a:r>
          </a:p>
          <a:p>
            <a:endParaRPr lang="es-CO" dirty="0"/>
          </a:p>
        </p:txBody>
      </p:sp>
      <p:sp>
        <p:nvSpPr>
          <p:cNvPr id="5" name="CuadroTexto 4">
            <a:extLst>
              <a:ext uri="{FF2B5EF4-FFF2-40B4-BE49-F238E27FC236}">
                <a16:creationId xmlns:a16="http://schemas.microsoft.com/office/drawing/2014/main" id="{B685DAAA-27B3-6B3A-CD8D-991E4091A317}"/>
              </a:ext>
            </a:extLst>
          </p:cNvPr>
          <p:cNvSpPr txBox="1"/>
          <p:nvPr/>
        </p:nvSpPr>
        <p:spPr>
          <a:xfrm>
            <a:off x="914042" y="2280803"/>
            <a:ext cx="9555418" cy="4585871"/>
          </a:xfrm>
          <a:prstGeom prst="rect">
            <a:avLst/>
          </a:prstGeom>
          <a:noFill/>
        </p:spPr>
        <p:txBody>
          <a:bodyPr wrap="square">
            <a:spAutoFit/>
          </a:bodyPr>
          <a:lstStyle/>
          <a:p>
            <a:pPr algn="just"/>
            <a:r>
              <a:rPr lang="es-CO" sz="1600" dirty="0">
                <a:solidFill>
                  <a:srgbClr val="C49E41"/>
                </a:solidFill>
                <a:latin typeface="Arial" panose="020B0604020202020204" pitchFamily="34" charset="0"/>
                <a:ea typeface="Calibri" panose="020F0502020204030204" pitchFamily="34" charset="0"/>
                <a:cs typeface="Times New Roman" panose="02020603050405020304" pitchFamily="18" charset="0"/>
              </a:rPr>
              <a:t>El Código de Integridad del Ministerio de Agricultura y Desarrollo Rural se adoptó una vez fue presentado al </a:t>
            </a:r>
            <a:r>
              <a:rPr lang="es-CO" sz="1600" dirty="0">
                <a:solidFill>
                  <a:srgbClr val="C49E41"/>
                </a:solidFill>
                <a:effectLst/>
                <a:latin typeface="Arial" panose="020B0604020202020204" pitchFamily="34" charset="0"/>
                <a:ea typeface="Calibri" panose="020F0502020204030204" pitchFamily="34" charset="0"/>
                <a:cs typeface="Times New Roman" panose="02020603050405020304" pitchFamily="18" charset="0"/>
              </a:rPr>
              <a:t>Comité Institucional de Gestión y Desempeño, mediante  acta No. 1 del 22 de mayo del 2019 e implementado a través de la publicación en el Sistema de Gestión de Calidad el 22 de mayo de 2019.</a:t>
            </a:r>
          </a:p>
          <a:p>
            <a:pPr algn="just"/>
            <a:endParaRPr lang="es-CO" sz="1600" dirty="0">
              <a:solidFill>
                <a:srgbClr val="C49E41"/>
              </a:solidFill>
              <a:latin typeface="Arial" panose="020B0604020202020204" pitchFamily="34" charset="0"/>
              <a:ea typeface="Calibri" panose="020F0502020204030204" pitchFamily="34" charset="0"/>
              <a:cs typeface="Times New Roman" panose="02020603050405020304" pitchFamily="18" charset="0"/>
            </a:endParaRPr>
          </a:p>
          <a:p>
            <a:pPr algn="just"/>
            <a:r>
              <a:rPr lang="es-CO" sz="1600" dirty="0">
                <a:solidFill>
                  <a:srgbClr val="C49E41"/>
                </a:solidFill>
                <a:latin typeface="Arial" panose="020B0604020202020204" pitchFamily="34" charset="0"/>
                <a:ea typeface="Calibri" panose="020F0502020204030204" pitchFamily="34" charset="0"/>
                <a:cs typeface="Times New Roman" panose="02020603050405020304" pitchFamily="18" charset="0"/>
              </a:rPr>
              <a:t>En el Código se encuentra la definición para cada uno de los valores y  las acciones que orientan la integridad de nuestro comportamiento:</a:t>
            </a:r>
          </a:p>
          <a:p>
            <a:pPr algn="just"/>
            <a:endParaRPr lang="es-CO" sz="1600" dirty="0">
              <a:solidFill>
                <a:srgbClr val="C49E41"/>
              </a:solidFill>
              <a:latin typeface="Arial" panose="020B0604020202020204" pitchFamily="34" charset="0"/>
              <a:ea typeface="Calibri" panose="020F0502020204030204" pitchFamily="34" charset="0"/>
              <a:cs typeface="Times New Roman" panose="02020603050405020304" pitchFamily="18" charset="0"/>
            </a:endParaRPr>
          </a:p>
          <a:p>
            <a:pPr marL="285750" indent="-285750" algn="just">
              <a:buFontTx/>
              <a:buChar char="-"/>
            </a:pPr>
            <a:r>
              <a:rPr lang="es-CO" sz="1600" b="1" dirty="0">
                <a:solidFill>
                  <a:srgbClr val="C49E41"/>
                </a:solidFill>
                <a:latin typeface="Arial" panose="020B0604020202020204" pitchFamily="34" charset="0"/>
                <a:ea typeface="Calibri" panose="020F0502020204030204" pitchFamily="34" charset="0"/>
                <a:cs typeface="Times New Roman" panose="02020603050405020304" pitchFamily="18" charset="0"/>
              </a:rPr>
              <a:t>Honestidad</a:t>
            </a:r>
          </a:p>
          <a:p>
            <a:pPr marL="285750" indent="-285750" algn="just">
              <a:buFontTx/>
              <a:buChar char="-"/>
            </a:pPr>
            <a:r>
              <a:rPr lang="es-CO" sz="1600" b="1" dirty="0">
                <a:solidFill>
                  <a:srgbClr val="C49E41"/>
                </a:solidFill>
                <a:latin typeface="Arial" panose="020B0604020202020204" pitchFamily="34" charset="0"/>
                <a:ea typeface="Calibri" panose="020F0502020204030204" pitchFamily="34" charset="0"/>
                <a:cs typeface="Times New Roman" panose="02020603050405020304" pitchFamily="18" charset="0"/>
              </a:rPr>
              <a:t>Respeto</a:t>
            </a:r>
          </a:p>
          <a:p>
            <a:pPr marL="285750" indent="-285750" algn="just">
              <a:buFontTx/>
              <a:buChar char="-"/>
            </a:pPr>
            <a:r>
              <a:rPr lang="es-CO" sz="1600" b="1" dirty="0">
                <a:solidFill>
                  <a:srgbClr val="C49E41"/>
                </a:solidFill>
                <a:latin typeface="Arial" panose="020B0604020202020204" pitchFamily="34" charset="0"/>
                <a:ea typeface="Calibri" panose="020F0502020204030204" pitchFamily="34" charset="0"/>
                <a:cs typeface="Times New Roman" panose="02020603050405020304" pitchFamily="18" charset="0"/>
              </a:rPr>
              <a:t>Compromiso </a:t>
            </a:r>
          </a:p>
          <a:p>
            <a:pPr marL="285750" indent="-285750" algn="just">
              <a:buFontTx/>
              <a:buChar char="-"/>
            </a:pPr>
            <a:r>
              <a:rPr lang="es-CO" sz="1600" b="1" dirty="0">
                <a:solidFill>
                  <a:srgbClr val="C49E41"/>
                </a:solidFill>
                <a:effectLst/>
                <a:latin typeface="Arial" panose="020B0604020202020204" pitchFamily="34" charset="0"/>
                <a:ea typeface="Calibri" panose="020F0502020204030204" pitchFamily="34" charset="0"/>
                <a:cs typeface="Times New Roman" panose="02020603050405020304" pitchFamily="18" charset="0"/>
              </a:rPr>
              <a:t>Diligencia</a:t>
            </a:r>
          </a:p>
          <a:p>
            <a:pPr marL="285750" indent="-285750" algn="just">
              <a:buFontTx/>
              <a:buChar char="-"/>
            </a:pPr>
            <a:r>
              <a:rPr lang="es-CO" sz="1600" b="1" dirty="0">
                <a:solidFill>
                  <a:srgbClr val="C49E41"/>
                </a:solidFill>
                <a:latin typeface="Arial" panose="020B0604020202020204" pitchFamily="34" charset="0"/>
                <a:ea typeface="Calibri" panose="020F0502020204030204" pitchFamily="34" charset="0"/>
                <a:cs typeface="Times New Roman" panose="02020603050405020304" pitchFamily="18" charset="0"/>
              </a:rPr>
              <a:t>Justicia</a:t>
            </a:r>
          </a:p>
          <a:p>
            <a:pPr marL="285750" indent="-285750" algn="just">
              <a:buFontTx/>
              <a:buChar char="-"/>
            </a:pPr>
            <a:r>
              <a:rPr lang="es-CO" sz="1600" b="1" dirty="0">
                <a:solidFill>
                  <a:srgbClr val="C49E41"/>
                </a:solidFill>
                <a:effectLst/>
                <a:latin typeface="Arial" panose="020B0604020202020204" pitchFamily="34" charset="0"/>
                <a:ea typeface="Calibri" panose="020F0502020204030204" pitchFamily="34" charset="0"/>
                <a:cs typeface="Times New Roman" panose="02020603050405020304" pitchFamily="18" charset="0"/>
              </a:rPr>
              <a:t>Solidaridad</a:t>
            </a:r>
          </a:p>
          <a:p>
            <a:pPr marL="285750" indent="-285750" algn="just">
              <a:buFontTx/>
              <a:buChar char="-"/>
            </a:pPr>
            <a:r>
              <a:rPr lang="es-CO" sz="1600" b="1" dirty="0">
                <a:solidFill>
                  <a:srgbClr val="C49E41"/>
                </a:solidFill>
                <a:latin typeface="Arial" panose="020B0604020202020204" pitchFamily="34" charset="0"/>
                <a:ea typeface="Calibri" panose="020F0502020204030204" pitchFamily="34" charset="0"/>
                <a:cs typeface="Times New Roman" panose="02020603050405020304" pitchFamily="18" charset="0"/>
              </a:rPr>
              <a:t>Confidencialidad</a:t>
            </a:r>
          </a:p>
          <a:p>
            <a:pPr marL="285750" indent="-285750" algn="just">
              <a:buFontTx/>
              <a:buChar char="-"/>
            </a:pPr>
            <a:endParaRPr lang="es-CO" sz="1600" dirty="0">
              <a:solidFill>
                <a:srgbClr val="C49E41"/>
              </a:solidFill>
              <a:effectLst/>
              <a:latin typeface="Arial" panose="020B0604020202020204" pitchFamily="34" charset="0"/>
              <a:ea typeface="Calibri" panose="020F0502020204030204" pitchFamily="34" charset="0"/>
              <a:cs typeface="Times New Roman" panose="02020603050405020304" pitchFamily="18" charset="0"/>
            </a:endParaRPr>
          </a:p>
          <a:p>
            <a:pPr algn="just"/>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51119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6FF8D59-AC5F-2286-349A-70F1823FD195}"/>
              </a:ext>
            </a:extLst>
          </p:cNvPr>
          <p:cNvSpPr txBox="1"/>
          <p:nvPr/>
        </p:nvSpPr>
        <p:spPr>
          <a:xfrm>
            <a:off x="5065911" y="6639446"/>
            <a:ext cx="2060179" cy="261610"/>
          </a:xfrm>
          <a:prstGeom prst="rect">
            <a:avLst/>
          </a:prstGeom>
          <a:noFill/>
        </p:spPr>
        <p:txBody>
          <a:bodyPr wrap="none" rtlCol="0">
            <a:spAutoFit/>
          </a:bodyPr>
          <a:lstStyle/>
          <a:p>
            <a:pPr algn="ctr"/>
            <a:r>
              <a:rPr lang="es-CO" sz="1100" b="1" dirty="0">
                <a:solidFill>
                  <a:schemeClr val="bg1"/>
                </a:solidFill>
                <a:latin typeface="Helvetica" pitchFamily="2" charset="0"/>
              </a:rPr>
              <a:t>www.minagricultura.gov.co</a:t>
            </a:r>
          </a:p>
        </p:txBody>
      </p:sp>
      <p:sp>
        <p:nvSpPr>
          <p:cNvPr id="3" name="CuadroTexto 2">
            <a:extLst>
              <a:ext uri="{FF2B5EF4-FFF2-40B4-BE49-F238E27FC236}">
                <a16:creationId xmlns:a16="http://schemas.microsoft.com/office/drawing/2014/main" id="{5EBDFCC0-B8A4-1930-D821-D84748B640CB}"/>
              </a:ext>
            </a:extLst>
          </p:cNvPr>
          <p:cNvSpPr txBox="1"/>
          <p:nvPr/>
        </p:nvSpPr>
        <p:spPr>
          <a:xfrm>
            <a:off x="2560739" y="1109847"/>
            <a:ext cx="6094602" cy="1661993"/>
          </a:xfrm>
          <a:prstGeom prst="rect">
            <a:avLst/>
          </a:prstGeom>
          <a:noFill/>
        </p:spPr>
        <p:txBody>
          <a:bodyPr wrap="square">
            <a:spAutoFit/>
          </a:bodyPr>
          <a:lstStyle/>
          <a:p>
            <a:pPr algn="ctr"/>
            <a:r>
              <a:rPr lang="es-ES" sz="2800" b="1" dirty="0">
                <a:solidFill>
                  <a:srgbClr val="C49E41"/>
                </a:solidFill>
              </a:rPr>
              <a:t>METODOLOGÍA MEDICIÓN Y APROPIACIÓN DEL CÓDIGO DE INTEGRIDAD </a:t>
            </a:r>
          </a:p>
          <a:p>
            <a:endParaRPr lang="es-CO" dirty="0"/>
          </a:p>
        </p:txBody>
      </p:sp>
      <p:sp>
        <p:nvSpPr>
          <p:cNvPr id="5" name="CuadroTexto 4">
            <a:extLst>
              <a:ext uri="{FF2B5EF4-FFF2-40B4-BE49-F238E27FC236}">
                <a16:creationId xmlns:a16="http://schemas.microsoft.com/office/drawing/2014/main" id="{B685DAAA-27B3-6B3A-CD8D-991E4091A317}"/>
              </a:ext>
            </a:extLst>
          </p:cNvPr>
          <p:cNvSpPr txBox="1"/>
          <p:nvPr/>
        </p:nvSpPr>
        <p:spPr>
          <a:xfrm>
            <a:off x="905653" y="2587390"/>
            <a:ext cx="9555418" cy="2554545"/>
          </a:xfrm>
          <a:prstGeom prst="rect">
            <a:avLst/>
          </a:prstGeom>
          <a:noFill/>
        </p:spPr>
        <p:txBody>
          <a:bodyPr wrap="square">
            <a:spAutoFit/>
          </a:bodyPr>
          <a:lstStyle/>
          <a:p>
            <a:pPr marL="285750" indent="-285750" algn="just">
              <a:buFontTx/>
              <a:buChar char="-"/>
            </a:pPr>
            <a:endParaRPr lang="es-CO" sz="1600" dirty="0">
              <a:solidFill>
                <a:srgbClr val="C49E41"/>
              </a:solidFill>
              <a:effectLst/>
              <a:latin typeface="Arial" panose="020B0604020202020204" pitchFamily="34" charset="0"/>
              <a:ea typeface="Calibri" panose="020F0502020204030204" pitchFamily="34" charset="0"/>
              <a:cs typeface="Times New Roman" panose="02020603050405020304" pitchFamily="18" charset="0"/>
            </a:endParaRPr>
          </a:p>
          <a:p>
            <a:pPr algn="just"/>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s-CO" sz="1800" dirty="0">
                <a:solidFill>
                  <a:srgbClr val="C49E41"/>
                </a:solidFill>
                <a:effectLst/>
                <a:latin typeface="Calibri" panose="020F0502020204030204" pitchFamily="34" charset="0"/>
                <a:ea typeface="Calibri" panose="020F0502020204030204" pitchFamily="34" charset="0"/>
                <a:cs typeface="Times New Roman" panose="02020603050405020304" pitchFamily="18" charset="0"/>
              </a:rPr>
              <a:t>El Grupo de Talento Humano mediante correo electrónico del 28 de agosto de 2023, invitó a los servidore públicos y contratistas a diligenciar la encuesta para medir la apropiación del Código de Integridad, el cual estuvo compuesto por un total de 11 preguntas. </a:t>
            </a:r>
          </a:p>
          <a:p>
            <a:pPr algn="just"/>
            <a:endParaRPr lang="es-CO" dirty="0">
              <a:solidFill>
                <a:srgbClr val="C49E41"/>
              </a:solidFill>
              <a:latin typeface="Calibri" panose="020F0502020204030204" pitchFamily="34" charset="0"/>
              <a:ea typeface="Calibri" panose="020F0502020204030204" pitchFamily="34" charset="0"/>
              <a:cs typeface="Times New Roman" panose="02020603050405020304" pitchFamily="18" charset="0"/>
            </a:endParaRPr>
          </a:p>
          <a:p>
            <a:pPr algn="just"/>
            <a:r>
              <a:rPr lang="es-CO" sz="1800" dirty="0">
                <a:solidFill>
                  <a:srgbClr val="C49E41"/>
                </a:solidFill>
                <a:effectLst/>
                <a:latin typeface="Calibri" panose="020F0502020204030204" pitchFamily="34" charset="0"/>
                <a:ea typeface="Calibri" panose="020F0502020204030204" pitchFamily="34" charset="0"/>
                <a:cs typeface="Times New Roman" panose="02020603050405020304" pitchFamily="18" charset="0"/>
              </a:rPr>
              <a:t>A la fecha del Cierre, un total de 91 servidores diligenciaron la herramienta.  </a:t>
            </a:r>
          </a:p>
          <a:p>
            <a:pPr algn="just"/>
            <a:endParaRPr lang="es-CO" dirty="0">
              <a:latin typeface="Calibri" panose="020F0502020204030204" pitchFamily="34" charset="0"/>
              <a:ea typeface="Calibri" panose="020F0502020204030204" pitchFamily="34" charset="0"/>
              <a:cs typeface="Times New Roman" panose="02020603050405020304" pitchFamily="18" charset="0"/>
            </a:endParaRPr>
          </a:p>
          <a:p>
            <a:pPr algn="just"/>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15049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6FF8D59-AC5F-2286-349A-70F1823FD195}"/>
              </a:ext>
            </a:extLst>
          </p:cNvPr>
          <p:cNvSpPr txBox="1"/>
          <p:nvPr/>
        </p:nvSpPr>
        <p:spPr>
          <a:xfrm>
            <a:off x="5065911" y="6639446"/>
            <a:ext cx="2060179" cy="261610"/>
          </a:xfrm>
          <a:prstGeom prst="rect">
            <a:avLst/>
          </a:prstGeom>
          <a:noFill/>
        </p:spPr>
        <p:txBody>
          <a:bodyPr wrap="none" rtlCol="0">
            <a:spAutoFit/>
          </a:bodyPr>
          <a:lstStyle/>
          <a:p>
            <a:pPr algn="ctr"/>
            <a:r>
              <a:rPr lang="es-CO" sz="1100" b="1" dirty="0">
                <a:solidFill>
                  <a:schemeClr val="bg1"/>
                </a:solidFill>
                <a:latin typeface="Helvetica" pitchFamily="2" charset="0"/>
              </a:rPr>
              <a:t>www.minagricultura.gov.co</a:t>
            </a:r>
          </a:p>
        </p:txBody>
      </p:sp>
      <p:sp>
        <p:nvSpPr>
          <p:cNvPr id="3" name="CuadroTexto 2">
            <a:extLst>
              <a:ext uri="{FF2B5EF4-FFF2-40B4-BE49-F238E27FC236}">
                <a16:creationId xmlns:a16="http://schemas.microsoft.com/office/drawing/2014/main" id="{5EBDFCC0-B8A4-1930-D821-D84748B640CB}"/>
              </a:ext>
            </a:extLst>
          </p:cNvPr>
          <p:cNvSpPr txBox="1"/>
          <p:nvPr/>
        </p:nvSpPr>
        <p:spPr>
          <a:xfrm>
            <a:off x="2560739" y="1109847"/>
            <a:ext cx="6094602" cy="369332"/>
          </a:xfrm>
          <a:prstGeom prst="rect">
            <a:avLst/>
          </a:prstGeom>
          <a:noFill/>
        </p:spPr>
        <p:txBody>
          <a:bodyPr wrap="square">
            <a:spAutoFit/>
          </a:bodyPr>
          <a:lstStyle/>
          <a:p>
            <a:r>
              <a:rPr lang="es-ES" b="1" dirty="0">
                <a:solidFill>
                  <a:srgbClr val="C49E41"/>
                </a:solidFill>
              </a:rPr>
              <a:t>Tipo de Vinculación </a:t>
            </a:r>
            <a:endParaRPr lang="es-CO" b="1" dirty="0">
              <a:solidFill>
                <a:srgbClr val="C49E41"/>
              </a:solidFill>
            </a:endParaRPr>
          </a:p>
        </p:txBody>
      </p:sp>
      <p:sp>
        <p:nvSpPr>
          <p:cNvPr id="6" name="CuadroTexto 5">
            <a:extLst>
              <a:ext uri="{FF2B5EF4-FFF2-40B4-BE49-F238E27FC236}">
                <a16:creationId xmlns:a16="http://schemas.microsoft.com/office/drawing/2014/main" id="{A0AC5131-EBDC-8DDD-20BB-E653C61D7219}"/>
              </a:ext>
            </a:extLst>
          </p:cNvPr>
          <p:cNvSpPr txBox="1"/>
          <p:nvPr/>
        </p:nvSpPr>
        <p:spPr>
          <a:xfrm>
            <a:off x="486561" y="5548098"/>
            <a:ext cx="11065079" cy="369332"/>
          </a:xfrm>
          <a:prstGeom prst="rect">
            <a:avLst/>
          </a:prstGeom>
          <a:noFill/>
        </p:spPr>
        <p:txBody>
          <a:bodyPr wrap="square">
            <a:spAutoFit/>
          </a:bodyPr>
          <a:lstStyle/>
          <a:p>
            <a:r>
              <a:rPr lang="es-ES" sz="1800" b="1" dirty="0">
                <a:solidFill>
                  <a:srgbClr val="C49E41"/>
                </a:solidFill>
              </a:rPr>
              <a:t>De las 91 personas que diligenciaron la encuesta, el 68% son funcionarios  </a:t>
            </a:r>
            <a:endParaRPr lang="es-CO" sz="1800" b="1" dirty="0">
              <a:solidFill>
                <a:srgbClr val="C49E41"/>
              </a:solidFill>
            </a:endParaRPr>
          </a:p>
        </p:txBody>
      </p:sp>
      <p:pic>
        <p:nvPicPr>
          <p:cNvPr id="9" name="Imagen 8">
            <a:extLst>
              <a:ext uri="{FF2B5EF4-FFF2-40B4-BE49-F238E27FC236}">
                <a16:creationId xmlns:a16="http://schemas.microsoft.com/office/drawing/2014/main" id="{88ACAB48-9F7F-8E47-67DE-615832D60666}"/>
              </a:ext>
            </a:extLst>
          </p:cNvPr>
          <p:cNvPicPr>
            <a:picLocks noChangeAspect="1"/>
          </p:cNvPicPr>
          <p:nvPr/>
        </p:nvPicPr>
        <p:blipFill>
          <a:blip r:embed="rId2"/>
          <a:stretch>
            <a:fillRect/>
          </a:stretch>
        </p:blipFill>
        <p:spPr>
          <a:xfrm>
            <a:off x="3803705" y="2051184"/>
            <a:ext cx="4584589" cy="2755631"/>
          </a:xfrm>
          <a:prstGeom prst="rect">
            <a:avLst/>
          </a:prstGeom>
        </p:spPr>
      </p:pic>
    </p:spTree>
    <p:extLst>
      <p:ext uri="{BB962C8B-B14F-4D97-AF65-F5344CB8AC3E}">
        <p14:creationId xmlns:p14="http://schemas.microsoft.com/office/powerpoint/2010/main" val="1032096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6FF8D59-AC5F-2286-349A-70F1823FD195}"/>
              </a:ext>
            </a:extLst>
          </p:cNvPr>
          <p:cNvSpPr txBox="1"/>
          <p:nvPr/>
        </p:nvSpPr>
        <p:spPr>
          <a:xfrm>
            <a:off x="5065911" y="6639446"/>
            <a:ext cx="2060179" cy="261610"/>
          </a:xfrm>
          <a:prstGeom prst="rect">
            <a:avLst/>
          </a:prstGeom>
          <a:noFill/>
        </p:spPr>
        <p:txBody>
          <a:bodyPr wrap="none" rtlCol="0">
            <a:spAutoFit/>
          </a:bodyPr>
          <a:lstStyle/>
          <a:p>
            <a:pPr algn="ctr"/>
            <a:r>
              <a:rPr lang="es-CO" sz="1100" b="1" dirty="0">
                <a:solidFill>
                  <a:schemeClr val="bg1"/>
                </a:solidFill>
                <a:latin typeface="Helvetica" pitchFamily="2" charset="0"/>
              </a:rPr>
              <a:t>www.minagricultura.gov.co</a:t>
            </a:r>
          </a:p>
        </p:txBody>
      </p:sp>
      <p:sp>
        <p:nvSpPr>
          <p:cNvPr id="3" name="CuadroTexto 2">
            <a:extLst>
              <a:ext uri="{FF2B5EF4-FFF2-40B4-BE49-F238E27FC236}">
                <a16:creationId xmlns:a16="http://schemas.microsoft.com/office/drawing/2014/main" id="{5EBDFCC0-B8A4-1930-D821-D84748B640CB}"/>
              </a:ext>
            </a:extLst>
          </p:cNvPr>
          <p:cNvSpPr txBox="1"/>
          <p:nvPr/>
        </p:nvSpPr>
        <p:spPr>
          <a:xfrm>
            <a:off x="973122" y="1109847"/>
            <a:ext cx="9899009" cy="553998"/>
          </a:xfrm>
          <a:prstGeom prst="rect">
            <a:avLst/>
          </a:prstGeom>
          <a:noFill/>
        </p:spPr>
        <p:txBody>
          <a:bodyPr wrap="square">
            <a:spAutoFit/>
          </a:bodyPr>
          <a:lstStyle/>
          <a:p>
            <a:r>
              <a:rPr lang="es-ES" sz="1200" b="1" dirty="0">
                <a:solidFill>
                  <a:srgbClr val="C49E41"/>
                </a:solidFill>
              </a:rPr>
              <a:t>Tengo claro que en el Ministerio de Agricultura y Desarrollo Rural existe el Código de Integridad</a:t>
            </a:r>
          </a:p>
          <a:p>
            <a:r>
              <a:rPr lang="es-ES" b="1" dirty="0">
                <a:solidFill>
                  <a:srgbClr val="C49E41"/>
                </a:solidFill>
              </a:rPr>
              <a:t> </a:t>
            </a:r>
            <a:endParaRPr lang="es-CO" b="1" dirty="0">
              <a:solidFill>
                <a:srgbClr val="C49E41"/>
              </a:solidFill>
            </a:endParaRPr>
          </a:p>
        </p:txBody>
      </p:sp>
      <p:sp>
        <p:nvSpPr>
          <p:cNvPr id="6" name="CuadroTexto 5">
            <a:extLst>
              <a:ext uri="{FF2B5EF4-FFF2-40B4-BE49-F238E27FC236}">
                <a16:creationId xmlns:a16="http://schemas.microsoft.com/office/drawing/2014/main" id="{F013790A-7276-9AEE-9D7A-1695FF77EECF}"/>
              </a:ext>
            </a:extLst>
          </p:cNvPr>
          <p:cNvSpPr txBox="1"/>
          <p:nvPr/>
        </p:nvSpPr>
        <p:spPr>
          <a:xfrm>
            <a:off x="1252057" y="5007875"/>
            <a:ext cx="10081470" cy="461665"/>
          </a:xfrm>
          <a:prstGeom prst="rect">
            <a:avLst/>
          </a:prstGeom>
          <a:noFill/>
        </p:spPr>
        <p:txBody>
          <a:bodyPr wrap="square">
            <a:spAutoFit/>
          </a:bodyPr>
          <a:lstStyle/>
          <a:p>
            <a:r>
              <a:rPr lang="es-ES" sz="1200" b="1" dirty="0">
                <a:solidFill>
                  <a:srgbClr val="C49E41"/>
                </a:solidFill>
              </a:rPr>
              <a:t>De las 91 personas que diligenciaron la encuesta, 63 que corresponden al 70% identificaron correctamente que existe en la entidad un Código de Integridad</a:t>
            </a:r>
            <a:endParaRPr lang="es-CO" sz="1200" b="1" dirty="0">
              <a:solidFill>
                <a:srgbClr val="C49E41"/>
              </a:solidFill>
            </a:endParaRPr>
          </a:p>
        </p:txBody>
      </p:sp>
      <p:pic>
        <p:nvPicPr>
          <p:cNvPr id="13" name="Imagen 12">
            <a:extLst>
              <a:ext uri="{FF2B5EF4-FFF2-40B4-BE49-F238E27FC236}">
                <a16:creationId xmlns:a16="http://schemas.microsoft.com/office/drawing/2014/main" id="{798A9F97-6E97-E580-1553-C547EF7C4FDA}"/>
              </a:ext>
            </a:extLst>
          </p:cNvPr>
          <p:cNvPicPr>
            <a:picLocks noChangeAspect="1"/>
          </p:cNvPicPr>
          <p:nvPr/>
        </p:nvPicPr>
        <p:blipFill>
          <a:blip r:embed="rId2"/>
          <a:stretch>
            <a:fillRect/>
          </a:stretch>
        </p:blipFill>
        <p:spPr>
          <a:xfrm>
            <a:off x="3803705" y="2051184"/>
            <a:ext cx="4584589" cy="2755631"/>
          </a:xfrm>
          <a:prstGeom prst="rect">
            <a:avLst/>
          </a:prstGeom>
        </p:spPr>
      </p:pic>
    </p:spTree>
    <p:extLst>
      <p:ext uri="{BB962C8B-B14F-4D97-AF65-F5344CB8AC3E}">
        <p14:creationId xmlns:p14="http://schemas.microsoft.com/office/powerpoint/2010/main" val="358755160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OBIERNO DEL CAMBIO">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o" ma:contentTypeID="0x01010039C919AE0373BC4C866FB3EA5B466E60" ma:contentTypeVersion="0" ma:contentTypeDescription="Crear nuevo documento." ma:contentTypeScope="" ma:versionID="51285060021867183988a40cd7cfcc53">
  <xsd:schema xmlns:xsd="http://www.w3.org/2001/XMLSchema" xmlns:xs="http://www.w3.org/2001/XMLSchema" xmlns:p="http://schemas.microsoft.com/office/2006/metadata/properties" xmlns:ns2="182591e6-0f8c-49be-857d-34c2e2210ef9" targetNamespace="http://schemas.microsoft.com/office/2006/metadata/properties" ma:root="true" ma:fieldsID="ba1ddfa8042ae0c4f4748fd6ac01585f" ns2:_="">
    <xsd:import namespace="182591e6-0f8c-49be-857d-34c2e2210ef9"/>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2591e6-0f8c-49be-857d-34c2e2210ef9" elementFormDefault="qualified">
    <xsd:import namespace="http://schemas.microsoft.com/office/2006/documentManagement/types"/>
    <xsd:import namespace="http://schemas.microsoft.com/office/infopath/2007/PartnerControls"/>
    <xsd:element name="_dlc_DocId" ma:index="8" nillable="true" ma:displayName="Valor de Id. de documento" ma:description="El valor del identificador de documento asignado a este elemento." ma:internalName="_dlc_DocId" ma:readOnly="true">
      <xsd:simpleType>
        <xsd:restriction base="dms:Text"/>
      </xsd:simpleType>
    </xsd:element>
    <xsd:element name="_dlc_DocIdUrl" ma:index="9"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182591e6-0f8c-49be-857d-34c2e2210ef9">C6HDPSSWJME2-520030573-37</_dlc_DocId>
    <_dlc_DocIdUrl xmlns="182591e6-0f8c-49be-857d-34c2e2210ef9">
      <Url>https://www.minagricultura.gov.co/FURAG/_layouts/15/DocIdRedir.aspx?ID=C6HDPSSWJME2-520030573-37</Url>
      <Description>C6HDPSSWJME2-520030573-37</Description>
    </_dlc_DocIdUrl>
  </documentManagement>
</p:properties>
</file>

<file path=customXml/itemProps1.xml><?xml version="1.0" encoding="utf-8"?>
<ds:datastoreItem xmlns:ds="http://schemas.openxmlformats.org/officeDocument/2006/customXml" ds:itemID="{225A3092-86D0-43AC-A034-E238FF027A19}">
  <ds:schemaRefs>
    <ds:schemaRef ds:uri="http://schemas.microsoft.com/sharepoint/v3/contenttype/forms"/>
  </ds:schemaRefs>
</ds:datastoreItem>
</file>

<file path=customXml/itemProps2.xml><?xml version="1.0" encoding="utf-8"?>
<ds:datastoreItem xmlns:ds="http://schemas.openxmlformats.org/officeDocument/2006/customXml" ds:itemID="{C58C017A-E524-4EF8-93AD-75B7145E6114}">
  <ds:schemaRefs>
    <ds:schemaRef ds:uri="http://schemas.microsoft.com/sharepoint/events"/>
  </ds:schemaRefs>
</ds:datastoreItem>
</file>

<file path=customXml/itemProps3.xml><?xml version="1.0" encoding="utf-8"?>
<ds:datastoreItem xmlns:ds="http://schemas.openxmlformats.org/officeDocument/2006/customXml" ds:itemID="{D452A88A-ED95-4551-9FFF-303ADB4D4AA7}"/>
</file>

<file path=customXml/itemProps4.xml><?xml version="1.0" encoding="utf-8"?>
<ds:datastoreItem xmlns:ds="http://schemas.openxmlformats.org/officeDocument/2006/customXml" ds:itemID="{F1ABA2D8-009A-4D80-A330-10EE38023599}">
  <ds:schemaRefs>
    <ds:schemaRef ds:uri="http://schemas.microsoft.com/office/2006/metadata/properties"/>
    <ds:schemaRef ds:uri="http://schemas.microsoft.com/office/infopath/2007/PartnerControls"/>
    <ds:schemaRef ds:uri="63180f78-b3d6-4d32-a10f-3efd1bd35fb7"/>
    <ds:schemaRef ds:uri="377e50c5-3f46-412f-8e76-e5bc4312155c"/>
    <ds:schemaRef ds:uri="680276ee-2552-4165-9adf-a17735bd9bc3"/>
    <ds:schemaRef ds:uri="182591e6-0f8c-49be-857d-34c2e2210ef9"/>
  </ds:schemaRefs>
</ds:datastoreItem>
</file>

<file path=docProps/app.xml><?xml version="1.0" encoding="utf-8"?>
<Properties xmlns="http://schemas.openxmlformats.org/officeDocument/2006/extended-properties" xmlns:vt="http://schemas.openxmlformats.org/officeDocument/2006/docPropsVTypes">
  <TotalTime>2793</TotalTime>
  <Words>1117</Words>
  <Application>Microsoft Office PowerPoint</Application>
  <PresentationFormat>Panorámica</PresentationFormat>
  <Paragraphs>75</Paragraphs>
  <Slides>21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21</vt:i4>
      </vt:variant>
    </vt:vector>
  </HeadingPairs>
  <TitlesOfParts>
    <vt:vector size="25" baseType="lpstr">
      <vt:lpstr>Arial</vt:lpstr>
      <vt:lpstr>Calibri</vt:lpstr>
      <vt:lpstr>Helvetica</vt:lpstr>
      <vt:lpstr>Tema de Office</vt:lpstr>
      <vt:lpstr>Presentación de PowerPoint</vt:lpstr>
      <vt:lpstr> MEDICIÓN DE LA APROPIACIÓN DEL CÓDIGO DE INTEGRIDAD 2023  </vt:lpstr>
      <vt:lpstr>Informe de Resultados Agosto 2023  </vt:lpstr>
      <vt:lpstr>     INTRODUCCIÓN     Como parte del fortalecimiento de las acciones orientadas a prevenir situaciones que lesionen la moralidad en la administración pública y generar una concientización en la defensa de los intereses de los ciudadanos que pudieran ser afectados por comportamientos de los colaboradores del Ministerio, se ha establecido el Código de Integridad, que ha sido construido sobre principios, valores, creencias y comportamientos, consolidados en la cultura organizacional de la entidad con el fin de constituirlos en acciones inherentes a nuestro actuar diario.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William Camilo  Baracaldo Godoy</dc:creator>
  <cp:lastModifiedBy>Nelsy Johana Wilken Marquez</cp:lastModifiedBy>
  <cp:revision>34</cp:revision>
  <dcterms:created xsi:type="dcterms:W3CDTF">2023-05-08T00:34:42Z</dcterms:created>
  <dcterms:modified xsi:type="dcterms:W3CDTF">2023-09-22T19:47:27Z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0x01010039C919AE0373BC4C866FB3EA5B466E60</vt:lpwstr>
  </property>
  <property fmtid="{D5CDD505-2E9C-101B-9397-08002B2CF9AE}" pid="3" name="_dlc_DocIdItemGuid">
    <vt:lpwstr>0d7d930c-6ccd-4d81-beee-f404636b5b46</vt:lpwstr>
  </property>
</Properties>
</file>