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66"/>
  </p:handoutMasterIdLst>
  <p:sldIdLst>
    <p:sldId id="256" r:id="rId5"/>
    <p:sldId id="257" r:id="rId6"/>
    <p:sldId id="281" r:id="rId7"/>
    <p:sldId id="280" r:id="rId8"/>
    <p:sldId id="262" r:id="rId9"/>
    <p:sldId id="259" r:id="rId10"/>
    <p:sldId id="263" r:id="rId11"/>
    <p:sldId id="264" r:id="rId12"/>
    <p:sldId id="265" r:id="rId13"/>
    <p:sldId id="266" r:id="rId14"/>
    <p:sldId id="278" r:id="rId15"/>
    <p:sldId id="268" r:id="rId16"/>
    <p:sldId id="269" r:id="rId17"/>
    <p:sldId id="270" r:id="rId18"/>
    <p:sldId id="277" r:id="rId19"/>
    <p:sldId id="282" r:id="rId20"/>
    <p:sldId id="320" r:id="rId21"/>
    <p:sldId id="322" r:id="rId22"/>
    <p:sldId id="323" r:id="rId23"/>
    <p:sldId id="324" r:id="rId24"/>
    <p:sldId id="319" r:id="rId25"/>
    <p:sldId id="321" r:id="rId26"/>
    <p:sldId id="325" r:id="rId27"/>
    <p:sldId id="288" r:id="rId28"/>
    <p:sldId id="289" r:id="rId29"/>
    <p:sldId id="287" r:id="rId30"/>
    <p:sldId id="286" r:id="rId31"/>
    <p:sldId id="283" r:id="rId32"/>
    <p:sldId id="326" r:id="rId33"/>
    <p:sldId id="329" r:id="rId34"/>
    <p:sldId id="290" r:id="rId35"/>
    <p:sldId id="285" r:id="rId36"/>
    <p:sldId id="291" r:id="rId37"/>
    <p:sldId id="292" r:id="rId38"/>
    <p:sldId id="294" r:id="rId39"/>
    <p:sldId id="293" r:id="rId40"/>
    <p:sldId id="295" r:id="rId41"/>
    <p:sldId id="296" r:id="rId42"/>
    <p:sldId id="297" r:id="rId43"/>
    <p:sldId id="301" r:id="rId44"/>
    <p:sldId id="302" r:id="rId45"/>
    <p:sldId id="300" r:id="rId46"/>
    <p:sldId id="298" r:id="rId47"/>
    <p:sldId id="313" r:id="rId48"/>
    <p:sldId id="314" r:id="rId49"/>
    <p:sldId id="315" r:id="rId50"/>
    <p:sldId id="316" r:id="rId51"/>
    <p:sldId id="317" r:id="rId52"/>
    <p:sldId id="318" r:id="rId53"/>
    <p:sldId id="303" r:id="rId54"/>
    <p:sldId id="306" r:id="rId55"/>
    <p:sldId id="307" r:id="rId56"/>
    <p:sldId id="308" r:id="rId57"/>
    <p:sldId id="309" r:id="rId58"/>
    <p:sldId id="310" r:id="rId59"/>
    <p:sldId id="311" r:id="rId60"/>
    <p:sldId id="305" r:id="rId61"/>
    <p:sldId id="312" r:id="rId62"/>
    <p:sldId id="327" r:id="rId63"/>
    <p:sldId id="328" r:id="rId64"/>
    <p:sldId id="276" r:id="rId6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E41"/>
    <a:srgbClr val="F4DF45"/>
    <a:srgbClr val="02A23C"/>
    <a:srgbClr val="34B2E3"/>
    <a:srgbClr val="065280"/>
    <a:srgbClr val="8C103D"/>
    <a:srgbClr val="E24956"/>
    <a:srgbClr val="FF912B"/>
    <a:srgbClr val="FFC854"/>
    <a:srgbClr val="493F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3" autoAdjust="0"/>
    <p:restoredTop sz="94660"/>
  </p:normalViewPr>
  <p:slideViewPr>
    <p:cSldViewPr snapToGrid="0">
      <p:cViewPr>
        <p:scale>
          <a:sx n="80" d="100"/>
          <a:sy n="80" d="100"/>
        </p:scale>
        <p:origin x="1788" y="79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y Johana Wilken Marquez" userId="7f5d2c59-dd1a-4dd2-92b6-e9fa5f5d9d8b" providerId="ADAL" clId="{A7740A01-E3AF-41C5-A518-FA8D882C9C04}"/>
    <pc:docChg chg="modSld">
      <pc:chgData name="Nelsy Johana Wilken Marquez" userId="7f5d2c59-dd1a-4dd2-92b6-e9fa5f5d9d8b" providerId="ADAL" clId="{A7740A01-E3AF-41C5-A518-FA8D882C9C04}" dt="2025-03-27T14:04:38.100" v="52" actId="14100"/>
      <pc:docMkLst>
        <pc:docMk/>
      </pc:docMkLst>
      <pc:sldChg chg="addSp modSp mod">
        <pc:chgData name="Nelsy Johana Wilken Marquez" userId="7f5d2c59-dd1a-4dd2-92b6-e9fa5f5d9d8b" providerId="ADAL" clId="{A7740A01-E3AF-41C5-A518-FA8D882C9C04}" dt="2025-03-27T14:04:38.100" v="52" actId="14100"/>
        <pc:sldMkLst>
          <pc:docMk/>
          <pc:sldMk cId="626193353" sldId="278"/>
        </pc:sldMkLst>
        <pc:spChg chg="add mod">
          <ac:chgData name="Nelsy Johana Wilken Marquez" userId="7f5d2c59-dd1a-4dd2-92b6-e9fa5f5d9d8b" providerId="ADAL" clId="{A7740A01-E3AF-41C5-A518-FA8D882C9C04}" dt="2025-03-27T14:02:35.476" v="21" actId="1076"/>
          <ac:spMkLst>
            <pc:docMk/>
            <pc:sldMk cId="626193353" sldId="278"/>
            <ac:spMk id="3" creationId="{24BA60A3-0C0D-0057-5D4F-AD54A4D4D49F}"/>
          </ac:spMkLst>
        </pc:spChg>
        <pc:spChg chg="mod">
          <ac:chgData name="Nelsy Johana Wilken Marquez" userId="7f5d2c59-dd1a-4dd2-92b6-e9fa5f5d9d8b" providerId="ADAL" clId="{A7740A01-E3AF-41C5-A518-FA8D882C9C04}" dt="2025-03-27T14:02:25.517" v="18" actId="1076"/>
          <ac:spMkLst>
            <pc:docMk/>
            <pc:sldMk cId="626193353" sldId="278"/>
            <ac:spMk id="4" creationId="{354BFA16-AD7E-917F-C0E5-FC381AB6CBE7}"/>
          </ac:spMkLst>
        </pc:spChg>
        <pc:spChg chg="mod">
          <ac:chgData name="Nelsy Johana Wilken Marquez" userId="7f5d2c59-dd1a-4dd2-92b6-e9fa5f5d9d8b" providerId="ADAL" clId="{A7740A01-E3AF-41C5-A518-FA8D882C9C04}" dt="2025-03-27T14:02:21.820" v="17" actId="1076"/>
          <ac:spMkLst>
            <pc:docMk/>
            <pc:sldMk cId="626193353" sldId="278"/>
            <ac:spMk id="6" creationId="{BC887954-837E-A0A9-0BE4-66E4B214CB61}"/>
          </ac:spMkLst>
        </pc:spChg>
        <pc:spChg chg="mod">
          <ac:chgData name="Nelsy Johana Wilken Marquez" userId="7f5d2c59-dd1a-4dd2-92b6-e9fa5f5d9d8b" providerId="ADAL" clId="{A7740A01-E3AF-41C5-A518-FA8D882C9C04}" dt="2025-03-27T14:02:19.820" v="16" actId="1076"/>
          <ac:spMkLst>
            <pc:docMk/>
            <pc:sldMk cId="626193353" sldId="278"/>
            <ac:spMk id="7" creationId="{D8F89ED4-E1E8-44EA-70A0-CB17C2006710}"/>
          </ac:spMkLst>
        </pc:spChg>
        <pc:spChg chg="mod">
          <ac:chgData name="Nelsy Johana Wilken Marquez" userId="7f5d2c59-dd1a-4dd2-92b6-e9fa5f5d9d8b" providerId="ADAL" clId="{A7740A01-E3AF-41C5-A518-FA8D882C9C04}" dt="2025-03-27T14:02:31.207" v="20" actId="1076"/>
          <ac:spMkLst>
            <pc:docMk/>
            <pc:sldMk cId="626193353" sldId="278"/>
            <ac:spMk id="8" creationId="{4EED7983-829E-844B-92A9-21D3E9FA2828}"/>
          </ac:spMkLst>
        </pc:spChg>
        <pc:spChg chg="add mod">
          <ac:chgData name="Nelsy Johana Wilken Marquez" userId="7f5d2c59-dd1a-4dd2-92b6-e9fa5f5d9d8b" providerId="ADAL" clId="{A7740A01-E3AF-41C5-A518-FA8D882C9C04}" dt="2025-03-27T14:04:24.308" v="47" actId="1076"/>
          <ac:spMkLst>
            <pc:docMk/>
            <pc:sldMk cId="626193353" sldId="278"/>
            <ac:spMk id="12" creationId="{A92450F8-DB67-46B7-70C3-06D262AAC425}"/>
          </ac:spMkLst>
        </pc:spChg>
        <pc:picChg chg="mod">
          <ac:chgData name="Nelsy Johana Wilken Marquez" userId="7f5d2c59-dd1a-4dd2-92b6-e9fa5f5d9d8b" providerId="ADAL" clId="{A7740A01-E3AF-41C5-A518-FA8D882C9C04}" dt="2025-03-27T14:04:38.100" v="52" actId="14100"/>
          <ac:picMkLst>
            <pc:docMk/>
            <pc:sldMk cId="626193353" sldId="278"/>
            <ac:picMk id="9" creationId="{08124AE3-D3C4-D052-84A9-3C826F0C3632}"/>
          </ac:picMkLst>
        </pc:picChg>
        <pc:picChg chg="mod">
          <ac:chgData name="Nelsy Johana Wilken Marquez" userId="7f5d2c59-dd1a-4dd2-92b6-e9fa5f5d9d8b" providerId="ADAL" clId="{A7740A01-E3AF-41C5-A518-FA8D882C9C04}" dt="2025-03-27T14:04:19.628" v="45" actId="1076"/>
          <ac:picMkLst>
            <pc:docMk/>
            <pc:sldMk cId="626193353" sldId="278"/>
            <ac:picMk id="10" creationId="{58C45BD7-7738-4C71-6CE0-928C23F4428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DE8F55E-3564-59E0-6AB4-0A68F5993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F2C491CA-AD82-21DA-B6AF-104C3C6492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65CE21-4FFD-43E4-9BE1-44B69E389DE4}" type="datetimeFigureOut">
              <a:rPr lang="es-CO" smtClean="0"/>
              <a:t>27/03/2025</a:t>
            </a:fld>
            <a:endParaRPr lang="es-CO"/>
          </a:p>
        </p:txBody>
      </p:sp>
      <p:sp>
        <p:nvSpPr>
          <p:cNvPr id="4" name="Marcador de pie de página 3">
            <a:extLst>
              <a:ext uri="{FF2B5EF4-FFF2-40B4-BE49-F238E27FC236}">
                <a16:creationId xmlns:a16="http://schemas.microsoft.com/office/drawing/2014/main" id="{84018EA8-D50D-6048-06A1-98CC923A5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F885154-3EB1-CC47-4591-C970E8A90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897CF-0428-44F3-9C91-0685A4FB6EB6}" type="slidenum">
              <a:rPr lang="es-CO" smtClean="0"/>
              <a:t>‹Nº›</a:t>
            </a:fld>
            <a:endParaRPr lang="es-CO"/>
          </a:p>
        </p:txBody>
      </p:sp>
    </p:spTree>
    <p:extLst>
      <p:ext uri="{BB962C8B-B14F-4D97-AF65-F5344CB8AC3E}">
        <p14:creationId xmlns:p14="http://schemas.microsoft.com/office/powerpoint/2010/main" val="8900616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6AD64394-963E-D625-32AA-BDFC76B6E81B}"/>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4" name="Marcador de pie de página 3">
            <a:extLst>
              <a:ext uri="{FF2B5EF4-FFF2-40B4-BE49-F238E27FC236}">
                <a16:creationId xmlns:a16="http://schemas.microsoft.com/office/drawing/2014/main" id="{C0F68054-34D7-9279-DFD5-715512BF4F92}"/>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5" name="Marcador de número de diapositiva 4">
            <a:extLst>
              <a:ext uri="{FF2B5EF4-FFF2-40B4-BE49-F238E27FC236}">
                <a16:creationId xmlns:a16="http://schemas.microsoft.com/office/drawing/2014/main" id="{4916C35A-4761-CBE9-49AD-2C3A4928C1E2}"/>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6" name="Imagen 5">
            <a:extLst>
              <a:ext uri="{FF2B5EF4-FFF2-40B4-BE49-F238E27FC236}">
                <a16:creationId xmlns:a16="http://schemas.microsoft.com/office/drawing/2014/main" id="{53806064-D094-DA86-6C22-C9CFC529A6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63413" y="2256674"/>
            <a:ext cx="2665172" cy="1549519"/>
          </a:xfrm>
          <a:prstGeom prst="rect">
            <a:avLst/>
          </a:prstGeom>
        </p:spPr>
      </p:pic>
    </p:spTree>
    <p:extLst>
      <p:ext uri="{BB962C8B-B14F-4D97-AF65-F5344CB8AC3E}">
        <p14:creationId xmlns:p14="http://schemas.microsoft.com/office/powerpoint/2010/main" val="103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0128F-3548-EBBF-BD29-1EB1D245720C}"/>
              </a:ext>
            </a:extLst>
          </p:cNvPr>
          <p:cNvSpPr>
            <a:spLocks noGrp="1"/>
          </p:cNvSpPr>
          <p:nvPr>
            <p:ph type="title"/>
          </p:nvPr>
        </p:nvSpPr>
        <p:spPr/>
        <p:txBody>
          <a:bodyPr/>
          <a:lstStyle>
            <a:lvl1pPr>
              <a:defRPr>
                <a:latin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2B611771-8F44-52FC-9741-53E17FE3733D}"/>
              </a:ext>
            </a:extLst>
          </p:cNvPr>
          <p:cNvSpPr>
            <a:spLocks noGrp="1"/>
          </p:cNvSpPr>
          <p:nvPr>
            <p:ph idx="1"/>
          </p:nvPr>
        </p:nvSpPr>
        <p:spPr/>
        <p:txBody>
          <a:bodyPr/>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CA0D0EFA-890A-CDAE-F1B6-CDA7C84A4BFA}"/>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9903C958-22C5-59D4-D584-C88407A5F5A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0441F80-8960-189A-2E8E-15505E6A0F98}"/>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7" name="Rectángulo 6">
            <a:extLst>
              <a:ext uri="{FF2B5EF4-FFF2-40B4-BE49-F238E27FC236}">
                <a16:creationId xmlns:a16="http://schemas.microsoft.com/office/drawing/2014/main" id="{BFA9D7E4-7BA0-40B7-FF99-DD7B5CDE5C94}"/>
              </a:ext>
            </a:extLst>
          </p:cNvPr>
          <p:cNvSpPr/>
          <p:nvPr userDrawn="1"/>
        </p:nvSpPr>
        <p:spPr>
          <a:xfrm>
            <a:off x="0" y="6721474"/>
            <a:ext cx="12192000" cy="136525"/>
          </a:xfrm>
          <a:prstGeom prst="rect">
            <a:avLst/>
          </a:prstGeom>
          <a:solidFill>
            <a:srgbClr val="C39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204697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1F210-8371-C703-B82E-47C593C78A20}"/>
              </a:ext>
            </a:extLst>
          </p:cNvPr>
          <p:cNvSpPr>
            <a:spLocks noGrp="1"/>
          </p:cNvSpPr>
          <p:nvPr>
            <p:ph type="title"/>
          </p:nvPr>
        </p:nvSpPr>
        <p:spPr/>
        <p:txBody>
          <a:bodyPr/>
          <a:lstStyle>
            <a:lvl1pPr>
              <a:defRPr>
                <a:latin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0B15A348-98B3-3879-5E17-CB0127E64850}"/>
              </a:ext>
            </a:extLst>
          </p:cNvPr>
          <p:cNvSpPr>
            <a:spLocks noGrp="1"/>
          </p:cNvSpPr>
          <p:nvPr>
            <p:ph sz="half" idx="1"/>
          </p:nvPr>
        </p:nvSpPr>
        <p:spPr>
          <a:xfrm>
            <a:off x="838200" y="1825625"/>
            <a:ext cx="5181600" cy="4351338"/>
          </a:xfrm>
        </p:spPr>
        <p:txBody>
          <a:bodyPr/>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88F33D3A-1132-9B1A-B962-CD60ABDB6F59}"/>
              </a:ext>
            </a:extLst>
          </p:cNvPr>
          <p:cNvSpPr>
            <a:spLocks noGrp="1"/>
          </p:cNvSpPr>
          <p:nvPr>
            <p:ph sz="half" idx="2"/>
          </p:nvPr>
        </p:nvSpPr>
        <p:spPr>
          <a:xfrm>
            <a:off x="6172200" y="1825625"/>
            <a:ext cx="5181600" cy="4351338"/>
          </a:xfrm>
        </p:spPr>
        <p:txBody>
          <a:bodyPr/>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a:extLst>
              <a:ext uri="{FF2B5EF4-FFF2-40B4-BE49-F238E27FC236}">
                <a16:creationId xmlns:a16="http://schemas.microsoft.com/office/drawing/2014/main" id="{81E0D49E-7178-69A3-8F58-4D4C48A6CEFA}"/>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6" name="Marcador de pie de página 5">
            <a:extLst>
              <a:ext uri="{FF2B5EF4-FFF2-40B4-BE49-F238E27FC236}">
                <a16:creationId xmlns:a16="http://schemas.microsoft.com/office/drawing/2014/main" id="{2F5CC090-A935-39EC-1352-2703D7774C2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7" name="Marcador de número de diapositiva 6">
            <a:extLst>
              <a:ext uri="{FF2B5EF4-FFF2-40B4-BE49-F238E27FC236}">
                <a16:creationId xmlns:a16="http://schemas.microsoft.com/office/drawing/2014/main" id="{F9F37035-180E-0152-1228-EECA44274B02}"/>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926693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AB338-F339-66BE-83C6-7A3F6FECC920}"/>
              </a:ext>
            </a:extLst>
          </p:cNvPr>
          <p:cNvSpPr>
            <a:spLocks noGrp="1"/>
          </p:cNvSpPr>
          <p:nvPr>
            <p:ph type="title"/>
          </p:nvPr>
        </p:nvSpPr>
        <p:spPr>
          <a:xfrm>
            <a:off x="839788" y="365125"/>
            <a:ext cx="10515600" cy="1325563"/>
          </a:xfrm>
        </p:spPr>
        <p:txBody>
          <a:bodyPr/>
          <a:lstStyle>
            <a:lvl1pPr>
              <a:defRPr>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69935FC1-EFEA-9E70-C955-E0F46AFA9912}"/>
              </a:ext>
            </a:extLst>
          </p:cNvPr>
          <p:cNvSpPr>
            <a:spLocks noGrp="1"/>
          </p:cNvSpPr>
          <p:nvPr>
            <p:ph type="body" idx="1"/>
          </p:nvPr>
        </p:nvSpPr>
        <p:spPr>
          <a:xfrm>
            <a:off x="839788" y="1681163"/>
            <a:ext cx="5157787" cy="823912"/>
          </a:xfrm>
        </p:spPr>
        <p:txBody>
          <a:bodyPr anchor="b"/>
          <a:lstStyle>
            <a:lvl1pPr marL="0" indent="0">
              <a:buNone/>
              <a:defRPr sz="2400" b="1">
                <a:latin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52A0A90-FD8F-D098-9E3C-8B3903C7EAD4}"/>
              </a:ext>
            </a:extLst>
          </p:cNvPr>
          <p:cNvSpPr>
            <a:spLocks noGrp="1"/>
          </p:cNvSpPr>
          <p:nvPr>
            <p:ph sz="half" idx="2"/>
          </p:nvPr>
        </p:nvSpPr>
        <p:spPr>
          <a:xfrm>
            <a:off x="839788" y="2505075"/>
            <a:ext cx="5157787" cy="3684588"/>
          </a:xfrm>
        </p:spPr>
        <p:txBody>
          <a:bodyPr/>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A0F47486-611C-6371-6BFF-C8AADB90A803}"/>
              </a:ext>
            </a:extLst>
          </p:cNvPr>
          <p:cNvSpPr>
            <a:spLocks noGrp="1"/>
          </p:cNvSpPr>
          <p:nvPr>
            <p:ph type="body" sz="quarter" idx="3"/>
          </p:nvPr>
        </p:nvSpPr>
        <p:spPr>
          <a:xfrm>
            <a:off x="6172200" y="1681163"/>
            <a:ext cx="5183188" cy="823912"/>
          </a:xfrm>
        </p:spPr>
        <p:txBody>
          <a:bodyPr anchor="b"/>
          <a:lstStyle>
            <a:lvl1pPr marL="0" indent="0">
              <a:buNone/>
              <a:defRPr sz="2400" b="1">
                <a:latin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25A5BFE2-9B56-F9FE-1317-1698B3D8A8E5}"/>
              </a:ext>
            </a:extLst>
          </p:cNvPr>
          <p:cNvSpPr>
            <a:spLocks noGrp="1"/>
          </p:cNvSpPr>
          <p:nvPr>
            <p:ph sz="quarter" idx="4"/>
          </p:nvPr>
        </p:nvSpPr>
        <p:spPr>
          <a:xfrm>
            <a:off x="6172200" y="2505075"/>
            <a:ext cx="5183188" cy="3684588"/>
          </a:xfrm>
        </p:spPr>
        <p:txBody>
          <a:bodyPr/>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758251A3-C7BF-3DF9-1006-6349C94FA1F1}"/>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8" name="Marcador de pie de página 7">
            <a:extLst>
              <a:ext uri="{FF2B5EF4-FFF2-40B4-BE49-F238E27FC236}">
                <a16:creationId xmlns:a16="http://schemas.microsoft.com/office/drawing/2014/main" id="{644687DF-C287-0B90-0384-AC46566F9DE1}"/>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9" name="Marcador de número de diapositiva 8">
            <a:extLst>
              <a:ext uri="{FF2B5EF4-FFF2-40B4-BE49-F238E27FC236}">
                <a16:creationId xmlns:a16="http://schemas.microsoft.com/office/drawing/2014/main" id="{EB92D22D-0268-7F05-56E0-5963F89C291C}"/>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3257333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5FE461-F01D-222B-4C7C-57D2AA8652C0}"/>
              </a:ext>
            </a:extLst>
          </p:cNvPr>
          <p:cNvSpPr>
            <a:spLocks noGrp="1"/>
          </p:cNvSpPr>
          <p:nvPr>
            <p:ph type="title"/>
          </p:nvPr>
        </p:nvSpPr>
        <p:spPr/>
        <p:txBody>
          <a:bodyPr/>
          <a:lstStyle>
            <a:lvl1pPr>
              <a:defRPr>
                <a:latin typeface="Verdana" panose="020B0604030504040204" pitchFamily="34" charset="0"/>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5CFB908D-19D2-F83C-4039-D58C06ECA823}"/>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4" name="Marcador de pie de página 3">
            <a:extLst>
              <a:ext uri="{FF2B5EF4-FFF2-40B4-BE49-F238E27FC236}">
                <a16:creationId xmlns:a16="http://schemas.microsoft.com/office/drawing/2014/main" id="{877D68EF-BFF2-A72E-07EE-5E72D7A4740D}"/>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5" name="Marcador de número de diapositiva 4">
            <a:extLst>
              <a:ext uri="{FF2B5EF4-FFF2-40B4-BE49-F238E27FC236}">
                <a16:creationId xmlns:a16="http://schemas.microsoft.com/office/drawing/2014/main" id="{538FE25A-BF2A-CF99-7E87-C956434B72ED}"/>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1271424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B9DC9B7-1E4F-7D26-4BD7-745061F4E257}"/>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3" name="Marcador de pie de página 2">
            <a:extLst>
              <a:ext uri="{FF2B5EF4-FFF2-40B4-BE49-F238E27FC236}">
                <a16:creationId xmlns:a16="http://schemas.microsoft.com/office/drawing/2014/main" id="{9F5816B9-11D6-2A5A-0FD1-DB0FC94DB765}"/>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4" name="Marcador de número de diapositiva 3">
            <a:extLst>
              <a:ext uri="{FF2B5EF4-FFF2-40B4-BE49-F238E27FC236}">
                <a16:creationId xmlns:a16="http://schemas.microsoft.com/office/drawing/2014/main" id="{D3A788D0-F4D3-2B6C-9239-17F58235B626}"/>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1662749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911F9C-4982-DC10-47A7-6087D7976D8D}"/>
              </a:ext>
            </a:extLst>
          </p:cNvPr>
          <p:cNvSpPr>
            <a:spLocks noGrp="1"/>
          </p:cNvSpPr>
          <p:nvPr>
            <p:ph type="title"/>
          </p:nvPr>
        </p:nvSpPr>
        <p:spPr>
          <a:xfrm>
            <a:off x="839788" y="457200"/>
            <a:ext cx="3932237" cy="1600200"/>
          </a:xfrm>
        </p:spPr>
        <p:txBody>
          <a:bodyPr anchor="b"/>
          <a:lstStyle>
            <a:lvl1pPr>
              <a:defRPr sz="3200">
                <a:latin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CA2D4D84-B18F-DC4C-91BD-C2D2452F670D}"/>
              </a:ext>
            </a:extLst>
          </p:cNvPr>
          <p:cNvSpPr>
            <a:spLocks noGrp="1"/>
          </p:cNvSpPr>
          <p:nvPr>
            <p:ph idx="1"/>
          </p:nvPr>
        </p:nvSpPr>
        <p:spPr>
          <a:xfrm>
            <a:off x="5183188" y="987425"/>
            <a:ext cx="6172200" cy="4873625"/>
          </a:xfrm>
        </p:spPr>
        <p:txBody>
          <a:bodyPr/>
          <a:lstStyle>
            <a:lvl1pPr>
              <a:defRPr sz="3200">
                <a:latin typeface="Verdana" panose="020B0604030504040204" pitchFamily="34" charset="0"/>
              </a:defRPr>
            </a:lvl1pPr>
            <a:lvl2pPr>
              <a:defRPr sz="2800">
                <a:latin typeface="Verdana" panose="020B0604030504040204" pitchFamily="34" charset="0"/>
              </a:defRPr>
            </a:lvl2pPr>
            <a:lvl3pPr>
              <a:defRPr sz="2400">
                <a:latin typeface="Verdana" panose="020B0604030504040204" pitchFamily="34" charset="0"/>
              </a:defRPr>
            </a:lvl3pPr>
            <a:lvl4pPr>
              <a:defRPr sz="2000">
                <a:latin typeface="Verdana" panose="020B0604030504040204" pitchFamily="34" charset="0"/>
              </a:defRPr>
            </a:lvl4pPr>
            <a:lvl5pPr>
              <a:defRPr sz="2000">
                <a:latin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F14A5BCA-21FB-4F80-5D90-71B92FADA722}"/>
              </a:ext>
            </a:extLst>
          </p:cNvPr>
          <p:cNvSpPr>
            <a:spLocks noGrp="1"/>
          </p:cNvSpPr>
          <p:nvPr>
            <p:ph type="body" sz="half" idx="2"/>
          </p:nvPr>
        </p:nvSpPr>
        <p:spPr>
          <a:xfrm>
            <a:off x="839788" y="2057400"/>
            <a:ext cx="3932237" cy="3811588"/>
          </a:xfrm>
        </p:spPr>
        <p:txBody>
          <a:bodyPr/>
          <a:lstStyle>
            <a:lvl1pPr marL="0" indent="0">
              <a:buNone/>
              <a:defRPr sz="1600">
                <a:latin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1DC4DC66-6DB7-E14E-1352-1E2E2ED4EDE4}"/>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6" name="Marcador de pie de página 5">
            <a:extLst>
              <a:ext uri="{FF2B5EF4-FFF2-40B4-BE49-F238E27FC236}">
                <a16:creationId xmlns:a16="http://schemas.microsoft.com/office/drawing/2014/main" id="{15AEA652-EF40-005F-FF90-AD253E40DB70}"/>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7" name="Marcador de número de diapositiva 6">
            <a:extLst>
              <a:ext uri="{FF2B5EF4-FFF2-40B4-BE49-F238E27FC236}">
                <a16:creationId xmlns:a16="http://schemas.microsoft.com/office/drawing/2014/main" id="{9E9AB725-99AA-BB55-8E39-F039EB14A8E6}"/>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295096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E65C95-5503-7D88-003E-0E2E5F911302}"/>
              </a:ext>
            </a:extLst>
          </p:cNvPr>
          <p:cNvSpPr>
            <a:spLocks noGrp="1"/>
          </p:cNvSpPr>
          <p:nvPr>
            <p:ph type="title"/>
          </p:nvPr>
        </p:nvSpPr>
        <p:spPr>
          <a:xfrm>
            <a:off x="839788" y="457200"/>
            <a:ext cx="3932237" cy="1600200"/>
          </a:xfrm>
        </p:spPr>
        <p:txBody>
          <a:bodyPr anchor="b"/>
          <a:lstStyle>
            <a:lvl1pPr>
              <a:defRPr sz="3200">
                <a:latin typeface="Verdana" panose="020B0604030504040204" pitchFamily="34" charset="0"/>
              </a:defRPr>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93AC4D1E-48F0-A1F3-F9C4-7B875CE887C0}"/>
              </a:ext>
            </a:extLst>
          </p:cNvPr>
          <p:cNvSpPr>
            <a:spLocks noGrp="1"/>
          </p:cNvSpPr>
          <p:nvPr>
            <p:ph type="pic" idx="1"/>
          </p:nvPr>
        </p:nvSpPr>
        <p:spPr>
          <a:xfrm>
            <a:off x="5183188" y="987425"/>
            <a:ext cx="6172200" cy="4873625"/>
          </a:xfrm>
        </p:spPr>
        <p:txBody>
          <a:bodyPr/>
          <a:lstStyle>
            <a:lvl1pPr marL="0" indent="0">
              <a:buNone/>
              <a:defRPr sz="3200">
                <a:latin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31F0E517-DE99-33E7-2751-3A45597C88D9}"/>
              </a:ext>
            </a:extLst>
          </p:cNvPr>
          <p:cNvSpPr>
            <a:spLocks noGrp="1"/>
          </p:cNvSpPr>
          <p:nvPr>
            <p:ph type="body" sz="half" idx="2"/>
          </p:nvPr>
        </p:nvSpPr>
        <p:spPr>
          <a:xfrm>
            <a:off x="839788" y="2057400"/>
            <a:ext cx="3932237" cy="3811588"/>
          </a:xfrm>
        </p:spPr>
        <p:txBody>
          <a:bodyPr/>
          <a:lstStyle>
            <a:lvl1pPr marL="0" indent="0">
              <a:buNone/>
              <a:defRPr sz="1600">
                <a:latin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F9892408-C707-58E8-CE35-B1C506B77F0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6" name="Marcador de pie de página 5">
            <a:extLst>
              <a:ext uri="{FF2B5EF4-FFF2-40B4-BE49-F238E27FC236}">
                <a16:creationId xmlns:a16="http://schemas.microsoft.com/office/drawing/2014/main" id="{A65293AC-92C2-E7E4-0ECB-1F609042D46A}"/>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7" name="Marcador de número de diapositiva 6">
            <a:extLst>
              <a:ext uri="{FF2B5EF4-FFF2-40B4-BE49-F238E27FC236}">
                <a16:creationId xmlns:a16="http://schemas.microsoft.com/office/drawing/2014/main" id="{5AB57530-0A48-7CB0-27F9-91E065538C46}"/>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375266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5C3E2-E170-9268-25A1-AE60BCD4A181}"/>
              </a:ext>
            </a:extLst>
          </p:cNvPr>
          <p:cNvSpPr>
            <a:spLocks noGrp="1"/>
          </p:cNvSpPr>
          <p:nvPr>
            <p:ph type="title"/>
          </p:nvPr>
        </p:nvSpPr>
        <p:spPr/>
        <p:txBody>
          <a:bodyPr/>
          <a:lstStyle>
            <a:lvl1pPr>
              <a:defRPr>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6FDC4665-0C8C-E09A-7C93-4DB3CB0A64FB}"/>
              </a:ext>
            </a:extLst>
          </p:cNvPr>
          <p:cNvSpPr>
            <a:spLocks noGrp="1"/>
          </p:cNvSpPr>
          <p:nvPr>
            <p:ph type="body" orient="vert" idx="1"/>
          </p:nvPr>
        </p:nvSpPr>
        <p:spPr/>
        <p:txBody>
          <a:bodyPr vert="eaVert"/>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3863F176-85B0-9D54-437B-996F56A1D5B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AD9FF4C6-8C08-CBB4-3CE2-59E6FA53D104}"/>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DD7E2D5-E6C7-D872-FB2D-BAF970486C9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2528054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AB6635-A1FA-05FB-BAB0-2B865D5253CF}"/>
              </a:ext>
            </a:extLst>
          </p:cNvPr>
          <p:cNvSpPr>
            <a:spLocks noGrp="1"/>
          </p:cNvSpPr>
          <p:nvPr>
            <p:ph type="title" orient="vert"/>
          </p:nvPr>
        </p:nvSpPr>
        <p:spPr>
          <a:xfrm>
            <a:off x="8724900" y="365125"/>
            <a:ext cx="2628900" cy="5811838"/>
          </a:xfrm>
        </p:spPr>
        <p:txBody>
          <a:bodyPr vert="eaVert"/>
          <a:lstStyle>
            <a:lvl1pPr>
              <a:defRPr>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86005000-C67B-39FC-C963-1BE222E2F73B}"/>
              </a:ext>
            </a:extLst>
          </p:cNvPr>
          <p:cNvSpPr>
            <a:spLocks noGrp="1"/>
          </p:cNvSpPr>
          <p:nvPr>
            <p:ph type="body" orient="vert" idx="1"/>
          </p:nvPr>
        </p:nvSpPr>
        <p:spPr>
          <a:xfrm>
            <a:off x="838200" y="365125"/>
            <a:ext cx="7734300" cy="5811838"/>
          </a:xfrm>
        </p:spPr>
        <p:txBody>
          <a:bodyPr vert="eaVert"/>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7277B06B-FF69-1B1F-5058-EED75F49A9FE}"/>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9A1E3432-7CD9-B690-69AF-9AB3EC20FD42}"/>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40FBBF71-D1BB-B37A-0A5C-4B7A1432A52A}"/>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198226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8" name="Rectángulo 7">
            <a:extLst>
              <a:ext uri="{FF2B5EF4-FFF2-40B4-BE49-F238E27FC236}">
                <a16:creationId xmlns:a16="http://schemas.microsoft.com/office/drawing/2014/main" id="{49AFD091-953C-4B8E-5508-A2D6A3D77D1D}"/>
              </a:ext>
            </a:extLst>
          </p:cNvPr>
          <p:cNvSpPr/>
          <p:nvPr userDrawn="1"/>
        </p:nvSpPr>
        <p:spPr>
          <a:xfrm>
            <a:off x="0" y="819253"/>
            <a:ext cx="12192000" cy="5219493"/>
          </a:xfrm>
          <a:prstGeom prst="rect">
            <a:avLst/>
          </a:prstGeom>
          <a:solidFill>
            <a:srgbClr val="C39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91525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8" name="Rectángulo 7">
            <a:extLst>
              <a:ext uri="{FF2B5EF4-FFF2-40B4-BE49-F238E27FC236}">
                <a16:creationId xmlns:a16="http://schemas.microsoft.com/office/drawing/2014/main" id="{F663A175-52FA-6661-1F93-E14E5215D728}"/>
              </a:ext>
            </a:extLst>
          </p:cNvPr>
          <p:cNvSpPr/>
          <p:nvPr userDrawn="1"/>
        </p:nvSpPr>
        <p:spPr>
          <a:xfrm>
            <a:off x="0" y="6721474"/>
            <a:ext cx="12192000" cy="136525"/>
          </a:xfrm>
          <a:prstGeom prst="rect">
            <a:avLst/>
          </a:prstGeom>
          <a:solidFill>
            <a:srgbClr val="C39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357220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9" name="Imagen 8">
            <a:extLst>
              <a:ext uri="{FF2B5EF4-FFF2-40B4-BE49-F238E27FC236}">
                <a16:creationId xmlns:a16="http://schemas.microsoft.com/office/drawing/2014/main" id="{C32AACA3-EE5B-D2A7-8374-77B760538B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4806" y="190207"/>
            <a:ext cx="702387" cy="408365"/>
          </a:xfrm>
          <a:prstGeom prst="rect">
            <a:avLst/>
          </a:prstGeom>
        </p:spPr>
      </p:pic>
    </p:spTree>
    <p:extLst>
      <p:ext uri="{BB962C8B-B14F-4D97-AF65-F5344CB8AC3E}">
        <p14:creationId xmlns:p14="http://schemas.microsoft.com/office/powerpoint/2010/main" val="36523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9" name="Imagen 8">
            <a:extLst>
              <a:ext uri="{FF2B5EF4-FFF2-40B4-BE49-F238E27FC236}">
                <a16:creationId xmlns:a16="http://schemas.microsoft.com/office/drawing/2014/main" id="{C32AACA3-EE5B-D2A7-8374-77B760538B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0881" y="190207"/>
            <a:ext cx="714638" cy="408365"/>
          </a:xfrm>
          <a:prstGeom prst="rect">
            <a:avLst/>
          </a:prstGeom>
        </p:spPr>
      </p:pic>
    </p:spTree>
    <p:extLst>
      <p:ext uri="{BB962C8B-B14F-4D97-AF65-F5344CB8AC3E}">
        <p14:creationId xmlns:p14="http://schemas.microsoft.com/office/powerpoint/2010/main" val="249247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9" name="Imagen 8">
            <a:extLst>
              <a:ext uri="{FF2B5EF4-FFF2-40B4-BE49-F238E27FC236}">
                <a16:creationId xmlns:a16="http://schemas.microsoft.com/office/drawing/2014/main" id="{C32AACA3-EE5B-D2A7-8374-77B760538B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96481" y="190207"/>
            <a:ext cx="714638" cy="408365"/>
          </a:xfrm>
          <a:prstGeom prst="rect">
            <a:avLst/>
          </a:prstGeom>
        </p:spPr>
      </p:pic>
    </p:spTree>
    <p:extLst>
      <p:ext uri="{BB962C8B-B14F-4D97-AF65-F5344CB8AC3E}">
        <p14:creationId xmlns:p14="http://schemas.microsoft.com/office/powerpoint/2010/main" val="407752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9" name="Imagen 8">
            <a:extLst>
              <a:ext uri="{FF2B5EF4-FFF2-40B4-BE49-F238E27FC236}">
                <a16:creationId xmlns:a16="http://schemas.microsoft.com/office/drawing/2014/main" id="{C32AACA3-EE5B-D2A7-8374-77B760538B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8681" y="6282342"/>
            <a:ext cx="714638" cy="408365"/>
          </a:xfrm>
          <a:prstGeom prst="rect">
            <a:avLst/>
          </a:prstGeom>
        </p:spPr>
      </p:pic>
    </p:spTree>
    <p:extLst>
      <p:ext uri="{BB962C8B-B14F-4D97-AF65-F5344CB8AC3E}">
        <p14:creationId xmlns:p14="http://schemas.microsoft.com/office/powerpoint/2010/main" val="65180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9" name="Imagen 8">
            <a:extLst>
              <a:ext uri="{FF2B5EF4-FFF2-40B4-BE49-F238E27FC236}">
                <a16:creationId xmlns:a16="http://schemas.microsoft.com/office/drawing/2014/main" id="{C32AACA3-EE5B-D2A7-8374-77B760538B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0881" y="6282342"/>
            <a:ext cx="714638" cy="408365"/>
          </a:xfrm>
          <a:prstGeom prst="rect">
            <a:avLst/>
          </a:prstGeom>
        </p:spPr>
      </p:pic>
    </p:spTree>
    <p:extLst>
      <p:ext uri="{BB962C8B-B14F-4D97-AF65-F5344CB8AC3E}">
        <p14:creationId xmlns:p14="http://schemas.microsoft.com/office/powerpoint/2010/main" val="71612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5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9" name="Imagen 8">
            <a:extLst>
              <a:ext uri="{FF2B5EF4-FFF2-40B4-BE49-F238E27FC236}">
                <a16:creationId xmlns:a16="http://schemas.microsoft.com/office/drawing/2014/main" id="{C32AACA3-EE5B-D2A7-8374-77B760538B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96481" y="6282342"/>
            <a:ext cx="714638" cy="408365"/>
          </a:xfrm>
          <a:prstGeom prst="rect">
            <a:avLst/>
          </a:prstGeom>
        </p:spPr>
      </p:pic>
    </p:spTree>
    <p:extLst>
      <p:ext uri="{BB962C8B-B14F-4D97-AF65-F5344CB8AC3E}">
        <p14:creationId xmlns:p14="http://schemas.microsoft.com/office/powerpoint/2010/main" val="149489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842174-351A-5C35-E775-1CDC59E17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65D2E68F-9A0D-D89E-ED06-73EDB9E63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D0A95696-420C-C45E-6F3E-ED258E8D8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856A6FAC-9192-436B-870E-80DDE60983C7}" type="datetimeFigureOut">
              <a:rPr lang="es-CO" smtClean="0"/>
              <a:pPr/>
              <a:t>27/03/2025</a:t>
            </a:fld>
            <a:endParaRPr lang="es-CO" dirty="0"/>
          </a:p>
        </p:txBody>
      </p:sp>
      <p:sp>
        <p:nvSpPr>
          <p:cNvPr id="5" name="Marcador de pie de página 4">
            <a:extLst>
              <a:ext uri="{FF2B5EF4-FFF2-40B4-BE49-F238E27FC236}">
                <a16:creationId xmlns:a16="http://schemas.microsoft.com/office/drawing/2014/main" id="{4BEF4216-2A8E-0656-28FD-6CAD51853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26FEC2FF-6B1B-D345-F657-95FAADED4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132606895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51" r:id="rId4"/>
    <p:sldLayoutId id="2147483662" r:id="rId5"/>
    <p:sldLayoutId id="2147483663" r:id="rId6"/>
    <p:sldLayoutId id="2147483664" r:id="rId7"/>
    <p:sldLayoutId id="2147483665" r:id="rId8"/>
    <p:sldLayoutId id="2147483666" r:id="rId9"/>
    <p:sldLayoutId id="2147483650"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09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E6CA571F-E0CC-EF30-E16E-947B05B47AF2}"/>
              </a:ext>
            </a:extLst>
          </p:cNvPr>
          <p:cNvPicPr>
            <a:picLocks noChangeAspect="1"/>
          </p:cNvPicPr>
          <p:nvPr/>
        </p:nvPicPr>
        <p:blipFill>
          <a:blip r:embed="rId2"/>
          <a:stretch>
            <a:fillRect/>
          </a:stretch>
        </p:blipFill>
        <p:spPr>
          <a:xfrm>
            <a:off x="0" y="-1066"/>
            <a:ext cx="5276976" cy="3189066"/>
          </a:xfrm>
          <a:prstGeom prst="rect">
            <a:avLst/>
          </a:prstGeom>
        </p:spPr>
      </p:pic>
      <p:sp>
        <p:nvSpPr>
          <p:cNvPr id="2" name="Rectángulo: esquinas redondeadas 1">
            <a:extLst>
              <a:ext uri="{FF2B5EF4-FFF2-40B4-BE49-F238E27FC236}">
                <a16:creationId xmlns:a16="http://schemas.microsoft.com/office/drawing/2014/main" id="{737366D0-59A2-BAFA-7A88-DD0D6CE7E7EB}"/>
              </a:ext>
            </a:extLst>
          </p:cNvPr>
          <p:cNvSpPr/>
          <p:nvPr/>
        </p:nvSpPr>
        <p:spPr>
          <a:xfrm>
            <a:off x="6683550" y="4903897"/>
            <a:ext cx="1863017" cy="821697"/>
          </a:xfrm>
          <a:prstGeom prst="roundRect">
            <a:avLst>
              <a:gd name="adj" fmla="val 5253"/>
            </a:avLst>
          </a:prstGeom>
          <a:solidFill>
            <a:srgbClr val="6E7B46">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esquinas redondeadas 2">
            <a:extLst>
              <a:ext uri="{FF2B5EF4-FFF2-40B4-BE49-F238E27FC236}">
                <a16:creationId xmlns:a16="http://schemas.microsoft.com/office/drawing/2014/main" id="{13DDA242-05F9-CF18-9BCC-53851628647E}"/>
              </a:ext>
            </a:extLst>
          </p:cNvPr>
          <p:cNvSpPr/>
          <p:nvPr/>
        </p:nvSpPr>
        <p:spPr>
          <a:xfrm>
            <a:off x="5696213" y="296322"/>
            <a:ext cx="4136854" cy="709134"/>
          </a:xfrm>
          <a:prstGeom prst="roundRect">
            <a:avLst/>
          </a:prstGeom>
          <a:solidFill>
            <a:srgbClr val="C49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4" name="CuadroTexto 3">
            <a:extLst>
              <a:ext uri="{FF2B5EF4-FFF2-40B4-BE49-F238E27FC236}">
                <a16:creationId xmlns:a16="http://schemas.microsoft.com/office/drawing/2014/main" id="{1B6EAF5B-5E72-E341-64A8-89BE0120C8E7}"/>
              </a:ext>
            </a:extLst>
          </p:cNvPr>
          <p:cNvSpPr txBox="1"/>
          <p:nvPr/>
        </p:nvSpPr>
        <p:spPr>
          <a:xfrm>
            <a:off x="5961227" y="358501"/>
            <a:ext cx="3755841" cy="584775"/>
          </a:xfrm>
          <a:prstGeom prst="rect">
            <a:avLst/>
          </a:prstGeom>
          <a:noFill/>
        </p:spPr>
        <p:txBody>
          <a:bodyPr wrap="square">
            <a:spAutoFit/>
          </a:bodyPr>
          <a:lstStyle/>
          <a:p>
            <a:r>
              <a:rPr lang="es-ES" sz="3200" dirty="0">
                <a:solidFill>
                  <a:prstClr val="white"/>
                </a:solidFill>
                <a:effectLst>
                  <a:outerShdw blurRad="38100" dist="38100" dir="2700000" algn="tl">
                    <a:srgbClr val="000000">
                      <a:alpha val="43137"/>
                    </a:srgbClr>
                  </a:outerShdw>
                </a:effectLst>
              </a:rPr>
              <a:t>Secretaría General</a:t>
            </a:r>
          </a:p>
        </p:txBody>
      </p:sp>
      <p:sp>
        <p:nvSpPr>
          <p:cNvPr id="5" name="Triángulo isósceles 4">
            <a:extLst>
              <a:ext uri="{FF2B5EF4-FFF2-40B4-BE49-F238E27FC236}">
                <a16:creationId xmlns:a16="http://schemas.microsoft.com/office/drawing/2014/main" id="{DF32A75E-D093-1922-8A27-103389C27B69}"/>
              </a:ext>
            </a:extLst>
          </p:cNvPr>
          <p:cNvSpPr/>
          <p:nvPr/>
        </p:nvSpPr>
        <p:spPr>
          <a:xfrm rot="16200000">
            <a:off x="5470070" y="558947"/>
            <a:ext cx="452284" cy="298032"/>
          </a:xfrm>
          <a:prstGeom prst="triangle">
            <a:avLst>
              <a:gd name="adj" fmla="val 100000"/>
            </a:avLst>
          </a:prstGeom>
          <a:solidFill>
            <a:srgbClr val="C49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6" name="Rectángulo: esquinas redondeadas 5">
            <a:extLst>
              <a:ext uri="{FF2B5EF4-FFF2-40B4-BE49-F238E27FC236}">
                <a16:creationId xmlns:a16="http://schemas.microsoft.com/office/drawing/2014/main" id="{1EAF9076-5E8C-BB2B-B44E-345BD3248898}"/>
              </a:ext>
            </a:extLst>
          </p:cNvPr>
          <p:cNvSpPr/>
          <p:nvPr/>
        </p:nvSpPr>
        <p:spPr>
          <a:xfrm>
            <a:off x="482618" y="4882056"/>
            <a:ext cx="1863017" cy="821697"/>
          </a:xfrm>
          <a:prstGeom prst="roundRect">
            <a:avLst>
              <a:gd name="adj" fmla="val 5253"/>
            </a:avLst>
          </a:prstGeom>
          <a:solidFill>
            <a:srgbClr val="6E7B46">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7B22A3C5-E82F-1F60-8723-D429266C70ED}"/>
              </a:ext>
            </a:extLst>
          </p:cNvPr>
          <p:cNvSpPr txBox="1"/>
          <p:nvPr/>
        </p:nvSpPr>
        <p:spPr>
          <a:xfrm>
            <a:off x="482619" y="4969740"/>
            <a:ext cx="1863016" cy="646331"/>
          </a:xfrm>
          <a:prstGeom prst="rect">
            <a:avLst/>
          </a:prstGeom>
          <a:noFill/>
        </p:spPr>
        <p:txBody>
          <a:bodyPr wrap="square" rtlCol="0">
            <a:spAutoFit/>
          </a:bodyPr>
          <a:lstStyle/>
          <a:p>
            <a:pPr algn="ctr"/>
            <a:r>
              <a:rPr lang="es-CO" b="1" dirty="0">
                <a:solidFill>
                  <a:schemeClr val="bg1"/>
                </a:solidFill>
                <a:effectLst>
                  <a:outerShdw blurRad="38100" dist="38100" dir="2700000" algn="tl">
                    <a:srgbClr val="000000">
                      <a:alpha val="43137"/>
                    </a:srgbClr>
                  </a:outerShdw>
                </a:effectLst>
              </a:rPr>
              <a:t>Subdirección Administrativa</a:t>
            </a:r>
            <a:r>
              <a:rPr lang="es-CO" sz="1500" b="0" i="0" dirty="0">
                <a:solidFill>
                  <a:schemeClr val="bg1"/>
                </a:solidFill>
                <a:effectLst/>
                <a:latin typeface="Arial" panose="020B0604020202020204" pitchFamily="34" charset="0"/>
              </a:rPr>
              <a:t>​</a:t>
            </a:r>
            <a:endParaRPr lang="es-CO" sz="1500" b="0" i="0" dirty="0">
              <a:solidFill>
                <a:schemeClr val="bg1"/>
              </a:solidFill>
              <a:effectLst/>
              <a:latin typeface="Segoe UI" panose="020B0502040204020203" pitchFamily="34" charset="0"/>
            </a:endParaRPr>
          </a:p>
        </p:txBody>
      </p:sp>
      <p:sp>
        <p:nvSpPr>
          <p:cNvPr id="8" name="CuadroTexto 7">
            <a:extLst>
              <a:ext uri="{FF2B5EF4-FFF2-40B4-BE49-F238E27FC236}">
                <a16:creationId xmlns:a16="http://schemas.microsoft.com/office/drawing/2014/main" id="{C0DA8B3F-3723-27F4-2CEA-D36F74910866}"/>
              </a:ext>
            </a:extLst>
          </p:cNvPr>
          <p:cNvSpPr txBox="1"/>
          <p:nvPr/>
        </p:nvSpPr>
        <p:spPr>
          <a:xfrm>
            <a:off x="6729811" y="4973555"/>
            <a:ext cx="1767061" cy="646331"/>
          </a:xfrm>
          <a:prstGeom prst="rect">
            <a:avLst/>
          </a:prstGeom>
          <a:noFill/>
        </p:spPr>
        <p:txBody>
          <a:bodyPr wrap="square" rtlCol="0">
            <a:spAutoFit/>
          </a:bodyPr>
          <a:lstStyle/>
          <a:p>
            <a:pPr algn="ctr"/>
            <a:r>
              <a:rPr lang="es-CO" b="1" dirty="0">
                <a:solidFill>
                  <a:schemeClr val="bg1"/>
                </a:solidFill>
                <a:effectLst>
                  <a:outerShdw blurRad="38100" dist="38100" dir="2700000" algn="tl">
                    <a:srgbClr val="000000">
                      <a:alpha val="43137"/>
                    </a:srgbClr>
                  </a:outerShdw>
                </a:effectLst>
              </a:rPr>
              <a:t>Subdirección Financiera</a:t>
            </a:r>
          </a:p>
        </p:txBody>
      </p:sp>
      <p:sp>
        <p:nvSpPr>
          <p:cNvPr id="9" name="CuadroTexto 8">
            <a:extLst>
              <a:ext uri="{FF2B5EF4-FFF2-40B4-BE49-F238E27FC236}">
                <a16:creationId xmlns:a16="http://schemas.microsoft.com/office/drawing/2014/main" id="{A029B83C-EE3A-13E1-5446-B2068AAEAFC3}"/>
              </a:ext>
            </a:extLst>
          </p:cNvPr>
          <p:cNvSpPr txBox="1"/>
          <p:nvPr/>
        </p:nvSpPr>
        <p:spPr>
          <a:xfrm>
            <a:off x="5547196" y="1388188"/>
            <a:ext cx="6440556" cy="2677656"/>
          </a:xfrm>
          <a:prstGeom prst="rect">
            <a:avLst/>
          </a:prstGeom>
          <a:noFill/>
        </p:spPr>
        <p:txBody>
          <a:bodyPr wrap="square">
            <a:spAutoFit/>
          </a:bodyPr>
          <a:lstStyle/>
          <a:p>
            <a:pPr marL="285750" indent="-285750">
              <a:buFont typeface="Arial" panose="020B0604020202020204" pitchFamily="34" charset="0"/>
              <a:buChar char="•"/>
            </a:pPr>
            <a:r>
              <a:rPr lang="es-ES" sz="1400" dirty="0">
                <a:solidFill>
                  <a:srgbClr val="666633"/>
                </a:solidFill>
              </a:rPr>
              <a:t>Asiste al Ministro en la determinación de las políticas, objetivos y estrategias relacionadas con la administración del Ministerio.​</a:t>
            </a:r>
          </a:p>
          <a:p>
            <a:pPr marL="285750" indent="-285750">
              <a:buFont typeface="Arial" panose="020B0604020202020204" pitchFamily="34" charset="0"/>
              <a:buChar char="•"/>
            </a:pPr>
            <a:r>
              <a:rPr lang="es-ES" sz="1400" dirty="0">
                <a:solidFill>
                  <a:srgbClr val="666633"/>
                </a:solidFill>
              </a:rPr>
              <a:t>Implementar, mantener y mejorar el Sistema Integrado de Gestión.​</a:t>
            </a:r>
          </a:p>
          <a:p>
            <a:pPr marL="285750" indent="-285750">
              <a:buFont typeface="Arial" panose="020B0604020202020204" pitchFamily="34" charset="0"/>
              <a:buChar char="•"/>
            </a:pPr>
            <a:r>
              <a:rPr lang="es-ES" sz="1400" dirty="0">
                <a:solidFill>
                  <a:srgbClr val="666633"/>
                </a:solidFill>
              </a:rPr>
              <a:t>Trazar las políticas y programas de administración de personal, bienestar social, selección, registro y control, capacitación, incentivos y desarrollo del talento humano y dirigir su gestión.​</a:t>
            </a:r>
          </a:p>
          <a:p>
            <a:pPr marL="285750" indent="-285750">
              <a:buFont typeface="Arial" panose="020B0604020202020204" pitchFamily="34" charset="0"/>
              <a:buChar char="•"/>
            </a:pPr>
            <a:r>
              <a:rPr lang="es-ES" sz="1400" dirty="0">
                <a:solidFill>
                  <a:srgbClr val="666633"/>
                </a:solidFill>
              </a:rPr>
              <a:t>Dirige la ejecución  de los programas y actividades relacionadas con los asuntos financieros, contables, contratación pública, servicios administrativos, atención al ciudadano y gestión documental.​</a:t>
            </a:r>
          </a:p>
          <a:p>
            <a:pPr marL="285750" indent="-285750">
              <a:buFont typeface="Arial" panose="020B0604020202020204" pitchFamily="34" charset="0"/>
              <a:buChar char="•"/>
            </a:pPr>
            <a:r>
              <a:rPr lang="es-ES" sz="1400" dirty="0">
                <a:solidFill>
                  <a:srgbClr val="666633"/>
                </a:solidFill>
              </a:rPr>
              <a:t>Coordina las investigaciones de carácter disciplinario que se adelantes contra los servidores del Ministerio y resolverlas en primera instancia.​</a:t>
            </a:r>
          </a:p>
          <a:p>
            <a:pPr marL="285750" indent="-285750">
              <a:buFont typeface="Arial" panose="020B0604020202020204" pitchFamily="34" charset="0"/>
              <a:buChar char="•"/>
            </a:pPr>
            <a:r>
              <a:rPr lang="es-ES" sz="1400" dirty="0">
                <a:solidFill>
                  <a:srgbClr val="666633"/>
                </a:solidFill>
              </a:rPr>
              <a:t>Adelanta la actividad contractual del ministerio</a:t>
            </a:r>
            <a:endParaRPr lang="es-CO" sz="1400" dirty="0">
              <a:solidFill>
                <a:srgbClr val="666633"/>
              </a:solidFill>
            </a:endParaRPr>
          </a:p>
        </p:txBody>
      </p:sp>
      <p:sp>
        <p:nvSpPr>
          <p:cNvPr id="10" name="Rectángulo: esquinas redondeadas 9">
            <a:extLst>
              <a:ext uri="{FF2B5EF4-FFF2-40B4-BE49-F238E27FC236}">
                <a16:creationId xmlns:a16="http://schemas.microsoft.com/office/drawing/2014/main" id="{215DCC93-EC0D-AE44-CE6C-BF129B6E41E8}"/>
              </a:ext>
            </a:extLst>
          </p:cNvPr>
          <p:cNvSpPr/>
          <p:nvPr/>
        </p:nvSpPr>
        <p:spPr>
          <a:xfrm>
            <a:off x="3161212" y="4431524"/>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19" name="Rectángulo: esquinas redondeadas 18">
            <a:extLst>
              <a:ext uri="{FF2B5EF4-FFF2-40B4-BE49-F238E27FC236}">
                <a16:creationId xmlns:a16="http://schemas.microsoft.com/office/drawing/2014/main" id="{0F14BD16-E0F1-3CA6-0F55-1432BA48ED74}"/>
              </a:ext>
            </a:extLst>
          </p:cNvPr>
          <p:cNvSpPr/>
          <p:nvPr/>
        </p:nvSpPr>
        <p:spPr>
          <a:xfrm>
            <a:off x="3161212" y="4888539"/>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20" name="Rectángulo: esquinas redondeadas 19">
            <a:extLst>
              <a:ext uri="{FF2B5EF4-FFF2-40B4-BE49-F238E27FC236}">
                <a16:creationId xmlns:a16="http://schemas.microsoft.com/office/drawing/2014/main" id="{FB336493-DB6E-7F98-0903-2094F6C116E1}"/>
              </a:ext>
            </a:extLst>
          </p:cNvPr>
          <p:cNvSpPr/>
          <p:nvPr/>
        </p:nvSpPr>
        <p:spPr>
          <a:xfrm>
            <a:off x="3161212" y="5345554"/>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21" name="Rectángulo: esquinas redondeadas 20">
            <a:extLst>
              <a:ext uri="{FF2B5EF4-FFF2-40B4-BE49-F238E27FC236}">
                <a16:creationId xmlns:a16="http://schemas.microsoft.com/office/drawing/2014/main" id="{E04D3516-AC7B-4BB3-E751-92014E309F42}"/>
              </a:ext>
            </a:extLst>
          </p:cNvPr>
          <p:cNvSpPr/>
          <p:nvPr/>
        </p:nvSpPr>
        <p:spPr>
          <a:xfrm>
            <a:off x="3161212" y="5802569"/>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23" name="Rectángulo: esquinas redondeadas 22">
            <a:extLst>
              <a:ext uri="{FF2B5EF4-FFF2-40B4-BE49-F238E27FC236}">
                <a16:creationId xmlns:a16="http://schemas.microsoft.com/office/drawing/2014/main" id="{1D35B589-7B86-E51B-2C07-FB3ADC4BE3F7}"/>
              </a:ext>
            </a:extLst>
          </p:cNvPr>
          <p:cNvSpPr/>
          <p:nvPr/>
        </p:nvSpPr>
        <p:spPr>
          <a:xfrm>
            <a:off x="9196420" y="4910647"/>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24" name="Rectángulo: esquinas redondeadas 23">
            <a:extLst>
              <a:ext uri="{FF2B5EF4-FFF2-40B4-BE49-F238E27FC236}">
                <a16:creationId xmlns:a16="http://schemas.microsoft.com/office/drawing/2014/main" id="{28285684-67CD-44DF-A965-CD2904B9138E}"/>
              </a:ext>
            </a:extLst>
          </p:cNvPr>
          <p:cNvSpPr/>
          <p:nvPr/>
        </p:nvSpPr>
        <p:spPr>
          <a:xfrm>
            <a:off x="9196420" y="5367662"/>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25" name="Rectángulo: esquinas redondeadas 24">
            <a:extLst>
              <a:ext uri="{FF2B5EF4-FFF2-40B4-BE49-F238E27FC236}">
                <a16:creationId xmlns:a16="http://schemas.microsoft.com/office/drawing/2014/main" id="{1A6E6BE3-DC86-8E52-DB73-09D52D10A585}"/>
              </a:ext>
            </a:extLst>
          </p:cNvPr>
          <p:cNvSpPr/>
          <p:nvPr/>
        </p:nvSpPr>
        <p:spPr>
          <a:xfrm>
            <a:off x="9196420" y="5824677"/>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26" name="CuadroTexto 25">
            <a:extLst>
              <a:ext uri="{FF2B5EF4-FFF2-40B4-BE49-F238E27FC236}">
                <a16:creationId xmlns:a16="http://schemas.microsoft.com/office/drawing/2014/main" id="{BBC569B7-DD85-3EE9-972E-FAE3AA803708}"/>
              </a:ext>
            </a:extLst>
          </p:cNvPr>
          <p:cNvSpPr txBox="1"/>
          <p:nvPr/>
        </p:nvSpPr>
        <p:spPr>
          <a:xfrm>
            <a:off x="3531651" y="4371812"/>
            <a:ext cx="1755966" cy="492443"/>
          </a:xfrm>
          <a:prstGeom prst="rect">
            <a:avLst/>
          </a:prstGeom>
          <a:noFill/>
        </p:spPr>
        <p:txBody>
          <a:bodyPr wrap="square" rtlCol="0">
            <a:spAutoFit/>
          </a:bodyPr>
          <a:lstStyle>
            <a:defPPr>
              <a:defRPr lang="es-CO"/>
            </a:defPPr>
            <a:lvl1pPr algn="ctr">
              <a:defRPr sz="1300" b="1">
                <a:solidFill>
                  <a:schemeClr val="bg1"/>
                </a:solidFill>
                <a:effectLst>
                  <a:outerShdw blurRad="38100" dist="38100" dir="2700000" algn="tl">
                    <a:srgbClr val="000000">
                      <a:alpha val="43137"/>
                    </a:srgbClr>
                  </a:outerShdw>
                </a:effectLst>
              </a:defRPr>
            </a:lvl1pPr>
          </a:lstStyle>
          <a:p>
            <a:r>
              <a:rPr lang="es-CO" dirty="0"/>
              <a:t>Servicios Administrativos​</a:t>
            </a:r>
          </a:p>
        </p:txBody>
      </p:sp>
      <p:sp>
        <p:nvSpPr>
          <p:cNvPr id="27" name="CuadroTexto 26">
            <a:extLst>
              <a:ext uri="{FF2B5EF4-FFF2-40B4-BE49-F238E27FC236}">
                <a16:creationId xmlns:a16="http://schemas.microsoft.com/office/drawing/2014/main" id="{245E9D65-D9C6-7D62-37AF-5E3B6BD28AD2}"/>
              </a:ext>
            </a:extLst>
          </p:cNvPr>
          <p:cNvSpPr txBox="1"/>
          <p:nvPr/>
        </p:nvSpPr>
        <p:spPr>
          <a:xfrm>
            <a:off x="3359426" y="4956190"/>
            <a:ext cx="2047462" cy="292388"/>
          </a:xfrm>
          <a:prstGeom prst="rect">
            <a:avLst/>
          </a:prstGeom>
          <a:noFill/>
        </p:spPr>
        <p:txBody>
          <a:bodyPr wrap="square" rtlCol="0">
            <a:spAutoFit/>
          </a:bodyPr>
          <a:lstStyle/>
          <a:p>
            <a:pPr algn="ctr"/>
            <a:r>
              <a:rPr lang="es-CO" sz="1300" b="1" dirty="0">
                <a:solidFill>
                  <a:schemeClr val="bg1"/>
                </a:solidFill>
                <a:effectLst>
                  <a:outerShdw blurRad="38100" dist="38100" dir="2700000" algn="tl">
                    <a:srgbClr val="000000">
                      <a:alpha val="43137"/>
                    </a:srgbClr>
                  </a:outerShdw>
                </a:effectLst>
              </a:rPr>
              <a:t>Talento </a:t>
            </a:r>
            <a:r>
              <a:rPr lang="es-CO" sz="1300" b="1" i="0" dirty="0">
                <a:solidFill>
                  <a:schemeClr val="bg1"/>
                </a:solidFill>
                <a:effectLst>
                  <a:outerShdw blurRad="38100" dist="38100" dir="2700000" algn="tl">
                    <a:srgbClr val="000000">
                      <a:alpha val="43137"/>
                    </a:srgbClr>
                  </a:outerShdw>
                </a:effectLst>
                <a:latin typeface="Segoe UI" panose="020B0502040204020203" pitchFamily="34" charset="0"/>
              </a:rPr>
              <a:t>Humano</a:t>
            </a:r>
            <a:endParaRPr lang="es-CO" sz="1300" b="0" i="0" dirty="0">
              <a:solidFill>
                <a:schemeClr val="bg1"/>
              </a:solidFill>
              <a:effectLst/>
              <a:latin typeface="Segoe UI" panose="020B0502040204020203" pitchFamily="34" charset="0"/>
            </a:endParaRPr>
          </a:p>
        </p:txBody>
      </p:sp>
      <p:sp>
        <p:nvSpPr>
          <p:cNvPr id="28" name="CuadroTexto 27">
            <a:extLst>
              <a:ext uri="{FF2B5EF4-FFF2-40B4-BE49-F238E27FC236}">
                <a16:creationId xmlns:a16="http://schemas.microsoft.com/office/drawing/2014/main" id="{B097198C-24A9-2696-DDF0-A5024E762B6F}"/>
              </a:ext>
            </a:extLst>
          </p:cNvPr>
          <p:cNvSpPr txBox="1"/>
          <p:nvPr/>
        </p:nvSpPr>
        <p:spPr>
          <a:xfrm>
            <a:off x="3245576" y="5384026"/>
            <a:ext cx="2161312" cy="292388"/>
          </a:xfrm>
          <a:prstGeom prst="rect">
            <a:avLst/>
          </a:prstGeom>
          <a:noFill/>
        </p:spPr>
        <p:txBody>
          <a:bodyPr wrap="square" rtlCol="0">
            <a:spAutoFit/>
          </a:bodyPr>
          <a:lstStyle/>
          <a:p>
            <a:pPr algn="ctr"/>
            <a:r>
              <a:rPr lang="es-CO" sz="1300" b="1" dirty="0">
                <a:solidFill>
                  <a:schemeClr val="bg1"/>
                </a:solidFill>
                <a:effectLst>
                  <a:outerShdw blurRad="38100" dist="38100" dir="2700000" algn="tl">
                    <a:srgbClr val="000000">
                      <a:alpha val="43137"/>
                    </a:srgbClr>
                  </a:outerShdw>
                </a:effectLst>
              </a:rPr>
              <a:t>Almacén</a:t>
            </a:r>
            <a:endParaRPr lang="es-CO" sz="1300" b="0" i="0" dirty="0">
              <a:solidFill>
                <a:schemeClr val="bg1"/>
              </a:solidFill>
              <a:effectLst/>
              <a:latin typeface="Segoe UI" panose="020B0502040204020203" pitchFamily="34" charset="0"/>
            </a:endParaRPr>
          </a:p>
        </p:txBody>
      </p:sp>
      <p:sp>
        <p:nvSpPr>
          <p:cNvPr id="29" name="CuadroTexto 28">
            <a:extLst>
              <a:ext uri="{FF2B5EF4-FFF2-40B4-BE49-F238E27FC236}">
                <a16:creationId xmlns:a16="http://schemas.microsoft.com/office/drawing/2014/main" id="{F06273D3-795E-4CE8-480D-8F88D64E2ED1}"/>
              </a:ext>
            </a:extLst>
          </p:cNvPr>
          <p:cNvSpPr txBox="1"/>
          <p:nvPr/>
        </p:nvSpPr>
        <p:spPr>
          <a:xfrm>
            <a:off x="3313612" y="5820012"/>
            <a:ext cx="2382664" cy="292388"/>
          </a:xfrm>
          <a:prstGeom prst="rect">
            <a:avLst/>
          </a:prstGeom>
          <a:noFill/>
        </p:spPr>
        <p:txBody>
          <a:bodyPr wrap="square" rtlCol="0">
            <a:spAutoFit/>
          </a:bodyPr>
          <a:lstStyle/>
          <a:p>
            <a:pPr algn="ctr"/>
            <a:r>
              <a:rPr lang="es-CO" sz="1300" b="1" dirty="0">
                <a:solidFill>
                  <a:schemeClr val="bg1"/>
                </a:solidFill>
                <a:effectLst>
                  <a:outerShdw blurRad="38100" dist="38100" dir="2700000" algn="tl">
                    <a:srgbClr val="000000">
                      <a:alpha val="43137"/>
                    </a:srgbClr>
                  </a:outerShdw>
                </a:effectLst>
              </a:rPr>
              <a:t>Gestión Documental</a:t>
            </a:r>
            <a:endParaRPr lang="es-CO" sz="1300" b="0" i="0" dirty="0">
              <a:solidFill>
                <a:schemeClr val="bg1"/>
              </a:solidFill>
              <a:effectLst/>
              <a:latin typeface="Segoe UI" panose="020B0502040204020203" pitchFamily="34" charset="0"/>
            </a:endParaRPr>
          </a:p>
        </p:txBody>
      </p:sp>
      <p:sp>
        <p:nvSpPr>
          <p:cNvPr id="30" name="Rectángulo: esquinas redondeadas 29">
            <a:extLst>
              <a:ext uri="{FF2B5EF4-FFF2-40B4-BE49-F238E27FC236}">
                <a16:creationId xmlns:a16="http://schemas.microsoft.com/office/drawing/2014/main" id="{A62A423A-D37D-1A3A-97AD-22DDC938DEF2}"/>
              </a:ext>
            </a:extLst>
          </p:cNvPr>
          <p:cNvSpPr/>
          <p:nvPr/>
        </p:nvSpPr>
        <p:spPr>
          <a:xfrm>
            <a:off x="9196420" y="4465735"/>
            <a:ext cx="2585260" cy="369332"/>
          </a:xfrm>
          <a:prstGeom prst="roundRect">
            <a:avLst>
              <a:gd name="adj" fmla="val 5253"/>
            </a:avLst>
          </a:prstGeom>
          <a:solidFill>
            <a:schemeClr val="accent6">
              <a:lumMod val="60000"/>
              <a:lumOff val="4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fontAlgn="base">
              <a:buFont typeface="Arial" panose="020B0604020202020204" pitchFamily="34" charset="0"/>
              <a:buChar char="•"/>
            </a:pPr>
            <a:endParaRPr lang="en-US" sz="1400" b="0" i="0" dirty="0">
              <a:solidFill>
                <a:schemeClr val="bg1"/>
              </a:solidFill>
              <a:effectLst/>
              <a:latin typeface="Segoe UI" panose="020B0502040204020203" pitchFamily="34" charset="0"/>
            </a:endParaRPr>
          </a:p>
        </p:txBody>
      </p:sp>
      <p:sp>
        <p:nvSpPr>
          <p:cNvPr id="31" name="CuadroTexto 30">
            <a:extLst>
              <a:ext uri="{FF2B5EF4-FFF2-40B4-BE49-F238E27FC236}">
                <a16:creationId xmlns:a16="http://schemas.microsoft.com/office/drawing/2014/main" id="{EBB77489-C7AD-7CCF-283C-74F34CEDD110}"/>
              </a:ext>
            </a:extLst>
          </p:cNvPr>
          <p:cNvSpPr txBox="1"/>
          <p:nvPr/>
        </p:nvSpPr>
        <p:spPr>
          <a:xfrm>
            <a:off x="9611067" y="4497753"/>
            <a:ext cx="1755966" cy="292388"/>
          </a:xfrm>
          <a:prstGeom prst="rect">
            <a:avLst/>
          </a:prstGeom>
          <a:noFill/>
        </p:spPr>
        <p:txBody>
          <a:bodyPr wrap="square" rtlCol="0">
            <a:spAutoFit/>
          </a:bodyPr>
          <a:lstStyle/>
          <a:p>
            <a:pPr algn="ctr"/>
            <a:r>
              <a:rPr lang="es-CO" sz="1300" b="1" dirty="0">
                <a:solidFill>
                  <a:schemeClr val="bg1"/>
                </a:solidFill>
                <a:effectLst>
                  <a:outerShdw blurRad="38100" dist="38100" dir="2700000" algn="tl">
                    <a:srgbClr val="000000">
                      <a:alpha val="43137"/>
                    </a:srgbClr>
                  </a:outerShdw>
                </a:effectLst>
              </a:rPr>
              <a:t>Presupuesto</a:t>
            </a:r>
            <a:endParaRPr lang="es-CO" sz="1300" b="0" i="0" dirty="0">
              <a:solidFill>
                <a:schemeClr val="bg1"/>
              </a:solidFill>
              <a:effectLst/>
              <a:latin typeface="Segoe UI" panose="020B0502040204020203" pitchFamily="34" charset="0"/>
            </a:endParaRPr>
          </a:p>
        </p:txBody>
      </p:sp>
      <p:sp>
        <p:nvSpPr>
          <p:cNvPr id="32" name="CuadroTexto 31">
            <a:extLst>
              <a:ext uri="{FF2B5EF4-FFF2-40B4-BE49-F238E27FC236}">
                <a16:creationId xmlns:a16="http://schemas.microsoft.com/office/drawing/2014/main" id="{B5E5A80D-1101-134E-AA94-9C47E3AF95BC}"/>
              </a:ext>
            </a:extLst>
          </p:cNvPr>
          <p:cNvSpPr txBox="1"/>
          <p:nvPr/>
        </p:nvSpPr>
        <p:spPr>
          <a:xfrm>
            <a:off x="9605016" y="4973101"/>
            <a:ext cx="1755966" cy="292388"/>
          </a:xfrm>
          <a:prstGeom prst="rect">
            <a:avLst/>
          </a:prstGeom>
          <a:noFill/>
        </p:spPr>
        <p:txBody>
          <a:bodyPr wrap="square" rtlCol="0">
            <a:spAutoFit/>
          </a:bodyPr>
          <a:lstStyle/>
          <a:p>
            <a:pPr algn="ctr"/>
            <a:r>
              <a:rPr lang="es-CO" sz="1300" b="1" dirty="0">
                <a:solidFill>
                  <a:schemeClr val="bg1"/>
                </a:solidFill>
                <a:effectLst>
                  <a:outerShdw blurRad="38100" dist="38100" dir="2700000" algn="tl">
                    <a:srgbClr val="000000">
                      <a:alpha val="43137"/>
                    </a:srgbClr>
                  </a:outerShdw>
                </a:effectLst>
              </a:rPr>
              <a:t>Tesorería</a:t>
            </a:r>
            <a:endParaRPr lang="es-CO" sz="1300" b="0" i="0" dirty="0">
              <a:solidFill>
                <a:schemeClr val="bg1"/>
              </a:solidFill>
              <a:effectLst/>
              <a:latin typeface="Segoe UI" panose="020B0502040204020203" pitchFamily="34" charset="0"/>
            </a:endParaRPr>
          </a:p>
        </p:txBody>
      </p:sp>
      <p:sp>
        <p:nvSpPr>
          <p:cNvPr id="33" name="CuadroTexto 32">
            <a:extLst>
              <a:ext uri="{FF2B5EF4-FFF2-40B4-BE49-F238E27FC236}">
                <a16:creationId xmlns:a16="http://schemas.microsoft.com/office/drawing/2014/main" id="{0E5E3D2C-1237-5B3E-66AD-60A076044CFE}"/>
              </a:ext>
            </a:extLst>
          </p:cNvPr>
          <p:cNvSpPr txBox="1"/>
          <p:nvPr/>
        </p:nvSpPr>
        <p:spPr>
          <a:xfrm>
            <a:off x="9605016" y="5406134"/>
            <a:ext cx="1755966" cy="292388"/>
          </a:xfrm>
          <a:prstGeom prst="rect">
            <a:avLst/>
          </a:prstGeom>
          <a:noFill/>
        </p:spPr>
        <p:txBody>
          <a:bodyPr wrap="square" rtlCol="0">
            <a:spAutoFit/>
          </a:bodyPr>
          <a:lstStyle/>
          <a:p>
            <a:pPr algn="ctr"/>
            <a:r>
              <a:rPr lang="es-CO" sz="1300" b="1" dirty="0">
                <a:solidFill>
                  <a:schemeClr val="bg1"/>
                </a:solidFill>
                <a:effectLst>
                  <a:outerShdw blurRad="38100" dist="38100" dir="2700000" algn="tl">
                    <a:srgbClr val="000000">
                      <a:alpha val="43137"/>
                    </a:srgbClr>
                  </a:outerShdw>
                </a:effectLst>
              </a:rPr>
              <a:t>Contabilidad</a:t>
            </a:r>
            <a:r>
              <a:rPr lang="es-CO" sz="1300" b="0" i="0" dirty="0">
                <a:solidFill>
                  <a:schemeClr val="bg1"/>
                </a:solidFill>
                <a:effectLst/>
                <a:latin typeface="Arial" panose="020B0604020202020204" pitchFamily="34" charset="0"/>
              </a:rPr>
              <a:t>​</a:t>
            </a:r>
            <a:endParaRPr lang="es-CO" sz="1300" b="0" i="0" dirty="0">
              <a:solidFill>
                <a:schemeClr val="bg1"/>
              </a:solidFill>
              <a:effectLst/>
              <a:latin typeface="Segoe UI" panose="020B0502040204020203" pitchFamily="34" charset="0"/>
            </a:endParaRPr>
          </a:p>
        </p:txBody>
      </p:sp>
      <p:sp>
        <p:nvSpPr>
          <p:cNvPr id="34" name="CuadroTexto 33">
            <a:extLst>
              <a:ext uri="{FF2B5EF4-FFF2-40B4-BE49-F238E27FC236}">
                <a16:creationId xmlns:a16="http://schemas.microsoft.com/office/drawing/2014/main" id="{83CD1473-2DC2-FAAB-59DC-2CAA5722C441}"/>
              </a:ext>
            </a:extLst>
          </p:cNvPr>
          <p:cNvSpPr txBox="1"/>
          <p:nvPr/>
        </p:nvSpPr>
        <p:spPr>
          <a:xfrm>
            <a:off x="9687251" y="5865621"/>
            <a:ext cx="1755966" cy="292388"/>
          </a:xfrm>
          <a:prstGeom prst="rect">
            <a:avLst/>
          </a:prstGeom>
          <a:noFill/>
        </p:spPr>
        <p:txBody>
          <a:bodyPr wrap="square" rtlCol="0">
            <a:spAutoFit/>
          </a:bodyPr>
          <a:lstStyle/>
          <a:p>
            <a:pPr algn="ctr"/>
            <a:r>
              <a:rPr lang="es-CO" sz="1300" b="1" dirty="0">
                <a:solidFill>
                  <a:schemeClr val="bg1"/>
                </a:solidFill>
                <a:effectLst>
                  <a:outerShdw blurRad="38100" dist="38100" dir="2700000" algn="tl">
                    <a:srgbClr val="000000">
                      <a:alpha val="43137"/>
                    </a:srgbClr>
                  </a:outerShdw>
                </a:effectLst>
              </a:rPr>
              <a:t>Central de cuentas</a:t>
            </a:r>
            <a:endParaRPr lang="es-CO" sz="1300" b="0" i="0" dirty="0">
              <a:solidFill>
                <a:schemeClr val="bg1"/>
              </a:solidFill>
              <a:effectLst/>
              <a:latin typeface="Segoe UI" panose="020B0502040204020203" pitchFamily="34" charset="0"/>
            </a:endParaRPr>
          </a:p>
        </p:txBody>
      </p:sp>
      <p:grpSp>
        <p:nvGrpSpPr>
          <p:cNvPr id="35" name="Grupo 34">
            <a:extLst>
              <a:ext uri="{FF2B5EF4-FFF2-40B4-BE49-F238E27FC236}">
                <a16:creationId xmlns:a16="http://schemas.microsoft.com/office/drawing/2014/main" id="{7F85798B-EE3C-6FA2-686C-CF93C3D859AA}"/>
              </a:ext>
            </a:extLst>
          </p:cNvPr>
          <p:cNvGrpSpPr/>
          <p:nvPr/>
        </p:nvGrpSpPr>
        <p:grpSpPr>
          <a:xfrm>
            <a:off x="2345635" y="4616190"/>
            <a:ext cx="815577" cy="1371045"/>
            <a:chOff x="2345635" y="4616190"/>
            <a:chExt cx="815577" cy="1371045"/>
          </a:xfrm>
        </p:grpSpPr>
        <p:cxnSp>
          <p:nvCxnSpPr>
            <p:cNvPr id="36" name="Conector: angular 35">
              <a:extLst>
                <a:ext uri="{FF2B5EF4-FFF2-40B4-BE49-F238E27FC236}">
                  <a16:creationId xmlns:a16="http://schemas.microsoft.com/office/drawing/2014/main" id="{06A763FE-C60B-D967-B1D1-E1DADCABCF56}"/>
                </a:ext>
              </a:extLst>
            </p:cNvPr>
            <p:cNvCxnSpPr>
              <a:stCxn id="7" idx="3"/>
              <a:endCxn id="10" idx="1"/>
            </p:cNvCxnSpPr>
            <p:nvPr/>
          </p:nvCxnSpPr>
          <p:spPr>
            <a:xfrm flipV="1">
              <a:off x="2345635" y="4616190"/>
              <a:ext cx="815577" cy="676716"/>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angular 36">
              <a:extLst>
                <a:ext uri="{FF2B5EF4-FFF2-40B4-BE49-F238E27FC236}">
                  <a16:creationId xmlns:a16="http://schemas.microsoft.com/office/drawing/2014/main" id="{D9A3508F-6175-45D0-2CA4-353D605B82DB}"/>
                </a:ext>
              </a:extLst>
            </p:cNvPr>
            <p:cNvCxnSpPr>
              <a:cxnSpLocks/>
              <a:stCxn id="7" idx="3"/>
              <a:endCxn id="19" idx="1"/>
            </p:cNvCxnSpPr>
            <p:nvPr/>
          </p:nvCxnSpPr>
          <p:spPr>
            <a:xfrm flipV="1">
              <a:off x="2345635" y="5073205"/>
              <a:ext cx="815577" cy="219701"/>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angular 37">
              <a:extLst>
                <a:ext uri="{FF2B5EF4-FFF2-40B4-BE49-F238E27FC236}">
                  <a16:creationId xmlns:a16="http://schemas.microsoft.com/office/drawing/2014/main" id="{D15A9AB5-24C7-DB62-F614-9F00C7E1A0D6}"/>
                </a:ext>
              </a:extLst>
            </p:cNvPr>
            <p:cNvCxnSpPr>
              <a:cxnSpLocks/>
              <a:stCxn id="7" idx="3"/>
              <a:endCxn id="20" idx="1"/>
            </p:cNvCxnSpPr>
            <p:nvPr/>
          </p:nvCxnSpPr>
          <p:spPr>
            <a:xfrm>
              <a:off x="2345635" y="5292906"/>
              <a:ext cx="815577" cy="237314"/>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angular 38">
              <a:extLst>
                <a:ext uri="{FF2B5EF4-FFF2-40B4-BE49-F238E27FC236}">
                  <a16:creationId xmlns:a16="http://schemas.microsoft.com/office/drawing/2014/main" id="{C9A23A8E-12F6-94E3-8A18-DBFD51ABD320}"/>
                </a:ext>
              </a:extLst>
            </p:cNvPr>
            <p:cNvCxnSpPr>
              <a:cxnSpLocks/>
              <a:stCxn id="7" idx="3"/>
              <a:endCxn id="21" idx="1"/>
            </p:cNvCxnSpPr>
            <p:nvPr/>
          </p:nvCxnSpPr>
          <p:spPr>
            <a:xfrm>
              <a:off x="2345635" y="5292906"/>
              <a:ext cx="815577" cy="694329"/>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0" name="Conector: angular 39">
            <a:extLst>
              <a:ext uri="{FF2B5EF4-FFF2-40B4-BE49-F238E27FC236}">
                <a16:creationId xmlns:a16="http://schemas.microsoft.com/office/drawing/2014/main" id="{2465D8DE-6904-F813-3EDF-2C7D32D5B646}"/>
              </a:ext>
            </a:extLst>
          </p:cNvPr>
          <p:cNvCxnSpPr>
            <a:cxnSpLocks/>
            <a:stCxn id="2" idx="3"/>
            <a:endCxn id="30" idx="1"/>
          </p:cNvCxnSpPr>
          <p:nvPr/>
        </p:nvCxnSpPr>
        <p:spPr>
          <a:xfrm flipV="1">
            <a:off x="8546567" y="4650401"/>
            <a:ext cx="649853" cy="664345"/>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angular 40">
            <a:extLst>
              <a:ext uri="{FF2B5EF4-FFF2-40B4-BE49-F238E27FC236}">
                <a16:creationId xmlns:a16="http://schemas.microsoft.com/office/drawing/2014/main" id="{C380BD42-C727-EAF7-18AE-884843DE44C6}"/>
              </a:ext>
            </a:extLst>
          </p:cNvPr>
          <p:cNvCxnSpPr>
            <a:cxnSpLocks/>
            <a:stCxn id="2" idx="3"/>
            <a:endCxn id="25" idx="1"/>
          </p:cNvCxnSpPr>
          <p:nvPr/>
        </p:nvCxnSpPr>
        <p:spPr>
          <a:xfrm>
            <a:off x="8546567" y="5314746"/>
            <a:ext cx="649853" cy="694597"/>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angular 41">
            <a:extLst>
              <a:ext uri="{FF2B5EF4-FFF2-40B4-BE49-F238E27FC236}">
                <a16:creationId xmlns:a16="http://schemas.microsoft.com/office/drawing/2014/main" id="{6E444C75-3F77-CA48-0FC1-546CFB175D40}"/>
              </a:ext>
            </a:extLst>
          </p:cNvPr>
          <p:cNvCxnSpPr>
            <a:cxnSpLocks/>
            <a:stCxn id="2" idx="3"/>
            <a:endCxn id="24" idx="1"/>
          </p:cNvCxnSpPr>
          <p:nvPr/>
        </p:nvCxnSpPr>
        <p:spPr>
          <a:xfrm>
            <a:off x="8546567" y="5314746"/>
            <a:ext cx="649853" cy="237582"/>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angular 42">
            <a:extLst>
              <a:ext uri="{FF2B5EF4-FFF2-40B4-BE49-F238E27FC236}">
                <a16:creationId xmlns:a16="http://schemas.microsoft.com/office/drawing/2014/main" id="{D9C185D3-3048-EC83-B1B2-A293516789C9}"/>
              </a:ext>
            </a:extLst>
          </p:cNvPr>
          <p:cNvCxnSpPr>
            <a:cxnSpLocks/>
            <a:stCxn id="2" idx="3"/>
            <a:endCxn id="23" idx="1"/>
          </p:cNvCxnSpPr>
          <p:nvPr/>
        </p:nvCxnSpPr>
        <p:spPr>
          <a:xfrm flipV="1">
            <a:off x="8546567" y="5095313"/>
            <a:ext cx="649853" cy="219433"/>
          </a:xfrm>
          <a:prstGeom prst="bentConnector3">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15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54BFA16-AD7E-917F-C0E5-FC381AB6CBE7}"/>
              </a:ext>
            </a:extLst>
          </p:cNvPr>
          <p:cNvSpPr txBox="1"/>
          <p:nvPr/>
        </p:nvSpPr>
        <p:spPr>
          <a:xfrm>
            <a:off x="6992943" y="1359823"/>
            <a:ext cx="3506571" cy="2677656"/>
          </a:xfrm>
          <a:prstGeom prst="rect">
            <a:avLst/>
          </a:prstGeom>
          <a:noFill/>
        </p:spPr>
        <p:txBody>
          <a:bodyPr wrap="square">
            <a:spAutoFit/>
          </a:bodyPr>
          <a:lstStyle/>
          <a:p>
            <a:pPr marL="285750" indent="-285750" algn="just">
              <a:buFontTx/>
              <a:buChar char="-"/>
            </a:pPr>
            <a:r>
              <a:rPr lang="es-CO" sz="2400" dirty="0">
                <a:solidFill>
                  <a:srgbClr val="666633"/>
                </a:solidFill>
                <a:effectLst>
                  <a:outerShdw blurRad="38100" dist="38100" dir="2700000" algn="tl">
                    <a:srgbClr val="000000">
                      <a:alpha val="43137"/>
                    </a:srgbClr>
                  </a:outerShdw>
                </a:effectLst>
              </a:rPr>
              <a:t>Honestidad</a:t>
            </a:r>
          </a:p>
          <a:p>
            <a:pPr marL="285750" indent="-285750" algn="just">
              <a:buFontTx/>
              <a:buChar char="-"/>
            </a:pPr>
            <a:r>
              <a:rPr lang="es-CO" sz="2400" dirty="0">
                <a:solidFill>
                  <a:srgbClr val="666633"/>
                </a:solidFill>
                <a:effectLst>
                  <a:outerShdw blurRad="38100" dist="38100" dir="2700000" algn="tl">
                    <a:srgbClr val="000000">
                      <a:alpha val="43137"/>
                    </a:srgbClr>
                  </a:outerShdw>
                </a:effectLst>
              </a:rPr>
              <a:t>Respeto</a:t>
            </a:r>
          </a:p>
          <a:p>
            <a:pPr marL="285750" indent="-285750" algn="just">
              <a:buFontTx/>
              <a:buChar char="-"/>
            </a:pPr>
            <a:r>
              <a:rPr lang="es-CO" sz="2400" dirty="0">
                <a:solidFill>
                  <a:srgbClr val="666633"/>
                </a:solidFill>
                <a:effectLst>
                  <a:outerShdw blurRad="38100" dist="38100" dir="2700000" algn="tl">
                    <a:srgbClr val="000000">
                      <a:alpha val="43137"/>
                    </a:srgbClr>
                  </a:outerShdw>
                </a:effectLst>
              </a:rPr>
              <a:t>Compromiso </a:t>
            </a:r>
          </a:p>
          <a:p>
            <a:pPr marL="285750" indent="-285750" algn="just">
              <a:buFontTx/>
              <a:buChar char="-"/>
            </a:pPr>
            <a:r>
              <a:rPr lang="es-CO" sz="2400" dirty="0">
                <a:solidFill>
                  <a:srgbClr val="666633"/>
                </a:solidFill>
                <a:effectLst>
                  <a:outerShdw blurRad="38100" dist="38100" dir="2700000" algn="tl">
                    <a:srgbClr val="000000">
                      <a:alpha val="43137"/>
                    </a:srgbClr>
                  </a:outerShdw>
                </a:effectLst>
              </a:rPr>
              <a:t>Diligencia</a:t>
            </a:r>
          </a:p>
          <a:p>
            <a:pPr marL="285750" indent="-285750" algn="just">
              <a:buFontTx/>
              <a:buChar char="-"/>
            </a:pPr>
            <a:r>
              <a:rPr lang="es-CO" sz="2400" dirty="0">
                <a:solidFill>
                  <a:srgbClr val="666633"/>
                </a:solidFill>
                <a:effectLst>
                  <a:outerShdw blurRad="38100" dist="38100" dir="2700000" algn="tl">
                    <a:srgbClr val="000000">
                      <a:alpha val="43137"/>
                    </a:srgbClr>
                  </a:outerShdw>
                </a:effectLst>
              </a:rPr>
              <a:t>Justicia </a:t>
            </a:r>
          </a:p>
          <a:p>
            <a:pPr marL="285750" indent="-285750" algn="just">
              <a:buFontTx/>
              <a:buChar char="-"/>
            </a:pPr>
            <a:r>
              <a:rPr lang="es-CO" sz="2400" dirty="0">
                <a:solidFill>
                  <a:srgbClr val="666633"/>
                </a:solidFill>
                <a:effectLst>
                  <a:outerShdw blurRad="38100" dist="38100" dir="2700000" algn="tl">
                    <a:srgbClr val="000000">
                      <a:alpha val="43137"/>
                    </a:srgbClr>
                  </a:outerShdw>
                </a:effectLst>
              </a:rPr>
              <a:t>Solidaridad</a:t>
            </a:r>
          </a:p>
          <a:p>
            <a:pPr marL="285750" indent="-285750" algn="just">
              <a:buFontTx/>
              <a:buChar char="-"/>
            </a:pPr>
            <a:r>
              <a:rPr lang="es-CO" sz="2400" dirty="0">
                <a:solidFill>
                  <a:srgbClr val="666633"/>
                </a:solidFill>
                <a:effectLst>
                  <a:outerShdw blurRad="38100" dist="38100" dir="2700000" algn="tl">
                    <a:srgbClr val="000000">
                      <a:alpha val="43137"/>
                    </a:srgbClr>
                  </a:outerShdw>
                </a:effectLst>
              </a:rPr>
              <a:t>Confidencialidad</a:t>
            </a:r>
          </a:p>
        </p:txBody>
      </p:sp>
      <p:sp>
        <p:nvSpPr>
          <p:cNvPr id="5" name="CuadroTexto 4">
            <a:extLst>
              <a:ext uri="{FF2B5EF4-FFF2-40B4-BE49-F238E27FC236}">
                <a16:creationId xmlns:a16="http://schemas.microsoft.com/office/drawing/2014/main" id="{315235CB-4FC8-858F-0339-188E72289DB8}"/>
              </a:ext>
            </a:extLst>
          </p:cNvPr>
          <p:cNvSpPr txBox="1"/>
          <p:nvPr/>
        </p:nvSpPr>
        <p:spPr>
          <a:xfrm>
            <a:off x="7937711" y="6191630"/>
            <a:ext cx="4254289" cy="276999"/>
          </a:xfrm>
          <a:prstGeom prst="rect">
            <a:avLst/>
          </a:prstGeom>
          <a:noFill/>
        </p:spPr>
        <p:txBody>
          <a:bodyPr wrap="square">
            <a:spAutoFit/>
          </a:bodyPr>
          <a:lstStyle/>
          <a:p>
            <a:r>
              <a:rPr lang="es-ES" sz="1200" dirty="0">
                <a:solidFill>
                  <a:srgbClr val="666633"/>
                </a:solidFill>
              </a:rPr>
              <a:t>* C</a:t>
            </a:r>
            <a:r>
              <a:rPr lang="es-CO" sz="1200" dirty="0" err="1">
                <a:solidFill>
                  <a:srgbClr val="666633"/>
                </a:solidFill>
              </a:rPr>
              <a:t>ódigo</a:t>
            </a:r>
            <a:r>
              <a:rPr lang="es-CO" sz="1200" dirty="0">
                <a:solidFill>
                  <a:srgbClr val="666633"/>
                </a:solidFill>
              </a:rPr>
              <a:t> de Integridad (Documento Estratégico DE-DEI-02)</a:t>
            </a:r>
          </a:p>
        </p:txBody>
      </p:sp>
      <p:sp>
        <p:nvSpPr>
          <p:cNvPr id="6" name="Rectángulo: esquinas redondeadas 5">
            <a:extLst>
              <a:ext uri="{FF2B5EF4-FFF2-40B4-BE49-F238E27FC236}">
                <a16:creationId xmlns:a16="http://schemas.microsoft.com/office/drawing/2014/main" id="{BC887954-837E-A0A9-0BE4-66E4B214CB61}"/>
              </a:ext>
            </a:extLst>
          </p:cNvPr>
          <p:cNvSpPr/>
          <p:nvPr/>
        </p:nvSpPr>
        <p:spPr>
          <a:xfrm>
            <a:off x="6472271" y="726487"/>
            <a:ext cx="4136854" cy="469156"/>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7" name="CuadroTexto 6">
            <a:extLst>
              <a:ext uri="{FF2B5EF4-FFF2-40B4-BE49-F238E27FC236}">
                <a16:creationId xmlns:a16="http://schemas.microsoft.com/office/drawing/2014/main" id="{D8F89ED4-E1E8-44EA-70A0-CB17C2006710}"/>
              </a:ext>
            </a:extLst>
          </p:cNvPr>
          <p:cNvSpPr txBox="1"/>
          <p:nvPr/>
        </p:nvSpPr>
        <p:spPr>
          <a:xfrm>
            <a:off x="6743673" y="726487"/>
            <a:ext cx="3755841" cy="461665"/>
          </a:xfrm>
          <a:prstGeom prst="rect">
            <a:avLst/>
          </a:prstGeom>
          <a:noFill/>
        </p:spPr>
        <p:txBody>
          <a:bodyPr wrap="square">
            <a:spAutoFit/>
          </a:bodyPr>
          <a:lstStyle/>
          <a:p>
            <a:pPr algn="ctr"/>
            <a:r>
              <a:rPr lang="es-ES" sz="2400" dirty="0">
                <a:solidFill>
                  <a:prstClr val="white"/>
                </a:solidFill>
                <a:effectLst>
                  <a:outerShdw blurRad="38100" dist="38100" dir="2700000" algn="tl">
                    <a:srgbClr val="000000">
                      <a:alpha val="43137"/>
                    </a:srgbClr>
                  </a:outerShdw>
                </a:effectLst>
              </a:rPr>
              <a:t>Valores Institucionales*</a:t>
            </a:r>
          </a:p>
        </p:txBody>
      </p:sp>
      <p:sp>
        <p:nvSpPr>
          <p:cNvPr id="8" name="Triángulo isósceles 7">
            <a:extLst>
              <a:ext uri="{FF2B5EF4-FFF2-40B4-BE49-F238E27FC236}">
                <a16:creationId xmlns:a16="http://schemas.microsoft.com/office/drawing/2014/main" id="{4EED7983-829E-844B-92A9-21D3E9FA2828}"/>
              </a:ext>
            </a:extLst>
          </p:cNvPr>
          <p:cNvSpPr/>
          <p:nvPr/>
        </p:nvSpPr>
        <p:spPr>
          <a:xfrm rot="16200000">
            <a:off x="6177939" y="884721"/>
            <a:ext cx="290632" cy="298032"/>
          </a:xfrm>
          <a:prstGeom prst="triangle">
            <a:avLst>
              <a:gd name="adj" fmla="val 10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pic>
        <p:nvPicPr>
          <p:cNvPr id="10" name="Imagen 9">
            <a:extLst>
              <a:ext uri="{FF2B5EF4-FFF2-40B4-BE49-F238E27FC236}">
                <a16:creationId xmlns:a16="http://schemas.microsoft.com/office/drawing/2014/main" id="{58C45BD7-7738-4C71-6CE0-928C23F44288}"/>
              </a:ext>
            </a:extLst>
          </p:cNvPr>
          <p:cNvPicPr>
            <a:picLocks noChangeAspect="1"/>
          </p:cNvPicPr>
          <p:nvPr/>
        </p:nvPicPr>
        <p:blipFill rotWithShape="1">
          <a:blip r:embed="rId2"/>
          <a:srcRect l="26985" t="29966" r="42938" b="15876"/>
          <a:stretch/>
        </p:blipFill>
        <p:spPr>
          <a:xfrm>
            <a:off x="17585" y="140732"/>
            <a:ext cx="4814550" cy="4876436"/>
          </a:xfrm>
          <a:prstGeom prst="rect">
            <a:avLst/>
          </a:prstGeom>
        </p:spPr>
      </p:pic>
      <p:pic>
        <p:nvPicPr>
          <p:cNvPr id="9" name="Imagen 8">
            <a:extLst>
              <a:ext uri="{FF2B5EF4-FFF2-40B4-BE49-F238E27FC236}">
                <a16:creationId xmlns:a16="http://schemas.microsoft.com/office/drawing/2014/main" id="{08124AE3-D3C4-D052-84A9-3C826F0C3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80" y="230341"/>
            <a:ext cx="12103309" cy="6627659"/>
          </a:xfrm>
          <a:prstGeom prst="rect">
            <a:avLst/>
          </a:prstGeom>
        </p:spPr>
      </p:pic>
      <p:sp>
        <p:nvSpPr>
          <p:cNvPr id="3" name="CuadroTexto 2">
            <a:extLst>
              <a:ext uri="{FF2B5EF4-FFF2-40B4-BE49-F238E27FC236}">
                <a16:creationId xmlns:a16="http://schemas.microsoft.com/office/drawing/2014/main" id="{24BA60A3-0C0D-0057-5D4F-AD54A4D4D49F}"/>
              </a:ext>
            </a:extLst>
          </p:cNvPr>
          <p:cNvSpPr txBox="1"/>
          <p:nvPr/>
        </p:nvSpPr>
        <p:spPr>
          <a:xfrm>
            <a:off x="4981151" y="4201659"/>
            <a:ext cx="6097424" cy="523220"/>
          </a:xfrm>
          <a:prstGeom prst="rect">
            <a:avLst/>
          </a:prstGeom>
          <a:noFill/>
        </p:spPr>
        <p:txBody>
          <a:bodyPr wrap="square">
            <a:spAutoFit/>
          </a:bodyPr>
          <a:lstStyle/>
          <a:p>
            <a:pPr marL="285750" indent="-285750" algn="just">
              <a:buFontTx/>
              <a:buChar char="-"/>
            </a:pPr>
            <a:r>
              <a:rPr lang="es-MX" sz="1400" dirty="0">
                <a:solidFill>
                  <a:srgbClr val="666633"/>
                </a:solidFill>
                <a:effectLst>
                  <a:outerShdw blurRad="38100" dist="38100" dir="2700000" algn="tl">
                    <a:srgbClr val="000000">
                      <a:alpha val="43137"/>
                    </a:srgbClr>
                  </a:outerShdw>
                </a:effectLst>
              </a:rPr>
              <a:t>CURSO VIRTUAL DE INTEGRIDAD, TRANSPARENCIA Y LUCHA </a:t>
            </a:r>
            <a:r>
              <a:rPr lang="es-CO" sz="1400" dirty="0">
                <a:solidFill>
                  <a:srgbClr val="666633"/>
                </a:solidFill>
                <a:effectLst>
                  <a:outerShdw blurRad="38100" dist="38100" dir="2700000" algn="tl">
                    <a:srgbClr val="000000">
                      <a:alpha val="43137"/>
                    </a:srgbClr>
                  </a:outerShdw>
                </a:effectLst>
              </a:rPr>
              <a:t>CONTRA LA CORRUPCIÓN</a:t>
            </a:r>
          </a:p>
        </p:txBody>
      </p:sp>
      <p:sp>
        <p:nvSpPr>
          <p:cNvPr id="12" name="CuadroTexto 11">
            <a:extLst>
              <a:ext uri="{FF2B5EF4-FFF2-40B4-BE49-F238E27FC236}">
                <a16:creationId xmlns:a16="http://schemas.microsoft.com/office/drawing/2014/main" id="{A92450F8-DB67-46B7-70C3-06D262AAC425}"/>
              </a:ext>
            </a:extLst>
          </p:cNvPr>
          <p:cNvSpPr txBox="1"/>
          <p:nvPr/>
        </p:nvSpPr>
        <p:spPr>
          <a:xfrm>
            <a:off x="4641068" y="4895751"/>
            <a:ext cx="6777589" cy="1215717"/>
          </a:xfrm>
          <a:prstGeom prst="rect">
            <a:avLst/>
          </a:prstGeom>
          <a:noFill/>
        </p:spPr>
        <p:txBody>
          <a:bodyPr wrap="square">
            <a:spAutoFit/>
          </a:bodyPr>
          <a:lstStyle/>
          <a:p>
            <a:pPr algn="l"/>
            <a:r>
              <a:rPr lang="es-MX" sz="1100" b="0" i="0" u="none" strike="noStrike" baseline="0" dirty="0">
                <a:latin typeface="LiberationSans"/>
              </a:rPr>
              <a:t>Las personas que están trabajando en las entidades públicas, sin importar el tipo de vinculación laboral, siempre deben actuar orientados bajo la cultura de la legalidad y la ética de lo público. Por ello, con el fin de orientar a los servidores públicos en la importancia de actuar con base en estos principios, </a:t>
            </a:r>
            <a:r>
              <a:rPr lang="es-MX" sz="1100" b="1" i="0" u="none" strike="noStrike" baseline="0" dirty="0">
                <a:latin typeface="LiberationSans-Bold"/>
              </a:rPr>
              <a:t>se ha establecido la obligatoriedad de desarrollar dicho curso para todos </a:t>
            </a:r>
            <a:r>
              <a:rPr lang="es-CO" sz="1100" b="1" i="0" u="none" strike="noStrike" baseline="0" dirty="0">
                <a:latin typeface="LiberationSans-Bold"/>
              </a:rPr>
              <a:t>(funcionarios y contratistas)</a:t>
            </a:r>
          </a:p>
          <a:p>
            <a:pPr algn="l"/>
            <a:endParaRPr lang="es-CO" sz="1100" b="1" dirty="0">
              <a:latin typeface="LiberationSans-Bold"/>
            </a:endParaRPr>
          </a:p>
          <a:p>
            <a:pPr algn="l"/>
            <a:r>
              <a:rPr lang="es-CO" sz="1800" b="0" i="0" u="none" strike="noStrike" baseline="0" dirty="0">
                <a:solidFill>
                  <a:srgbClr val="0563C2"/>
                </a:solidFill>
                <a:latin typeface="LiberationSans"/>
              </a:rPr>
              <a:t>https://www.funcionpublica.gov.co/web/eva/curso-integridad</a:t>
            </a:r>
            <a:endParaRPr lang="es-CO" sz="1100" dirty="0"/>
          </a:p>
        </p:txBody>
      </p:sp>
    </p:spTree>
    <p:extLst>
      <p:ext uri="{BB962C8B-B14F-4D97-AF65-F5344CB8AC3E}">
        <p14:creationId xmlns:p14="http://schemas.microsoft.com/office/powerpoint/2010/main" val="62619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9F74EE1-2229-1940-F40F-C756C82F835E}"/>
              </a:ext>
            </a:extLst>
          </p:cNvPr>
          <p:cNvSpPr txBox="1"/>
          <p:nvPr/>
        </p:nvSpPr>
        <p:spPr>
          <a:xfrm>
            <a:off x="5517538" y="1249238"/>
            <a:ext cx="6351308" cy="2246769"/>
          </a:xfrm>
          <a:prstGeom prst="rect">
            <a:avLst/>
          </a:prstGeom>
          <a:noFill/>
        </p:spPr>
        <p:txBody>
          <a:bodyPr wrap="square">
            <a:spAutoFit/>
          </a:bodyPr>
          <a:lstStyle/>
          <a:p>
            <a:pPr marL="285750" indent="-285750" algn="just">
              <a:buFont typeface="Arial" panose="020B0604020202020204" pitchFamily="34" charset="0"/>
              <a:buChar char="•"/>
            </a:pPr>
            <a:r>
              <a:rPr lang="es-CO" sz="1400" dirty="0">
                <a:solidFill>
                  <a:srgbClr val="666633"/>
                </a:solidFill>
              </a:rPr>
              <a:t>Promover el desarrollo rural con enfoque territorial, la reforma a la estructura social y agraria y el fortalecimiento de la productividad agropecuaria, a través de acciones integrales que mejoren las condiciones de vida de los pobladores rurales, particularmente de los pueblos indígenas, las comunidades negras y las comunidades campesinas como sujetos de especial protección constitucional, permitiendo el aprovechamiento sustentable de los recursos naturales, el crecimiento de la producción global de alimentos sanos para garantizar una nutrición adecuada, la generación de empleo, y el crecimiento sostenido y equilibrado de las regiones.</a:t>
            </a:r>
          </a:p>
        </p:txBody>
      </p:sp>
      <p:sp>
        <p:nvSpPr>
          <p:cNvPr id="7" name="CuadroTexto 6">
            <a:extLst>
              <a:ext uri="{FF2B5EF4-FFF2-40B4-BE49-F238E27FC236}">
                <a16:creationId xmlns:a16="http://schemas.microsoft.com/office/drawing/2014/main" id="{89D48560-7496-352F-B3DD-2A1D40F4931A}"/>
              </a:ext>
            </a:extLst>
          </p:cNvPr>
          <p:cNvSpPr txBox="1"/>
          <p:nvPr/>
        </p:nvSpPr>
        <p:spPr>
          <a:xfrm>
            <a:off x="5517538" y="3838572"/>
            <a:ext cx="6351308" cy="954107"/>
          </a:xfrm>
          <a:prstGeom prst="rect">
            <a:avLst/>
          </a:prstGeom>
          <a:noFill/>
        </p:spPr>
        <p:txBody>
          <a:bodyPr wrap="square">
            <a:spAutoFit/>
          </a:bodyPr>
          <a:lstStyle/>
          <a:p>
            <a:pPr marL="285750" indent="-285750" algn="just">
              <a:buFont typeface="Arial" panose="020B0604020202020204" pitchFamily="34" charset="0"/>
              <a:buChar char="•"/>
            </a:pPr>
            <a:r>
              <a:rPr lang="es-ES" sz="1400" dirty="0">
                <a:solidFill>
                  <a:srgbClr val="666633"/>
                </a:solidFill>
              </a:rPr>
              <a:t>Propiciar la articulación de las acciones institucionales en el medio rural de manera focalizada y sistemática, bajo principios de justicia, equidad, sostenibilidad, </a:t>
            </a:r>
            <a:r>
              <a:rPr lang="es-ES" sz="1400" dirty="0" err="1">
                <a:solidFill>
                  <a:srgbClr val="666633"/>
                </a:solidFill>
              </a:rPr>
              <a:t>multisectorialidad</a:t>
            </a:r>
            <a:r>
              <a:rPr lang="es-ES" sz="1400" dirty="0">
                <a:solidFill>
                  <a:srgbClr val="666633"/>
                </a:solidFill>
              </a:rPr>
              <a:t> y descentralización, para el desarrollo socioeconómico del país.</a:t>
            </a:r>
            <a:endParaRPr lang="es-CO" sz="1400" dirty="0">
              <a:solidFill>
                <a:srgbClr val="666633"/>
              </a:solidFill>
            </a:endParaRPr>
          </a:p>
        </p:txBody>
      </p:sp>
      <p:sp>
        <p:nvSpPr>
          <p:cNvPr id="21" name="CuadroTexto 20">
            <a:extLst>
              <a:ext uri="{FF2B5EF4-FFF2-40B4-BE49-F238E27FC236}">
                <a16:creationId xmlns:a16="http://schemas.microsoft.com/office/drawing/2014/main" id="{9B2BD11F-79C8-3265-67C0-F480242F6EFF}"/>
              </a:ext>
            </a:extLst>
          </p:cNvPr>
          <p:cNvSpPr txBox="1"/>
          <p:nvPr/>
        </p:nvSpPr>
        <p:spPr>
          <a:xfrm>
            <a:off x="5517538" y="5135245"/>
            <a:ext cx="6351308" cy="1384995"/>
          </a:xfrm>
          <a:prstGeom prst="rect">
            <a:avLst/>
          </a:prstGeom>
          <a:noFill/>
        </p:spPr>
        <p:txBody>
          <a:bodyPr wrap="square">
            <a:spAutoFit/>
          </a:bodyPr>
          <a:lstStyle/>
          <a:p>
            <a:pPr marL="285750" indent="-285750" algn="just">
              <a:buFont typeface="Arial" panose="020B0604020202020204" pitchFamily="34" charset="0"/>
              <a:buChar char="•"/>
            </a:pPr>
            <a:r>
              <a:rPr lang="es-CO" sz="1400" dirty="0">
                <a:solidFill>
                  <a:srgbClr val="666633"/>
                </a:solidFill>
              </a:rPr>
              <a:t>Propender por la transformación sustantiva tanto de las condiciones de vida, como de la actividad productiva del campo colombiano, coordinando la implementación de una estrategia intersectorial que favorezca el fortalecimiento del tejido social de comunidades campesinas, étnicas y demás actores rurales, y que facilite la ejecución armónica de la Reforma Agraria y la Reforma Rural Integral.</a:t>
            </a:r>
          </a:p>
        </p:txBody>
      </p:sp>
      <p:sp>
        <p:nvSpPr>
          <p:cNvPr id="22" name="Rectángulo: esquinas redondeadas 21">
            <a:extLst>
              <a:ext uri="{FF2B5EF4-FFF2-40B4-BE49-F238E27FC236}">
                <a16:creationId xmlns:a16="http://schemas.microsoft.com/office/drawing/2014/main" id="{D2BF9E06-6893-6974-CE7B-7ABAF3E9E14D}"/>
              </a:ext>
            </a:extLst>
          </p:cNvPr>
          <p:cNvSpPr/>
          <p:nvPr/>
        </p:nvSpPr>
        <p:spPr>
          <a:xfrm>
            <a:off x="1266419" y="562796"/>
            <a:ext cx="4136854" cy="469156"/>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26" name="CuadroTexto 25">
            <a:extLst>
              <a:ext uri="{FF2B5EF4-FFF2-40B4-BE49-F238E27FC236}">
                <a16:creationId xmlns:a16="http://schemas.microsoft.com/office/drawing/2014/main" id="{6D99EC07-2B5D-AE5E-806D-804F0BA4F9CB}"/>
              </a:ext>
            </a:extLst>
          </p:cNvPr>
          <p:cNvSpPr txBox="1"/>
          <p:nvPr/>
        </p:nvSpPr>
        <p:spPr>
          <a:xfrm>
            <a:off x="1531433" y="560860"/>
            <a:ext cx="3755841" cy="461665"/>
          </a:xfrm>
          <a:prstGeom prst="rect">
            <a:avLst/>
          </a:prstGeom>
          <a:noFill/>
        </p:spPr>
        <p:txBody>
          <a:bodyPr wrap="square">
            <a:spAutoFit/>
          </a:bodyPr>
          <a:lstStyle/>
          <a:p>
            <a:r>
              <a:rPr lang="es-ES" sz="2400" dirty="0">
                <a:solidFill>
                  <a:prstClr val="white"/>
                </a:solidFill>
                <a:effectLst>
                  <a:outerShdw blurRad="38100" dist="38100" dir="2700000" algn="tl">
                    <a:srgbClr val="000000">
                      <a:alpha val="43137"/>
                    </a:srgbClr>
                  </a:outerShdw>
                </a:effectLst>
              </a:rPr>
              <a:t>Objetivos Institucionales</a:t>
            </a:r>
          </a:p>
        </p:txBody>
      </p:sp>
      <p:sp>
        <p:nvSpPr>
          <p:cNvPr id="27" name="Triángulo isósceles 26">
            <a:extLst>
              <a:ext uri="{FF2B5EF4-FFF2-40B4-BE49-F238E27FC236}">
                <a16:creationId xmlns:a16="http://schemas.microsoft.com/office/drawing/2014/main" id="{9E280EEB-33EB-670F-468F-E4EBBCD13808}"/>
              </a:ext>
            </a:extLst>
          </p:cNvPr>
          <p:cNvSpPr/>
          <p:nvPr/>
        </p:nvSpPr>
        <p:spPr>
          <a:xfrm rot="16200000">
            <a:off x="1104594" y="642676"/>
            <a:ext cx="290632" cy="298032"/>
          </a:xfrm>
          <a:prstGeom prst="triangle">
            <a:avLst>
              <a:gd name="adj" fmla="val 10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pic>
        <p:nvPicPr>
          <p:cNvPr id="29" name="Imagen 28">
            <a:extLst>
              <a:ext uri="{FF2B5EF4-FFF2-40B4-BE49-F238E27FC236}">
                <a16:creationId xmlns:a16="http://schemas.microsoft.com/office/drawing/2014/main" id="{26AF8EE6-298D-DA86-6944-682304EC614F}"/>
              </a:ext>
            </a:extLst>
          </p:cNvPr>
          <p:cNvPicPr>
            <a:picLocks noChangeAspect="1"/>
          </p:cNvPicPr>
          <p:nvPr/>
        </p:nvPicPr>
        <p:blipFill>
          <a:blip r:embed="rId2"/>
          <a:stretch>
            <a:fillRect/>
          </a:stretch>
        </p:blipFill>
        <p:spPr>
          <a:xfrm>
            <a:off x="0" y="1482475"/>
            <a:ext cx="5403273" cy="5388551"/>
          </a:xfrm>
          <a:prstGeom prst="rect">
            <a:avLst/>
          </a:prstGeom>
        </p:spPr>
      </p:pic>
      <p:pic>
        <p:nvPicPr>
          <p:cNvPr id="3" name="Imagen 2">
            <a:extLst>
              <a:ext uri="{FF2B5EF4-FFF2-40B4-BE49-F238E27FC236}">
                <a16:creationId xmlns:a16="http://schemas.microsoft.com/office/drawing/2014/main" id="{5AC74507-B7AD-BB68-AD6C-C83A91CFF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493"/>
            <a:ext cx="12192000" cy="6676226"/>
          </a:xfrm>
          <a:prstGeom prst="rect">
            <a:avLst/>
          </a:prstGeom>
        </p:spPr>
      </p:pic>
    </p:spTree>
    <p:extLst>
      <p:ext uri="{BB962C8B-B14F-4D97-AF65-F5344CB8AC3E}">
        <p14:creationId xmlns:p14="http://schemas.microsoft.com/office/powerpoint/2010/main" val="400423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67;p83">
            <a:extLst>
              <a:ext uri="{FF2B5EF4-FFF2-40B4-BE49-F238E27FC236}">
                <a16:creationId xmlns:a16="http://schemas.microsoft.com/office/drawing/2014/main" id="{373341AD-11B4-30E3-F6A2-068BD7E05769}"/>
              </a:ext>
            </a:extLst>
          </p:cNvPr>
          <p:cNvSpPr txBox="1"/>
          <p:nvPr/>
        </p:nvSpPr>
        <p:spPr>
          <a:xfrm>
            <a:off x="8651875" y="1094220"/>
            <a:ext cx="1719262" cy="692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1300"/>
              <a:buFont typeface="Open Sans"/>
              <a:buNone/>
            </a:pPr>
            <a:r>
              <a:rPr lang="es-ES" sz="1300" b="1" i="0" u="none" dirty="0">
                <a:solidFill>
                  <a:srgbClr val="262626"/>
                </a:solidFill>
                <a:latin typeface="Open Sans"/>
                <a:ea typeface="Open Sans"/>
                <a:cs typeface="Open Sans"/>
                <a:sym typeface="Open Sans"/>
              </a:rPr>
              <a:t>Instituto Colombiano Agropecuario</a:t>
            </a:r>
            <a:endParaRPr lang="es-ES" b="1" dirty="0"/>
          </a:p>
        </p:txBody>
      </p:sp>
      <p:sp>
        <p:nvSpPr>
          <p:cNvPr id="5" name="Google Shape;1668;p83">
            <a:extLst>
              <a:ext uri="{FF2B5EF4-FFF2-40B4-BE49-F238E27FC236}">
                <a16:creationId xmlns:a16="http://schemas.microsoft.com/office/drawing/2014/main" id="{87C06DAE-5973-91D0-17E5-12AADBE680FC}"/>
              </a:ext>
            </a:extLst>
          </p:cNvPr>
          <p:cNvSpPr txBox="1"/>
          <p:nvPr/>
        </p:nvSpPr>
        <p:spPr>
          <a:xfrm>
            <a:off x="8778875" y="4974070"/>
            <a:ext cx="1155700" cy="338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62626"/>
              </a:buClr>
              <a:buSzPts val="2200"/>
              <a:buFont typeface="Open Sans SemiBold"/>
              <a:buNone/>
            </a:pPr>
            <a:r>
              <a:rPr lang="en-US" sz="2100" b="1" u="sng" dirty="0">
                <a:solidFill>
                  <a:srgbClr val="85DB18"/>
                </a:solidFill>
                <a:latin typeface="Open Sans SemiBold"/>
                <a:ea typeface="Open Sans SemiBold"/>
                <a:cs typeface="Open Sans SemiBold"/>
                <a:sym typeface="Open Sans SemiBold"/>
              </a:rPr>
              <a:t>URT</a:t>
            </a:r>
            <a:endParaRPr sz="2100" u="sng" dirty="0">
              <a:solidFill>
                <a:srgbClr val="85DB18"/>
              </a:solidFill>
            </a:endParaRPr>
          </a:p>
        </p:txBody>
      </p:sp>
      <p:sp>
        <p:nvSpPr>
          <p:cNvPr id="7" name="Google Shape;1669;p83">
            <a:extLst>
              <a:ext uri="{FF2B5EF4-FFF2-40B4-BE49-F238E27FC236}">
                <a16:creationId xmlns:a16="http://schemas.microsoft.com/office/drawing/2014/main" id="{D74A45F8-E358-4BAB-385A-303B41ECC6F5}"/>
              </a:ext>
            </a:extLst>
          </p:cNvPr>
          <p:cNvSpPr txBox="1"/>
          <p:nvPr/>
        </p:nvSpPr>
        <p:spPr>
          <a:xfrm>
            <a:off x="9602787" y="2889682"/>
            <a:ext cx="1262796" cy="338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62626"/>
              </a:buClr>
              <a:buSzPts val="2200"/>
              <a:buFont typeface="Open Sans SemiBold"/>
              <a:buNone/>
            </a:pPr>
            <a:r>
              <a:rPr lang="en-US" sz="2100" b="1" u="sng" dirty="0">
                <a:solidFill>
                  <a:srgbClr val="493F0B"/>
                </a:solidFill>
                <a:latin typeface="Open Sans SemiBold"/>
                <a:ea typeface="Open Sans SemiBold"/>
                <a:cs typeface="Open Sans SemiBold"/>
                <a:sym typeface="Open Sans SemiBold"/>
              </a:rPr>
              <a:t>UPRA</a:t>
            </a:r>
            <a:endParaRPr sz="2100" u="sng" dirty="0">
              <a:solidFill>
                <a:srgbClr val="493F0B"/>
              </a:solidFill>
            </a:endParaRPr>
          </a:p>
        </p:txBody>
      </p:sp>
      <p:sp>
        <p:nvSpPr>
          <p:cNvPr id="8" name="Google Shape;1670;p83">
            <a:extLst>
              <a:ext uri="{FF2B5EF4-FFF2-40B4-BE49-F238E27FC236}">
                <a16:creationId xmlns:a16="http://schemas.microsoft.com/office/drawing/2014/main" id="{FEBC8655-06D7-4CF7-485B-57E0059C68FF}"/>
              </a:ext>
            </a:extLst>
          </p:cNvPr>
          <p:cNvSpPr txBox="1"/>
          <p:nvPr/>
        </p:nvSpPr>
        <p:spPr>
          <a:xfrm>
            <a:off x="8778874" y="797357"/>
            <a:ext cx="1277815" cy="338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62626"/>
              </a:buClr>
              <a:buSzPts val="2200"/>
              <a:buFont typeface="Open Sans SemiBold"/>
              <a:buNone/>
            </a:pPr>
            <a:r>
              <a:rPr lang="en-US" sz="2100" b="1" u="sng" dirty="0">
                <a:solidFill>
                  <a:srgbClr val="A7C520"/>
                </a:solidFill>
                <a:latin typeface="Open Sans SemiBold"/>
                <a:ea typeface="Open Sans SemiBold"/>
                <a:cs typeface="Open Sans SemiBold"/>
                <a:sym typeface="Open Sans SemiBold"/>
              </a:rPr>
              <a:t>ICA</a:t>
            </a:r>
            <a:endParaRPr sz="2100" u="sng" dirty="0">
              <a:solidFill>
                <a:srgbClr val="A7C520"/>
              </a:solidFill>
            </a:endParaRPr>
          </a:p>
        </p:txBody>
      </p:sp>
      <p:sp>
        <p:nvSpPr>
          <p:cNvPr id="9" name="Google Shape;1671;p83">
            <a:extLst>
              <a:ext uri="{FF2B5EF4-FFF2-40B4-BE49-F238E27FC236}">
                <a16:creationId xmlns:a16="http://schemas.microsoft.com/office/drawing/2014/main" id="{DFA322C6-664F-2BA6-37C0-6C0A356B3F4C}"/>
              </a:ext>
            </a:extLst>
          </p:cNvPr>
          <p:cNvSpPr txBox="1"/>
          <p:nvPr/>
        </p:nvSpPr>
        <p:spPr>
          <a:xfrm>
            <a:off x="2327275" y="4974070"/>
            <a:ext cx="1182688" cy="338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62626"/>
              </a:buClr>
              <a:buSzPts val="2200"/>
              <a:buFont typeface="Open Sans SemiBold"/>
              <a:buNone/>
            </a:pPr>
            <a:r>
              <a:rPr lang="en-US" sz="2100" b="1" u="sng" dirty="0">
                <a:solidFill>
                  <a:srgbClr val="A7C520"/>
                </a:solidFill>
                <a:latin typeface="Open Sans SemiBold"/>
                <a:ea typeface="Open Sans SemiBold"/>
                <a:cs typeface="Open Sans SemiBold"/>
                <a:sym typeface="Open Sans SemiBold"/>
              </a:rPr>
              <a:t>AUNAP</a:t>
            </a:r>
            <a:endParaRPr sz="2100" u="sng" dirty="0">
              <a:solidFill>
                <a:srgbClr val="A7C520"/>
              </a:solidFill>
            </a:endParaRPr>
          </a:p>
        </p:txBody>
      </p:sp>
      <p:sp>
        <p:nvSpPr>
          <p:cNvPr id="10" name="Google Shape;1672;p83">
            <a:extLst>
              <a:ext uri="{FF2B5EF4-FFF2-40B4-BE49-F238E27FC236}">
                <a16:creationId xmlns:a16="http://schemas.microsoft.com/office/drawing/2014/main" id="{E1DA70C2-DBEC-A82F-FD4A-454B8BB8044C}"/>
              </a:ext>
            </a:extLst>
          </p:cNvPr>
          <p:cNvSpPr txBox="1"/>
          <p:nvPr/>
        </p:nvSpPr>
        <p:spPr>
          <a:xfrm>
            <a:off x="1500187" y="2889682"/>
            <a:ext cx="1293812" cy="338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62626"/>
              </a:buClr>
              <a:buSzPts val="2200"/>
              <a:buFont typeface="Open Sans SemiBold"/>
              <a:buNone/>
            </a:pPr>
            <a:r>
              <a:rPr lang="en-US" sz="2100" b="1" u="sng" dirty="0">
                <a:solidFill>
                  <a:srgbClr val="493F0B"/>
                </a:solidFill>
                <a:latin typeface="Open Sans SemiBold"/>
                <a:ea typeface="Open Sans SemiBold"/>
                <a:cs typeface="Open Sans SemiBold"/>
                <a:sym typeface="Open Sans SemiBold"/>
              </a:rPr>
              <a:t>ANT</a:t>
            </a:r>
            <a:endParaRPr sz="2100" u="sng" dirty="0">
              <a:solidFill>
                <a:srgbClr val="493F0B"/>
              </a:solidFill>
            </a:endParaRPr>
          </a:p>
        </p:txBody>
      </p:sp>
      <p:sp>
        <p:nvSpPr>
          <p:cNvPr id="11" name="Google Shape;1673;p83">
            <a:extLst>
              <a:ext uri="{FF2B5EF4-FFF2-40B4-BE49-F238E27FC236}">
                <a16:creationId xmlns:a16="http://schemas.microsoft.com/office/drawing/2014/main" id="{63EB280B-8C71-D624-F60C-FC506668304E}"/>
              </a:ext>
            </a:extLst>
          </p:cNvPr>
          <p:cNvSpPr txBox="1"/>
          <p:nvPr/>
        </p:nvSpPr>
        <p:spPr>
          <a:xfrm>
            <a:off x="2332037" y="779895"/>
            <a:ext cx="1182688" cy="338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62626"/>
              </a:buClr>
              <a:buSzPts val="2200"/>
              <a:buFont typeface="Open Sans SemiBold"/>
              <a:buNone/>
            </a:pPr>
            <a:r>
              <a:rPr lang="en-US" sz="2100" b="1" u="sng" dirty="0">
                <a:solidFill>
                  <a:srgbClr val="EFF0C9"/>
                </a:solidFill>
                <a:latin typeface="Open Sans SemiBold"/>
                <a:ea typeface="Open Sans SemiBold"/>
                <a:cs typeface="Open Sans SemiBold"/>
                <a:sym typeface="Open Sans SemiBold"/>
              </a:rPr>
              <a:t>ADR</a:t>
            </a:r>
            <a:endParaRPr sz="2100" u="sng" dirty="0">
              <a:solidFill>
                <a:srgbClr val="EFF0C9"/>
              </a:solidFill>
            </a:endParaRPr>
          </a:p>
        </p:txBody>
      </p:sp>
      <p:sp>
        <p:nvSpPr>
          <p:cNvPr id="12" name="Google Shape;1674;p83">
            <a:extLst>
              <a:ext uri="{FF2B5EF4-FFF2-40B4-BE49-F238E27FC236}">
                <a16:creationId xmlns:a16="http://schemas.microsoft.com/office/drawing/2014/main" id="{0A08EC4F-AF16-98D7-84A6-404E34E5C9A0}"/>
              </a:ext>
            </a:extLst>
          </p:cNvPr>
          <p:cNvSpPr txBox="1"/>
          <p:nvPr/>
        </p:nvSpPr>
        <p:spPr>
          <a:xfrm>
            <a:off x="9493250" y="3178607"/>
            <a:ext cx="1717675" cy="692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1300"/>
              <a:buFont typeface="Open Sans"/>
              <a:buNone/>
            </a:pPr>
            <a:r>
              <a:rPr lang="es-ES" sz="1300" b="1" i="0" u="none" dirty="0">
                <a:solidFill>
                  <a:srgbClr val="262626"/>
                </a:solidFill>
                <a:latin typeface="Open Sans"/>
                <a:ea typeface="Open Sans"/>
                <a:cs typeface="Open Sans"/>
                <a:sym typeface="Open Sans"/>
              </a:rPr>
              <a:t>Unidad de Planificación Rural Agropecuario</a:t>
            </a:r>
            <a:endParaRPr lang="es-ES" b="1" dirty="0"/>
          </a:p>
        </p:txBody>
      </p:sp>
      <p:sp>
        <p:nvSpPr>
          <p:cNvPr id="13" name="Google Shape;1675;p83">
            <a:extLst>
              <a:ext uri="{FF2B5EF4-FFF2-40B4-BE49-F238E27FC236}">
                <a16:creationId xmlns:a16="http://schemas.microsoft.com/office/drawing/2014/main" id="{E9A71B40-C34B-CB5D-BD5D-8A81D019BAC4}"/>
              </a:ext>
            </a:extLst>
          </p:cNvPr>
          <p:cNvSpPr txBox="1"/>
          <p:nvPr/>
        </p:nvSpPr>
        <p:spPr>
          <a:xfrm>
            <a:off x="8693150" y="5267757"/>
            <a:ext cx="1719262" cy="692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1300"/>
              <a:buFont typeface="Open Sans"/>
              <a:buNone/>
            </a:pPr>
            <a:r>
              <a:rPr lang="es-ES" sz="1300" b="1" i="0" u="none" dirty="0">
                <a:solidFill>
                  <a:srgbClr val="262626"/>
                </a:solidFill>
                <a:latin typeface="Open Sans"/>
                <a:ea typeface="Open Sans"/>
                <a:cs typeface="Open Sans"/>
                <a:sym typeface="Open Sans"/>
              </a:rPr>
              <a:t>Unidad de Restitución de Tierras</a:t>
            </a:r>
            <a:endParaRPr lang="es-ES" b="1" dirty="0"/>
          </a:p>
        </p:txBody>
      </p:sp>
      <p:sp>
        <p:nvSpPr>
          <p:cNvPr id="21" name="Google Shape;1676;p83">
            <a:extLst>
              <a:ext uri="{FF2B5EF4-FFF2-40B4-BE49-F238E27FC236}">
                <a16:creationId xmlns:a16="http://schemas.microsoft.com/office/drawing/2014/main" id="{9E036C62-54FC-EBD2-091B-067068509CD9}"/>
              </a:ext>
            </a:extLst>
          </p:cNvPr>
          <p:cNvSpPr txBox="1"/>
          <p:nvPr/>
        </p:nvSpPr>
        <p:spPr>
          <a:xfrm>
            <a:off x="1867239" y="1149783"/>
            <a:ext cx="1374898" cy="6921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62626"/>
              </a:buClr>
              <a:buSzPts val="1300"/>
              <a:buFont typeface="Open Sans"/>
              <a:buNone/>
            </a:pPr>
            <a:r>
              <a:rPr lang="es-CO" sz="1300" b="1" i="0" u="none" dirty="0">
                <a:solidFill>
                  <a:srgbClr val="262626"/>
                </a:solidFill>
                <a:latin typeface="Open Sans"/>
                <a:ea typeface="Open Sans"/>
                <a:cs typeface="Open Sans"/>
                <a:sym typeface="Open Sans"/>
              </a:rPr>
              <a:t>Agencia de Desarrollo Rural</a:t>
            </a:r>
            <a:endParaRPr lang="es-CO" b="1" dirty="0"/>
          </a:p>
        </p:txBody>
      </p:sp>
      <p:sp>
        <p:nvSpPr>
          <p:cNvPr id="26" name="Google Shape;1677;p83">
            <a:extLst>
              <a:ext uri="{FF2B5EF4-FFF2-40B4-BE49-F238E27FC236}">
                <a16:creationId xmlns:a16="http://schemas.microsoft.com/office/drawing/2014/main" id="{70978731-1AB4-5275-A585-6C57988EE8F4}"/>
              </a:ext>
            </a:extLst>
          </p:cNvPr>
          <p:cNvSpPr txBox="1"/>
          <p:nvPr/>
        </p:nvSpPr>
        <p:spPr>
          <a:xfrm>
            <a:off x="981075" y="3204007"/>
            <a:ext cx="1558924" cy="6921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62626"/>
              </a:buClr>
              <a:buSzPts val="1300"/>
              <a:buFont typeface="Open Sans"/>
              <a:buNone/>
            </a:pPr>
            <a:r>
              <a:rPr lang="es-ES" sz="1300" b="1" i="0" u="none" dirty="0">
                <a:solidFill>
                  <a:srgbClr val="262626"/>
                </a:solidFill>
                <a:latin typeface="Open Sans"/>
                <a:ea typeface="Open Sans"/>
                <a:cs typeface="Open Sans"/>
                <a:sym typeface="Open Sans"/>
              </a:rPr>
              <a:t>Agencia Nacional de Tierras</a:t>
            </a:r>
            <a:endParaRPr lang="es-ES" b="1" dirty="0"/>
          </a:p>
        </p:txBody>
      </p:sp>
      <p:sp>
        <p:nvSpPr>
          <p:cNvPr id="27" name="Google Shape;1678;p83">
            <a:extLst>
              <a:ext uri="{FF2B5EF4-FFF2-40B4-BE49-F238E27FC236}">
                <a16:creationId xmlns:a16="http://schemas.microsoft.com/office/drawing/2014/main" id="{061E80C9-3AED-3D57-31F9-AEDD2F6F0728}"/>
              </a:ext>
            </a:extLst>
          </p:cNvPr>
          <p:cNvSpPr txBox="1"/>
          <p:nvPr/>
        </p:nvSpPr>
        <p:spPr>
          <a:xfrm>
            <a:off x="1673225" y="5274107"/>
            <a:ext cx="1701799" cy="6921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62626"/>
              </a:buClr>
              <a:buSzPts val="1300"/>
              <a:buFont typeface="Open Sans"/>
              <a:buNone/>
            </a:pPr>
            <a:r>
              <a:rPr lang="es-ES" sz="1300" b="1" dirty="0">
                <a:solidFill>
                  <a:srgbClr val="262626"/>
                </a:solidFill>
                <a:latin typeface="Open Sans"/>
                <a:ea typeface="Open Sans"/>
                <a:cs typeface="Open Sans"/>
                <a:sym typeface="Open Sans"/>
              </a:rPr>
              <a:t>Autoridad Nacional de Acuicultura y Pesca</a:t>
            </a:r>
            <a:endParaRPr lang="es-ES" b="1" dirty="0"/>
          </a:p>
        </p:txBody>
      </p:sp>
      <p:sp>
        <p:nvSpPr>
          <p:cNvPr id="30" name="Google Shape;1679;p83">
            <a:extLst>
              <a:ext uri="{FF2B5EF4-FFF2-40B4-BE49-F238E27FC236}">
                <a16:creationId xmlns:a16="http://schemas.microsoft.com/office/drawing/2014/main" id="{9760F1C4-6018-F74A-5B92-AE9E09D20CB8}"/>
              </a:ext>
            </a:extLst>
          </p:cNvPr>
          <p:cNvSpPr/>
          <p:nvPr/>
        </p:nvSpPr>
        <p:spPr>
          <a:xfrm>
            <a:off x="4194175" y="3561195"/>
            <a:ext cx="1787525" cy="2236787"/>
          </a:xfrm>
          <a:custGeom>
            <a:avLst/>
            <a:gdLst/>
            <a:ahLst/>
            <a:cxnLst/>
            <a:rect l="l" t="t" r="r" b="b"/>
            <a:pathLst>
              <a:path w="436" h="545" extrusionOk="0">
                <a:moveTo>
                  <a:pt x="436" y="29"/>
                </a:moveTo>
                <a:cubicBezTo>
                  <a:pt x="436" y="11"/>
                  <a:pt x="416" y="0"/>
                  <a:pt x="401" y="9"/>
                </a:cubicBezTo>
                <a:cubicBezTo>
                  <a:pt x="153" y="152"/>
                  <a:pt x="153" y="152"/>
                  <a:pt x="153" y="152"/>
                </a:cubicBezTo>
                <a:cubicBezTo>
                  <a:pt x="153" y="152"/>
                  <a:pt x="153" y="152"/>
                  <a:pt x="153" y="152"/>
                </a:cubicBezTo>
                <a:cubicBezTo>
                  <a:pt x="132" y="164"/>
                  <a:pt x="132" y="164"/>
                  <a:pt x="132" y="164"/>
                </a:cubicBezTo>
                <a:cubicBezTo>
                  <a:pt x="100" y="182"/>
                  <a:pt x="74" y="208"/>
                  <a:pt x="56" y="239"/>
                </a:cubicBezTo>
                <a:cubicBezTo>
                  <a:pt x="0" y="337"/>
                  <a:pt x="33" y="461"/>
                  <a:pt x="131" y="517"/>
                </a:cubicBezTo>
                <a:cubicBezTo>
                  <a:pt x="162" y="535"/>
                  <a:pt x="197" y="545"/>
                  <a:pt x="232" y="545"/>
                </a:cubicBezTo>
                <a:cubicBezTo>
                  <a:pt x="305" y="545"/>
                  <a:pt x="372" y="506"/>
                  <a:pt x="409" y="443"/>
                </a:cubicBezTo>
                <a:cubicBezTo>
                  <a:pt x="427" y="411"/>
                  <a:pt x="436" y="376"/>
                  <a:pt x="436" y="340"/>
                </a:cubicBezTo>
                <a:cubicBezTo>
                  <a:pt x="436" y="314"/>
                  <a:pt x="436" y="314"/>
                  <a:pt x="436" y="314"/>
                </a:cubicBezTo>
                <a:cubicBezTo>
                  <a:pt x="436" y="314"/>
                  <a:pt x="436" y="314"/>
                  <a:pt x="436" y="314"/>
                </a:cubicBezTo>
                <a:lnTo>
                  <a:pt x="436" y="29"/>
                </a:lnTo>
                <a:close/>
              </a:path>
            </a:pathLst>
          </a:custGeom>
          <a:solidFill>
            <a:srgbClr val="A7C5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1" name="Google Shape;1680;p83">
            <a:extLst>
              <a:ext uri="{FF2B5EF4-FFF2-40B4-BE49-F238E27FC236}">
                <a16:creationId xmlns:a16="http://schemas.microsoft.com/office/drawing/2014/main" id="{D9CD0D22-BE75-B87E-C119-8E30EFD66F23}"/>
              </a:ext>
            </a:extLst>
          </p:cNvPr>
          <p:cNvSpPr/>
          <p:nvPr/>
        </p:nvSpPr>
        <p:spPr>
          <a:xfrm>
            <a:off x="6235700" y="2581707"/>
            <a:ext cx="2422525" cy="1668462"/>
          </a:xfrm>
          <a:custGeom>
            <a:avLst/>
            <a:gdLst/>
            <a:ahLst/>
            <a:cxnLst/>
            <a:rect l="l" t="t" r="r" b="b"/>
            <a:pathLst>
              <a:path w="591" h="407" extrusionOk="0">
                <a:moveTo>
                  <a:pt x="263" y="366"/>
                </a:moveTo>
                <a:cubicBezTo>
                  <a:pt x="284" y="379"/>
                  <a:pt x="284" y="379"/>
                  <a:pt x="284" y="379"/>
                </a:cubicBezTo>
                <a:cubicBezTo>
                  <a:pt x="315" y="397"/>
                  <a:pt x="351" y="407"/>
                  <a:pt x="387" y="407"/>
                </a:cubicBezTo>
                <a:cubicBezTo>
                  <a:pt x="500" y="407"/>
                  <a:pt x="591" y="315"/>
                  <a:pt x="591" y="203"/>
                </a:cubicBezTo>
                <a:cubicBezTo>
                  <a:pt x="591" y="91"/>
                  <a:pt x="500" y="0"/>
                  <a:pt x="387" y="0"/>
                </a:cubicBezTo>
                <a:cubicBezTo>
                  <a:pt x="351" y="0"/>
                  <a:pt x="315" y="9"/>
                  <a:pt x="284" y="28"/>
                </a:cubicBezTo>
                <a:cubicBezTo>
                  <a:pt x="263" y="40"/>
                  <a:pt x="263" y="40"/>
                  <a:pt x="263" y="40"/>
                </a:cubicBezTo>
                <a:cubicBezTo>
                  <a:pt x="263" y="40"/>
                  <a:pt x="263" y="40"/>
                  <a:pt x="263" y="40"/>
                </a:cubicBezTo>
                <a:cubicBezTo>
                  <a:pt x="15" y="183"/>
                  <a:pt x="15" y="183"/>
                  <a:pt x="15" y="183"/>
                </a:cubicBezTo>
                <a:cubicBezTo>
                  <a:pt x="0" y="192"/>
                  <a:pt x="0" y="214"/>
                  <a:pt x="15" y="223"/>
                </a:cubicBezTo>
                <a:cubicBezTo>
                  <a:pt x="263" y="366"/>
                  <a:pt x="263" y="366"/>
                  <a:pt x="263" y="366"/>
                </a:cubicBezTo>
                <a:close/>
              </a:path>
            </a:pathLst>
          </a:custGeom>
          <a:solidFill>
            <a:srgbClr val="493F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2" name="Google Shape;1681;p83">
            <a:extLst>
              <a:ext uri="{FF2B5EF4-FFF2-40B4-BE49-F238E27FC236}">
                <a16:creationId xmlns:a16="http://schemas.microsoft.com/office/drawing/2014/main" id="{33ABAE45-9C73-956F-CD19-6C10AC146268}"/>
              </a:ext>
            </a:extLst>
          </p:cNvPr>
          <p:cNvSpPr/>
          <p:nvPr/>
        </p:nvSpPr>
        <p:spPr>
          <a:xfrm>
            <a:off x="6096000" y="3561195"/>
            <a:ext cx="1787525" cy="2236787"/>
          </a:xfrm>
          <a:custGeom>
            <a:avLst/>
            <a:gdLst/>
            <a:ahLst/>
            <a:cxnLst/>
            <a:rect l="l" t="t" r="r" b="b"/>
            <a:pathLst>
              <a:path w="436" h="545" extrusionOk="0">
                <a:moveTo>
                  <a:pt x="27" y="443"/>
                </a:moveTo>
                <a:cubicBezTo>
                  <a:pt x="64" y="506"/>
                  <a:pt x="131" y="545"/>
                  <a:pt x="204" y="545"/>
                </a:cubicBezTo>
                <a:cubicBezTo>
                  <a:pt x="204" y="545"/>
                  <a:pt x="204" y="545"/>
                  <a:pt x="204" y="545"/>
                </a:cubicBezTo>
                <a:cubicBezTo>
                  <a:pt x="239" y="545"/>
                  <a:pt x="274" y="535"/>
                  <a:pt x="305" y="517"/>
                </a:cubicBezTo>
                <a:cubicBezTo>
                  <a:pt x="403" y="461"/>
                  <a:pt x="436" y="337"/>
                  <a:pt x="380" y="239"/>
                </a:cubicBezTo>
                <a:cubicBezTo>
                  <a:pt x="362" y="208"/>
                  <a:pt x="336" y="182"/>
                  <a:pt x="304" y="164"/>
                </a:cubicBezTo>
                <a:cubicBezTo>
                  <a:pt x="283" y="152"/>
                  <a:pt x="283" y="152"/>
                  <a:pt x="283" y="152"/>
                </a:cubicBezTo>
                <a:cubicBezTo>
                  <a:pt x="283" y="152"/>
                  <a:pt x="283" y="152"/>
                  <a:pt x="283" y="152"/>
                </a:cubicBezTo>
                <a:cubicBezTo>
                  <a:pt x="35" y="9"/>
                  <a:pt x="35" y="9"/>
                  <a:pt x="35" y="9"/>
                </a:cubicBezTo>
                <a:cubicBezTo>
                  <a:pt x="20" y="0"/>
                  <a:pt x="0" y="11"/>
                  <a:pt x="0" y="29"/>
                </a:cubicBezTo>
                <a:cubicBezTo>
                  <a:pt x="0" y="315"/>
                  <a:pt x="0" y="315"/>
                  <a:pt x="0" y="315"/>
                </a:cubicBezTo>
                <a:cubicBezTo>
                  <a:pt x="0" y="314"/>
                  <a:pt x="0" y="314"/>
                  <a:pt x="0" y="314"/>
                </a:cubicBezTo>
                <a:cubicBezTo>
                  <a:pt x="0" y="340"/>
                  <a:pt x="0" y="340"/>
                  <a:pt x="0" y="340"/>
                </a:cubicBezTo>
                <a:cubicBezTo>
                  <a:pt x="0" y="376"/>
                  <a:pt x="9" y="411"/>
                  <a:pt x="27" y="443"/>
                </a:cubicBezTo>
                <a:close/>
              </a:path>
            </a:pathLst>
          </a:custGeom>
          <a:solidFill>
            <a:srgbClr val="85DB1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3" name="Google Shape;1682;p83">
            <a:extLst>
              <a:ext uri="{FF2B5EF4-FFF2-40B4-BE49-F238E27FC236}">
                <a16:creationId xmlns:a16="http://schemas.microsoft.com/office/drawing/2014/main" id="{346A21DD-CF5E-0561-6207-AC36F421751D}"/>
              </a:ext>
            </a:extLst>
          </p:cNvPr>
          <p:cNvSpPr/>
          <p:nvPr/>
        </p:nvSpPr>
        <p:spPr>
          <a:xfrm>
            <a:off x="3417887" y="2581707"/>
            <a:ext cx="2424112" cy="1668462"/>
          </a:xfrm>
          <a:custGeom>
            <a:avLst/>
            <a:gdLst/>
            <a:ahLst/>
            <a:cxnLst/>
            <a:rect l="l" t="t" r="r" b="b"/>
            <a:pathLst>
              <a:path w="591" h="407" extrusionOk="0">
                <a:moveTo>
                  <a:pt x="576" y="223"/>
                </a:moveTo>
                <a:cubicBezTo>
                  <a:pt x="591" y="214"/>
                  <a:pt x="591" y="192"/>
                  <a:pt x="576" y="183"/>
                </a:cubicBezTo>
                <a:cubicBezTo>
                  <a:pt x="328" y="40"/>
                  <a:pt x="328" y="40"/>
                  <a:pt x="328" y="40"/>
                </a:cubicBezTo>
                <a:cubicBezTo>
                  <a:pt x="328" y="40"/>
                  <a:pt x="328" y="40"/>
                  <a:pt x="328" y="40"/>
                </a:cubicBezTo>
                <a:cubicBezTo>
                  <a:pt x="307" y="28"/>
                  <a:pt x="307" y="28"/>
                  <a:pt x="307" y="28"/>
                </a:cubicBezTo>
                <a:cubicBezTo>
                  <a:pt x="276" y="9"/>
                  <a:pt x="240" y="0"/>
                  <a:pt x="204" y="0"/>
                </a:cubicBezTo>
                <a:cubicBezTo>
                  <a:pt x="91" y="0"/>
                  <a:pt x="0" y="91"/>
                  <a:pt x="0" y="203"/>
                </a:cubicBezTo>
                <a:cubicBezTo>
                  <a:pt x="0" y="315"/>
                  <a:pt x="91" y="407"/>
                  <a:pt x="204" y="407"/>
                </a:cubicBezTo>
                <a:cubicBezTo>
                  <a:pt x="240" y="407"/>
                  <a:pt x="276" y="397"/>
                  <a:pt x="307" y="379"/>
                </a:cubicBezTo>
                <a:cubicBezTo>
                  <a:pt x="328" y="366"/>
                  <a:pt x="328" y="366"/>
                  <a:pt x="328" y="366"/>
                </a:cubicBezTo>
                <a:cubicBezTo>
                  <a:pt x="328" y="366"/>
                  <a:pt x="328" y="366"/>
                  <a:pt x="328" y="366"/>
                </a:cubicBezTo>
                <a:lnTo>
                  <a:pt x="576" y="223"/>
                </a:lnTo>
                <a:close/>
              </a:path>
            </a:pathLst>
          </a:custGeom>
          <a:solidFill>
            <a:srgbClr val="493F0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4" name="Google Shape;1683;p83">
            <a:extLst>
              <a:ext uri="{FF2B5EF4-FFF2-40B4-BE49-F238E27FC236}">
                <a16:creationId xmlns:a16="http://schemas.microsoft.com/office/drawing/2014/main" id="{40FBFBFC-C4E1-B716-1D39-D991D2281619}"/>
              </a:ext>
            </a:extLst>
          </p:cNvPr>
          <p:cNvSpPr/>
          <p:nvPr/>
        </p:nvSpPr>
        <p:spPr>
          <a:xfrm>
            <a:off x="4283075" y="1033895"/>
            <a:ext cx="1698625" cy="2232025"/>
          </a:xfrm>
          <a:custGeom>
            <a:avLst/>
            <a:gdLst/>
            <a:ahLst/>
            <a:cxnLst/>
            <a:rect l="l" t="t" r="r" b="b"/>
            <a:pathLst>
              <a:path w="414" h="544" extrusionOk="0">
                <a:moveTo>
                  <a:pt x="387" y="101"/>
                </a:moveTo>
                <a:cubicBezTo>
                  <a:pt x="350" y="39"/>
                  <a:pt x="283" y="0"/>
                  <a:pt x="210" y="0"/>
                </a:cubicBezTo>
                <a:cubicBezTo>
                  <a:pt x="175" y="0"/>
                  <a:pt x="140" y="9"/>
                  <a:pt x="109" y="27"/>
                </a:cubicBezTo>
                <a:cubicBezTo>
                  <a:pt x="62" y="54"/>
                  <a:pt x="28" y="98"/>
                  <a:pt x="14" y="150"/>
                </a:cubicBezTo>
                <a:cubicBezTo>
                  <a:pt x="0" y="203"/>
                  <a:pt x="7" y="258"/>
                  <a:pt x="34" y="305"/>
                </a:cubicBezTo>
                <a:cubicBezTo>
                  <a:pt x="52" y="336"/>
                  <a:pt x="78" y="362"/>
                  <a:pt x="110" y="380"/>
                </a:cubicBezTo>
                <a:cubicBezTo>
                  <a:pt x="131" y="392"/>
                  <a:pt x="131" y="392"/>
                  <a:pt x="131" y="392"/>
                </a:cubicBezTo>
                <a:cubicBezTo>
                  <a:pt x="131" y="392"/>
                  <a:pt x="131" y="392"/>
                  <a:pt x="131" y="392"/>
                </a:cubicBezTo>
                <a:cubicBezTo>
                  <a:pt x="379" y="535"/>
                  <a:pt x="379" y="535"/>
                  <a:pt x="379" y="535"/>
                </a:cubicBezTo>
                <a:cubicBezTo>
                  <a:pt x="394" y="544"/>
                  <a:pt x="414" y="533"/>
                  <a:pt x="414" y="515"/>
                </a:cubicBezTo>
                <a:cubicBezTo>
                  <a:pt x="414" y="230"/>
                  <a:pt x="414" y="230"/>
                  <a:pt x="414" y="230"/>
                </a:cubicBezTo>
                <a:cubicBezTo>
                  <a:pt x="414" y="230"/>
                  <a:pt x="414" y="230"/>
                  <a:pt x="414" y="230"/>
                </a:cubicBezTo>
                <a:cubicBezTo>
                  <a:pt x="414" y="205"/>
                  <a:pt x="414" y="205"/>
                  <a:pt x="414" y="205"/>
                </a:cubicBezTo>
                <a:cubicBezTo>
                  <a:pt x="414" y="168"/>
                  <a:pt x="405" y="133"/>
                  <a:pt x="387" y="101"/>
                </a:cubicBezTo>
                <a:close/>
              </a:path>
            </a:pathLst>
          </a:custGeom>
          <a:solidFill>
            <a:srgbClr val="EFF0C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5" name="Google Shape;1684;p83">
            <a:extLst>
              <a:ext uri="{FF2B5EF4-FFF2-40B4-BE49-F238E27FC236}">
                <a16:creationId xmlns:a16="http://schemas.microsoft.com/office/drawing/2014/main" id="{661ECF0D-323D-8B6B-D525-3B610B726F55}"/>
              </a:ext>
            </a:extLst>
          </p:cNvPr>
          <p:cNvSpPr/>
          <p:nvPr/>
        </p:nvSpPr>
        <p:spPr>
          <a:xfrm>
            <a:off x="6096000" y="1033895"/>
            <a:ext cx="1787525" cy="2232025"/>
          </a:xfrm>
          <a:custGeom>
            <a:avLst/>
            <a:gdLst/>
            <a:ahLst/>
            <a:cxnLst/>
            <a:rect l="l" t="t" r="r" b="b"/>
            <a:pathLst>
              <a:path w="436" h="544" extrusionOk="0">
                <a:moveTo>
                  <a:pt x="380" y="305"/>
                </a:moveTo>
                <a:cubicBezTo>
                  <a:pt x="436" y="208"/>
                  <a:pt x="403" y="83"/>
                  <a:pt x="305" y="27"/>
                </a:cubicBezTo>
                <a:cubicBezTo>
                  <a:pt x="274" y="9"/>
                  <a:pt x="239" y="0"/>
                  <a:pt x="204" y="0"/>
                </a:cubicBezTo>
                <a:cubicBezTo>
                  <a:pt x="131" y="0"/>
                  <a:pt x="64" y="39"/>
                  <a:pt x="27" y="101"/>
                </a:cubicBezTo>
                <a:cubicBezTo>
                  <a:pt x="9" y="133"/>
                  <a:pt x="0" y="168"/>
                  <a:pt x="0" y="205"/>
                </a:cubicBezTo>
                <a:cubicBezTo>
                  <a:pt x="0" y="230"/>
                  <a:pt x="0" y="230"/>
                  <a:pt x="0" y="230"/>
                </a:cubicBezTo>
                <a:cubicBezTo>
                  <a:pt x="0" y="230"/>
                  <a:pt x="0" y="230"/>
                  <a:pt x="0" y="230"/>
                </a:cubicBezTo>
                <a:cubicBezTo>
                  <a:pt x="0" y="515"/>
                  <a:pt x="0" y="515"/>
                  <a:pt x="0" y="515"/>
                </a:cubicBezTo>
                <a:cubicBezTo>
                  <a:pt x="0" y="533"/>
                  <a:pt x="20" y="544"/>
                  <a:pt x="35" y="535"/>
                </a:cubicBezTo>
                <a:cubicBezTo>
                  <a:pt x="283" y="392"/>
                  <a:pt x="283" y="392"/>
                  <a:pt x="283" y="392"/>
                </a:cubicBezTo>
                <a:cubicBezTo>
                  <a:pt x="283" y="392"/>
                  <a:pt x="283" y="392"/>
                  <a:pt x="283" y="392"/>
                </a:cubicBezTo>
                <a:cubicBezTo>
                  <a:pt x="304" y="380"/>
                  <a:pt x="304" y="380"/>
                  <a:pt x="304" y="380"/>
                </a:cubicBezTo>
                <a:cubicBezTo>
                  <a:pt x="336" y="362"/>
                  <a:pt x="362" y="336"/>
                  <a:pt x="380" y="305"/>
                </a:cubicBezTo>
                <a:close/>
              </a:path>
            </a:pathLst>
          </a:custGeom>
          <a:solidFill>
            <a:srgbClr val="A7C5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3" name="CuadroTexto 42">
            <a:extLst>
              <a:ext uri="{FF2B5EF4-FFF2-40B4-BE49-F238E27FC236}">
                <a16:creationId xmlns:a16="http://schemas.microsoft.com/office/drawing/2014/main" id="{16FFED75-3DF7-1AAC-2462-A5081A2711C9}"/>
              </a:ext>
            </a:extLst>
          </p:cNvPr>
          <p:cNvSpPr txBox="1"/>
          <p:nvPr/>
        </p:nvSpPr>
        <p:spPr>
          <a:xfrm>
            <a:off x="3592362" y="337923"/>
            <a:ext cx="4815718" cy="584775"/>
          </a:xfrm>
          <a:prstGeom prst="rect">
            <a:avLst/>
          </a:prstGeom>
          <a:noFill/>
        </p:spPr>
        <p:txBody>
          <a:bodyPr wrap="square" rtlCol="0">
            <a:spAutoFit/>
          </a:bodyPr>
          <a:lstStyle/>
          <a:p>
            <a:pPr algn="ctr"/>
            <a:r>
              <a:rPr lang="es-ES" sz="3200" b="1" u="sng" dirty="0">
                <a:solidFill>
                  <a:srgbClr val="493F0B"/>
                </a:solidFill>
              </a:rPr>
              <a:t>Entidades Adscritas</a:t>
            </a:r>
            <a:endParaRPr lang="es-CO" sz="3200" b="1" u="sng" dirty="0">
              <a:solidFill>
                <a:srgbClr val="493F0B"/>
              </a:solidFill>
            </a:endParaRPr>
          </a:p>
        </p:txBody>
      </p:sp>
      <p:pic>
        <p:nvPicPr>
          <p:cNvPr id="44" name="Imagen 43">
            <a:extLst>
              <a:ext uri="{FF2B5EF4-FFF2-40B4-BE49-F238E27FC236}">
                <a16:creationId xmlns:a16="http://schemas.microsoft.com/office/drawing/2014/main" id="{5C2143D4-1DD0-1C0E-D319-8D59B25AB310}"/>
              </a:ext>
            </a:extLst>
          </p:cNvPr>
          <p:cNvPicPr>
            <a:picLocks noChangeAspect="1"/>
          </p:cNvPicPr>
          <p:nvPr/>
        </p:nvPicPr>
        <p:blipFill>
          <a:blip r:embed="rId2"/>
          <a:stretch>
            <a:fillRect/>
          </a:stretch>
        </p:blipFill>
        <p:spPr>
          <a:xfrm>
            <a:off x="4702174" y="1201848"/>
            <a:ext cx="1189066" cy="1292410"/>
          </a:xfrm>
          <a:prstGeom prst="rect">
            <a:avLst/>
          </a:prstGeom>
        </p:spPr>
      </p:pic>
      <p:pic>
        <p:nvPicPr>
          <p:cNvPr id="45" name="Imagen 44" descr="Texto&#10;&#10;Descripción generada automáticamente">
            <a:extLst>
              <a:ext uri="{FF2B5EF4-FFF2-40B4-BE49-F238E27FC236}">
                <a16:creationId xmlns:a16="http://schemas.microsoft.com/office/drawing/2014/main" id="{87A1390C-CE52-11D7-1386-B57E88F81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096" y="2926485"/>
            <a:ext cx="1809052" cy="1005029"/>
          </a:xfrm>
          <a:prstGeom prst="rect">
            <a:avLst/>
          </a:prstGeom>
        </p:spPr>
      </p:pic>
      <p:pic>
        <p:nvPicPr>
          <p:cNvPr id="46" name="Imagen 45" descr="Imagen que contiene Texto&#10;&#10;Descripción generada automáticamente">
            <a:extLst>
              <a:ext uri="{FF2B5EF4-FFF2-40B4-BE49-F238E27FC236}">
                <a16:creationId xmlns:a16="http://schemas.microsoft.com/office/drawing/2014/main" id="{709B6935-33FD-AD94-68C6-20AEB1CA6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9588" y="4287041"/>
            <a:ext cx="1680633" cy="1195676"/>
          </a:xfrm>
          <a:prstGeom prst="rect">
            <a:avLst/>
          </a:prstGeom>
        </p:spPr>
      </p:pic>
      <p:pic>
        <p:nvPicPr>
          <p:cNvPr id="47" name="Imagen 46" descr="Logotipo&#10;&#10;Descripción generada automáticamente con confianza media">
            <a:extLst>
              <a:ext uri="{FF2B5EF4-FFF2-40B4-BE49-F238E27FC236}">
                <a16:creationId xmlns:a16="http://schemas.microsoft.com/office/drawing/2014/main" id="{0DB2BF6D-B8F4-0629-06AB-E75B7DDAC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9044" y="3065736"/>
            <a:ext cx="1432156" cy="569190"/>
          </a:xfrm>
          <a:prstGeom prst="rect">
            <a:avLst/>
          </a:prstGeom>
        </p:spPr>
      </p:pic>
      <p:pic>
        <p:nvPicPr>
          <p:cNvPr id="48" name="Imagen 47">
            <a:extLst>
              <a:ext uri="{FF2B5EF4-FFF2-40B4-BE49-F238E27FC236}">
                <a16:creationId xmlns:a16="http://schemas.microsoft.com/office/drawing/2014/main" id="{07C49696-EE25-EEFA-4652-30E76DEA42CF}"/>
              </a:ext>
            </a:extLst>
          </p:cNvPr>
          <p:cNvPicPr>
            <a:picLocks noChangeAspect="1"/>
          </p:cNvPicPr>
          <p:nvPr/>
        </p:nvPicPr>
        <p:blipFill>
          <a:blip r:embed="rId6"/>
          <a:stretch>
            <a:fillRect/>
          </a:stretch>
        </p:blipFill>
        <p:spPr>
          <a:xfrm>
            <a:off x="6263113" y="1556075"/>
            <a:ext cx="1453298" cy="636714"/>
          </a:xfrm>
          <a:prstGeom prst="rect">
            <a:avLst/>
          </a:prstGeom>
        </p:spPr>
      </p:pic>
      <p:pic>
        <p:nvPicPr>
          <p:cNvPr id="49" name="Imagen 48" descr="Imagen que contiene Logotipo&#10;&#10;Descripción generada automáticamente">
            <a:extLst>
              <a:ext uri="{FF2B5EF4-FFF2-40B4-BE49-F238E27FC236}">
                <a16:creationId xmlns:a16="http://schemas.microsoft.com/office/drawing/2014/main" id="{C184F5DE-7402-7DFD-8A49-4E42057CBB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7479" y="4408996"/>
            <a:ext cx="1771079" cy="809472"/>
          </a:xfrm>
          <a:prstGeom prst="rect">
            <a:avLst/>
          </a:prstGeom>
        </p:spPr>
      </p:pic>
    </p:spTree>
    <p:extLst>
      <p:ext uri="{BB962C8B-B14F-4D97-AF65-F5344CB8AC3E}">
        <p14:creationId xmlns:p14="http://schemas.microsoft.com/office/powerpoint/2010/main" val="2803861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F304E1E-9A2E-BCFA-B260-A7787DAFE2CB}"/>
              </a:ext>
            </a:extLst>
          </p:cNvPr>
          <p:cNvSpPr txBox="1"/>
          <p:nvPr/>
        </p:nvSpPr>
        <p:spPr>
          <a:xfrm>
            <a:off x="4981753" y="6639446"/>
            <a:ext cx="2228495"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www.---------------.gov.co</a:t>
            </a:r>
          </a:p>
        </p:txBody>
      </p:sp>
      <p:sp>
        <p:nvSpPr>
          <p:cNvPr id="5" name="Google Shape;2325;p105">
            <a:extLst>
              <a:ext uri="{FF2B5EF4-FFF2-40B4-BE49-F238E27FC236}">
                <a16:creationId xmlns:a16="http://schemas.microsoft.com/office/drawing/2014/main" id="{30688D7F-F508-BE73-BE21-C39B8B5C6A93}"/>
              </a:ext>
            </a:extLst>
          </p:cNvPr>
          <p:cNvSpPr txBox="1"/>
          <p:nvPr/>
        </p:nvSpPr>
        <p:spPr>
          <a:xfrm>
            <a:off x="9565078" y="3913238"/>
            <a:ext cx="1692275"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Open Sans"/>
              <a:buNone/>
            </a:pPr>
            <a:r>
              <a:rPr lang="es-ES" sz="1200" b="0" i="0" u="none" dirty="0">
                <a:solidFill>
                  <a:schemeClr val="dk1"/>
                </a:solidFill>
                <a:latin typeface="Open Sans"/>
                <a:ea typeface="Open Sans"/>
                <a:cs typeface="Open Sans"/>
                <a:sym typeface="Open Sans"/>
              </a:rPr>
              <a:t>Caja de Compensación Familiar Campesina</a:t>
            </a:r>
            <a:endParaRPr lang="es-CO" dirty="0"/>
          </a:p>
        </p:txBody>
      </p:sp>
      <p:sp>
        <p:nvSpPr>
          <p:cNvPr id="7" name="Google Shape;2327;p105">
            <a:extLst>
              <a:ext uri="{FF2B5EF4-FFF2-40B4-BE49-F238E27FC236}">
                <a16:creationId xmlns:a16="http://schemas.microsoft.com/office/drawing/2014/main" id="{54614145-68A6-A177-119A-D21448DE9C57}"/>
              </a:ext>
            </a:extLst>
          </p:cNvPr>
          <p:cNvSpPr txBox="1"/>
          <p:nvPr/>
        </p:nvSpPr>
        <p:spPr>
          <a:xfrm>
            <a:off x="841992" y="2440275"/>
            <a:ext cx="1692275" cy="647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Open Sans"/>
              <a:buNone/>
            </a:pPr>
            <a:r>
              <a:rPr lang="es-ES" sz="1200" b="0" i="0" u="none" dirty="0">
                <a:solidFill>
                  <a:schemeClr val="dk1"/>
                </a:solidFill>
                <a:latin typeface="Open Sans"/>
                <a:ea typeface="Open Sans"/>
                <a:cs typeface="Open Sans"/>
                <a:sym typeface="Open Sans"/>
              </a:rPr>
              <a:t>Fondo para el Financiamiento del Sector Agropecuario</a:t>
            </a:r>
            <a:endParaRPr lang="es-CO" dirty="0"/>
          </a:p>
        </p:txBody>
      </p:sp>
      <p:sp>
        <p:nvSpPr>
          <p:cNvPr id="8" name="Google Shape;2328;p105">
            <a:extLst>
              <a:ext uri="{FF2B5EF4-FFF2-40B4-BE49-F238E27FC236}">
                <a16:creationId xmlns:a16="http://schemas.microsoft.com/office/drawing/2014/main" id="{1815CBB0-806E-2D78-19F5-35E928B90F6F}"/>
              </a:ext>
            </a:extLst>
          </p:cNvPr>
          <p:cNvSpPr txBox="1"/>
          <p:nvPr/>
        </p:nvSpPr>
        <p:spPr>
          <a:xfrm>
            <a:off x="851517" y="4250025"/>
            <a:ext cx="1692275" cy="64611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Open Sans"/>
              <a:buNone/>
            </a:pPr>
            <a:r>
              <a:rPr lang="es-ES" sz="1200" b="0" i="0" u="none" dirty="0">
                <a:solidFill>
                  <a:schemeClr val="dk1"/>
                </a:solidFill>
                <a:latin typeface="Open Sans"/>
                <a:ea typeface="Open Sans"/>
                <a:cs typeface="Open Sans"/>
                <a:sym typeface="Open Sans"/>
              </a:rPr>
              <a:t>La Empresa Colombiana de Productos Veterinarios S. A</a:t>
            </a:r>
            <a:endParaRPr lang="es-CO" dirty="0"/>
          </a:p>
        </p:txBody>
      </p:sp>
      <p:sp>
        <p:nvSpPr>
          <p:cNvPr id="9" name="Google Shape;2329;p105">
            <a:extLst>
              <a:ext uri="{FF2B5EF4-FFF2-40B4-BE49-F238E27FC236}">
                <a16:creationId xmlns:a16="http://schemas.microsoft.com/office/drawing/2014/main" id="{686487C1-B780-CD6F-3DE4-C33A08641289}"/>
              </a:ext>
            </a:extLst>
          </p:cNvPr>
          <p:cNvSpPr txBox="1"/>
          <p:nvPr/>
        </p:nvSpPr>
        <p:spPr>
          <a:xfrm>
            <a:off x="1688129" y="5881975"/>
            <a:ext cx="1692275" cy="64611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Open Sans"/>
              <a:buNone/>
            </a:pPr>
            <a:r>
              <a:rPr lang="es-ES" sz="1200" b="0" i="0" u="none" dirty="0">
                <a:solidFill>
                  <a:schemeClr val="dk1"/>
                </a:solidFill>
                <a:latin typeface="Open Sans"/>
                <a:ea typeface="Open Sans"/>
                <a:cs typeface="Open Sans"/>
                <a:sym typeface="Open Sans"/>
              </a:rPr>
              <a:t>La Corporación de Abastos de Bogotá S.A</a:t>
            </a:r>
            <a:endParaRPr lang="es-CO" dirty="0"/>
          </a:p>
        </p:txBody>
      </p:sp>
      <p:sp>
        <p:nvSpPr>
          <p:cNvPr id="10" name="Google Shape;2330;p105">
            <a:extLst>
              <a:ext uri="{FF2B5EF4-FFF2-40B4-BE49-F238E27FC236}">
                <a16:creationId xmlns:a16="http://schemas.microsoft.com/office/drawing/2014/main" id="{6F22BBA6-C22B-51BD-9A95-77C00C85AD01}"/>
              </a:ext>
            </a:extLst>
          </p:cNvPr>
          <p:cNvSpPr/>
          <p:nvPr/>
        </p:nvSpPr>
        <p:spPr>
          <a:xfrm>
            <a:off x="6146638" y="1622713"/>
            <a:ext cx="2201053" cy="1826068"/>
          </a:xfrm>
          <a:custGeom>
            <a:avLst/>
            <a:gdLst/>
            <a:ahLst/>
            <a:cxnLst/>
            <a:rect l="l" t="t" r="r" b="b"/>
            <a:pathLst>
              <a:path w="498" h="436" extrusionOk="0">
                <a:moveTo>
                  <a:pt x="413" y="325"/>
                </a:moveTo>
                <a:cubicBezTo>
                  <a:pt x="486" y="266"/>
                  <a:pt x="498" y="159"/>
                  <a:pt x="439" y="85"/>
                </a:cubicBezTo>
                <a:cubicBezTo>
                  <a:pt x="381" y="12"/>
                  <a:pt x="274" y="0"/>
                  <a:pt x="200" y="59"/>
                </a:cubicBezTo>
                <a:cubicBezTo>
                  <a:pt x="180" y="75"/>
                  <a:pt x="164" y="95"/>
                  <a:pt x="153" y="118"/>
                </a:cubicBezTo>
                <a:cubicBezTo>
                  <a:pt x="153" y="118"/>
                  <a:pt x="153" y="118"/>
                  <a:pt x="153" y="118"/>
                </a:cubicBezTo>
                <a:cubicBezTo>
                  <a:pt x="0" y="436"/>
                  <a:pt x="0" y="436"/>
                  <a:pt x="0" y="436"/>
                </a:cubicBezTo>
                <a:cubicBezTo>
                  <a:pt x="344" y="357"/>
                  <a:pt x="344" y="357"/>
                  <a:pt x="344" y="357"/>
                </a:cubicBezTo>
                <a:cubicBezTo>
                  <a:pt x="344" y="357"/>
                  <a:pt x="344" y="357"/>
                  <a:pt x="344" y="357"/>
                </a:cubicBezTo>
                <a:cubicBezTo>
                  <a:pt x="368" y="352"/>
                  <a:pt x="392" y="341"/>
                  <a:pt x="413" y="325"/>
                </a:cubicBezTo>
                <a:close/>
              </a:path>
            </a:pathLst>
          </a:custGeom>
          <a:solidFill>
            <a:srgbClr val="64D1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1" name="Google Shape;2331;p105">
            <a:extLst>
              <a:ext uri="{FF2B5EF4-FFF2-40B4-BE49-F238E27FC236}">
                <a16:creationId xmlns:a16="http://schemas.microsoft.com/office/drawing/2014/main" id="{DD6558D6-4BAA-042F-B261-CC74553C3CEC}"/>
              </a:ext>
            </a:extLst>
          </p:cNvPr>
          <p:cNvSpPr/>
          <p:nvPr/>
        </p:nvSpPr>
        <p:spPr>
          <a:xfrm>
            <a:off x="6143730" y="3138535"/>
            <a:ext cx="2598737" cy="1639887"/>
          </a:xfrm>
          <a:custGeom>
            <a:avLst/>
            <a:gdLst/>
            <a:ahLst/>
            <a:cxnLst/>
            <a:rect l="l" t="t" r="r" b="b"/>
            <a:pathLst>
              <a:path w="569" h="359" extrusionOk="0">
                <a:moveTo>
                  <a:pt x="344" y="338"/>
                </a:moveTo>
                <a:cubicBezTo>
                  <a:pt x="436" y="359"/>
                  <a:pt x="527" y="302"/>
                  <a:pt x="548" y="210"/>
                </a:cubicBezTo>
                <a:cubicBezTo>
                  <a:pt x="569" y="118"/>
                  <a:pt x="512" y="27"/>
                  <a:pt x="420" y="6"/>
                </a:cubicBezTo>
                <a:cubicBezTo>
                  <a:pt x="394" y="0"/>
                  <a:pt x="368" y="1"/>
                  <a:pt x="344" y="6"/>
                </a:cubicBezTo>
                <a:cubicBezTo>
                  <a:pt x="344" y="6"/>
                  <a:pt x="344" y="6"/>
                  <a:pt x="344" y="6"/>
                </a:cubicBezTo>
                <a:cubicBezTo>
                  <a:pt x="0" y="85"/>
                  <a:pt x="0" y="85"/>
                  <a:pt x="0" y="85"/>
                </a:cubicBezTo>
                <a:cubicBezTo>
                  <a:pt x="276" y="305"/>
                  <a:pt x="276" y="305"/>
                  <a:pt x="276" y="305"/>
                </a:cubicBezTo>
                <a:cubicBezTo>
                  <a:pt x="276" y="305"/>
                  <a:pt x="276" y="305"/>
                  <a:pt x="276" y="305"/>
                </a:cubicBezTo>
                <a:cubicBezTo>
                  <a:pt x="295" y="321"/>
                  <a:pt x="318" y="332"/>
                  <a:pt x="344" y="338"/>
                </a:cubicBezTo>
                <a:close/>
              </a:path>
            </a:pathLst>
          </a:custGeom>
          <a:solidFill>
            <a:srgbClr val="34B2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2" name="Google Shape;2332;p105">
            <a:extLst>
              <a:ext uri="{FF2B5EF4-FFF2-40B4-BE49-F238E27FC236}">
                <a16:creationId xmlns:a16="http://schemas.microsoft.com/office/drawing/2014/main" id="{631BD537-4530-D8A5-6BD7-DCDA445AC6B4}"/>
              </a:ext>
            </a:extLst>
          </p:cNvPr>
          <p:cNvSpPr/>
          <p:nvPr/>
        </p:nvSpPr>
        <p:spPr>
          <a:xfrm>
            <a:off x="6096560" y="3579531"/>
            <a:ext cx="1663700" cy="2500312"/>
          </a:xfrm>
          <a:custGeom>
            <a:avLst/>
            <a:gdLst/>
            <a:ahLst/>
            <a:cxnLst/>
            <a:rect l="l" t="t" r="r" b="b"/>
            <a:pathLst>
              <a:path w="364" h="547" extrusionOk="0">
                <a:moveTo>
                  <a:pt x="17" y="427"/>
                </a:moveTo>
                <a:cubicBezTo>
                  <a:pt x="58" y="512"/>
                  <a:pt x="159" y="547"/>
                  <a:pt x="244" y="506"/>
                </a:cubicBezTo>
                <a:cubicBezTo>
                  <a:pt x="329" y="466"/>
                  <a:pt x="364" y="364"/>
                  <a:pt x="323" y="279"/>
                </a:cubicBezTo>
                <a:cubicBezTo>
                  <a:pt x="312" y="255"/>
                  <a:pt x="296" y="235"/>
                  <a:pt x="276" y="220"/>
                </a:cubicBezTo>
                <a:cubicBezTo>
                  <a:pt x="276" y="220"/>
                  <a:pt x="276" y="220"/>
                  <a:pt x="276" y="220"/>
                </a:cubicBezTo>
                <a:cubicBezTo>
                  <a:pt x="0" y="0"/>
                  <a:pt x="0" y="0"/>
                  <a:pt x="0" y="0"/>
                </a:cubicBezTo>
                <a:cubicBezTo>
                  <a:pt x="0" y="353"/>
                  <a:pt x="0" y="353"/>
                  <a:pt x="0" y="353"/>
                </a:cubicBezTo>
                <a:cubicBezTo>
                  <a:pt x="0" y="353"/>
                  <a:pt x="0" y="353"/>
                  <a:pt x="0" y="353"/>
                </a:cubicBezTo>
                <a:cubicBezTo>
                  <a:pt x="0" y="378"/>
                  <a:pt x="5" y="403"/>
                  <a:pt x="17" y="427"/>
                </a:cubicBezTo>
                <a:close/>
              </a:path>
            </a:pathLst>
          </a:custGeom>
          <a:solidFill>
            <a:srgbClr val="0652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 name="Google Shape;2333;p105">
            <a:extLst>
              <a:ext uri="{FF2B5EF4-FFF2-40B4-BE49-F238E27FC236}">
                <a16:creationId xmlns:a16="http://schemas.microsoft.com/office/drawing/2014/main" id="{32C35E48-6958-A6F9-77DC-A07380970FBA}"/>
              </a:ext>
            </a:extLst>
          </p:cNvPr>
          <p:cNvSpPr/>
          <p:nvPr/>
        </p:nvSpPr>
        <p:spPr>
          <a:xfrm>
            <a:off x="4410692" y="3615025"/>
            <a:ext cx="1601369" cy="2464818"/>
          </a:xfrm>
          <a:custGeom>
            <a:avLst/>
            <a:gdLst/>
            <a:ahLst/>
            <a:cxnLst/>
            <a:rect l="l" t="t" r="r" b="b"/>
            <a:pathLst>
              <a:path w="364" h="547" extrusionOk="0">
                <a:moveTo>
                  <a:pt x="41" y="279"/>
                </a:moveTo>
                <a:cubicBezTo>
                  <a:pt x="0" y="364"/>
                  <a:pt x="35" y="466"/>
                  <a:pt x="120" y="506"/>
                </a:cubicBezTo>
                <a:cubicBezTo>
                  <a:pt x="205" y="547"/>
                  <a:pt x="307" y="512"/>
                  <a:pt x="347" y="427"/>
                </a:cubicBezTo>
                <a:cubicBezTo>
                  <a:pt x="359" y="403"/>
                  <a:pt x="364" y="378"/>
                  <a:pt x="364" y="353"/>
                </a:cubicBezTo>
                <a:cubicBezTo>
                  <a:pt x="364" y="353"/>
                  <a:pt x="364" y="353"/>
                  <a:pt x="364" y="353"/>
                </a:cubicBezTo>
                <a:cubicBezTo>
                  <a:pt x="364" y="0"/>
                  <a:pt x="364" y="0"/>
                  <a:pt x="364" y="0"/>
                </a:cubicBezTo>
                <a:cubicBezTo>
                  <a:pt x="88" y="220"/>
                  <a:pt x="88" y="220"/>
                  <a:pt x="88" y="220"/>
                </a:cubicBezTo>
                <a:cubicBezTo>
                  <a:pt x="88" y="220"/>
                  <a:pt x="88" y="220"/>
                  <a:pt x="88" y="220"/>
                </a:cubicBezTo>
                <a:cubicBezTo>
                  <a:pt x="68" y="235"/>
                  <a:pt x="52" y="255"/>
                  <a:pt x="41" y="279"/>
                </a:cubicBezTo>
                <a:close/>
              </a:path>
            </a:pathLst>
          </a:custGeom>
          <a:solidFill>
            <a:srgbClr val="8C1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 name="Google Shape;2334;p105">
            <a:extLst>
              <a:ext uri="{FF2B5EF4-FFF2-40B4-BE49-F238E27FC236}">
                <a16:creationId xmlns:a16="http://schemas.microsoft.com/office/drawing/2014/main" id="{E832ADFF-3C86-09D5-C4A2-D93062822ACE}"/>
              </a:ext>
            </a:extLst>
          </p:cNvPr>
          <p:cNvSpPr/>
          <p:nvPr/>
        </p:nvSpPr>
        <p:spPr>
          <a:xfrm>
            <a:off x="3446958" y="3177771"/>
            <a:ext cx="2565103" cy="1496725"/>
          </a:xfrm>
          <a:custGeom>
            <a:avLst/>
            <a:gdLst/>
            <a:ahLst/>
            <a:cxnLst/>
            <a:rect l="l" t="t" r="r" b="b"/>
            <a:pathLst>
              <a:path w="569" h="359" extrusionOk="0">
                <a:moveTo>
                  <a:pt x="149" y="6"/>
                </a:moveTo>
                <a:cubicBezTo>
                  <a:pt x="57" y="27"/>
                  <a:pt x="0" y="118"/>
                  <a:pt x="21" y="210"/>
                </a:cubicBezTo>
                <a:cubicBezTo>
                  <a:pt x="42" y="302"/>
                  <a:pt x="133" y="359"/>
                  <a:pt x="225" y="338"/>
                </a:cubicBezTo>
                <a:cubicBezTo>
                  <a:pt x="251" y="332"/>
                  <a:pt x="274" y="321"/>
                  <a:pt x="293" y="305"/>
                </a:cubicBezTo>
                <a:cubicBezTo>
                  <a:pt x="293" y="305"/>
                  <a:pt x="293" y="305"/>
                  <a:pt x="293" y="305"/>
                </a:cubicBezTo>
                <a:cubicBezTo>
                  <a:pt x="569" y="85"/>
                  <a:pt x="569" y="85"/>
                  <a:pt x="569" y="85"/>
                </a:cubicBezTo>
                <a:cubicBezTo>
                  <a:pt x="225" y="6"/>
                  <a:pt x="225" y="6"/>
                  <a:pt x="225" y="6"/>
                </a:cubicBezTo>
                <a:cubicBezTo>
                  <a:pt x="225" y="6"/>
                  <a:pt x="225" y="6"/>
                  <a:pt x="225" y="6"/>
                </a:cubicBezTo>
                <a:cubicBezTo>
                  <a:pt x="201" y="1"/>
                  <a:pt x="175" y="0"/>
                  <a:pt x="149" y="6"/>
                </a:cubicBezTo>
                <a:close/>
              </a:path>
            </a:pathLst>
          </a:custGeom>
          <a:solidFill>
            <a:srgbClr val="E249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5" name="Google Shape;2335;p105">
            <a:extLst>
              <a:ext uri="{FF2B5EF4-FFF2-40B4-BE49-F238E27FC236}">
                <a16:creationId xmlns:a16="http://schemas.microsoft.com/office/drawing/2014/main" id="{544B073B-7D4B-25FE-F34F-C83F7CF5F52D}"/>
              </a:ext>
            </a:extLst>
          </p:cNvPr>
          <p:cNvSpPr/>
          <p:nvPr/>
        </p:nvSpPr>
        <p:spPr>
          <a:xfrm>
            <a:off x="3813460" y="1646222"/>
            <a:ext cx="2199466" cy="1806287"/>
          </a:xfrm>
          <a:custGeom>
            <a:avLst/>
            <a:gdLst/>
            <a:ahLst/>
            <a:cxnLst/>
            <a:rect l="l" t="t" r="r" b="b"/>
            <a:pathLst>
              <a:path w="498" h="436" extrusionOk="0">
                <a:moveTo>
                  <a:pt x="298" y="59"/>
                </a:moveTo>
                <a:cubicBezTo>
                  <a:pt x="224" y="0"/>
                  <a:pt x="117" y="12"/>
                  <a:pt x="58" y="85"/>
                </a:cubicBezTo>
                <a:cubicBezTo>
                  <a:pt x="0" y="159"/>
                  <a:pt x="12" y="266"/>
                  <a:pt x="85" y="325"/>
                </a:cubicBezTo>
                <a:cubicBezTo>
                  <a:pt x="106" y="341"/>
                  <a:pt x="130" y="352"/>
                  <a:pt x="154" y="358"/>
                </a:cubicBezTo>
                <a:cubicBezTo>
                  <a:pt x="154" y="358"/>
                  <a:pt x="154" y="358"/>
                  <a:pt x="154" y="358"/>
                </a:cubicBezTo>
                <a:cubicBezTo>
                  <a:pt x="498" y="436"/>
                  <a:pt x="498" y="436"/>
                  <a:pt x="498" y="436"/>
                </a:cubicBezTo>
                <a:cubicBezTo>
                  <a:pt x="345" y="118"/>
                  <a:pt x="345" y="118"/>
                  <a:pt x="345" y="118"/>
                </a:cubicBezTo>
                <a:cubicBezTo>
                  <a:pt x="345" y="118"/>
                  <a:pt x="345" y="118"/>
                  <a:pt x="345" y="118"/>
                </a:cubicBezTo>
                <a:cubicBezTo>
                  <a:pt x="334" y="95"/>
                  <a:pt x="318" y="75"/>
                  <a:pt x="298" y="59"/>
                </a:cubicBezTo>
                <a:close/>
              </a:path>
            </a:pathLst>
          </a:custGeom>
          <a:solidFill>
            <a:srgbClr val="FF9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6" name="Google Shape;2336;p105">
            <a:extLst>
              <a:ext uri="{FF2B5EF4-FFF2-40B4-BE49-F238E27FC236}">
                <a16:creationId xmlns:a16="http://schemas.microsoft.com/office/drawing/2014/main" id="{190F5311-A2E8-C6FF-DD99-F92D67394DC5}"/>
              </a:ext>
            </a:extLst>
          </p:cNvPr>
          <p:cNvSpPr/>
          <p:nvPr/>
        </p:nvSpPr>
        <p:spPr>
          <a:xfrm>
            <a:off x="5296517" y="1046451"/>
            <a:ext cx="1554162" cy="2382550"/>
          </a:xfrm>
          <a:custGeom>
            <a:avLst/>
            <a:gdLst/>
            <a:ahLst/>
            <a:cxnLst/>
            <a:rect l="l" t="t" r="r" b="b"/>
            <a:pathLst>
              <a:path w="340" h="562" extrusionOk="0">
                <a:moveTo>
                  <a:pt x="340" y="170"/>
                </a:moveTo>
                <a:cubicBezTo>
                  <a:pt x="340" y="76"/>
                  <a:pt x="264" y="0"/>
                  <a:pt x="170" y="0"/>
                </a:cubicBezTo>
                <a:cubicBezTo>
                  <a:pt x="76" y="0"/>
                  <a:pt x="0" y="76"/>
                  <a:pt x="0" y="170"/>
                </a:cubicBezTo>
                <a:cubicBezTo>
                  <a:pt x="0" y="196"/>
                  <a:pt x="6" y="222"/>
                  <a:pt x="17" y="244"/>
                </a:cubicBezTo>
                <a:cubicBezTo>
                  <a:pt x="17" y="244"/>
                  <a:pt x="17" y="244"/>
                  <a:pt x="17" y="244"/>
                </a:cubicBezTo>
                <a:cubicBezTo>
                  <a:pt x="170" y="562"/>
                  <a:pt x="170" y="562"/>
                  <a:pt x="170" y="562"/>
                </a:cubicBezTo>
                <a:cubicBezTo>
                  <a:pt x="323" y="244"/>
                  <a:pt x="323" y="244"/>
                  <a:pt x="323" y="244"/>
                </a:cubicBezTo>
                <a:cubicBezTo>
                  <a:pt x="323" y="244"/>
                  <a:pt x="323" y="244"/>
                  <a:pt x="323" y="244"/>
                </a:cubicBezTo>
                <a:cubicBezTo>
                  <a:pt x="334" y="222"/>
                  <a:pt x="340" y="196"/>
                  <a:pt x="340" y="170"/>
                </a:cubicBezTo>
                <a:close/>
              </a:path>
            </a:pathLst>
          </a:custGeom>
          <a:solidFill>
            <a:srgbClr val="FFC85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 name="Google Shape;2344;p105">
            <a:extLst>
              <a:ext uri="{FF2B5EF4-FFF2-40B4-BE49-F238E27FC236}">
                <a16:creationId xmlns:a16="http://schemas.microsoft.com/office/drawing/2014/main" id="{B00B6733-8F98-4146-4BAA-C2E8CBD06F69}"/>
              </a:ext>
            </a:extLst>
          </p:cNvPr>
          <p:cNvSpPr txBox="1"/>
          <p:nvPr/>
        </p:nvSpPr>
        <p:spPr>
          <a:xfrm>
            <a:off x="1335665" y="1042310"/>
            <a:ext cx="1962175" cy="412127"/>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1900"/>
              <a:buFont typeface="Open Sans SemiBold"/>
              <a:buNone/>
            </a:pPr>
            <a:r>
              <a:rPr lang="es-ES" b="1" dirty="0">
                <a:solidFill>
                  <a:srgbClr val="FFC854"/>
                </a:solidFill>
                <a:latin typeface="Open Sans SemiBold"/>
                <a:ea typeface="Open Sans SemiBold"/>
                <a:cs typeface="Open Sans SemiBold"/>
                <a:sym typeface="Open Sans SemiBold"/>
              </a:rPr>
              <a:t>BANCO AGRARIO DE COLOMBIA</a:t>
            </a:r>
            <a:endParaRPr lang="es-ES" sz="1800" dirty="0">
              <a:solidFill>
                <a:srgbClr val="FFC854"/>
              </a:solidFill>
            </a:endParaRPr>
          </a:p>
        </p:txBody>
      </p:sp>
      <p:sp>
        <p:nvSpPr>
          <p:cNvPr id="39" name="Google Shape;2345;p105">
            <a:extLst>
              <a:ext uri="{FF2B5EF4-FFF2-40B4-BE49-F238E27FC236}">
                <a16:creationId xmlns:a16="http://schemas.microsoft.com/office/drawing/2014/main" id="{5BE5F2B0-49B5-974B-B65F-3B467EA3A14D}"/>
              </a:ext>
            </a:extLst>
          </p:cNvPr>
          <p:cNvSpPr txBox="1"/>
          <p:nvPr/>
        </p:nvSpPr>
        <p:spPr>
          <a:xfrm>
            <a:off x="1787236" y="5439062"/>
            <a:ext cx="1510604"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900"/>
              <a:buFont typeface="Open Sans SemiBold"/>
              <a:buNone/>
            </a:pPr>
            <a:r>
              <a:rPr lang="es-CO" b="1" dirty="0">
                <a:solidFill>
                  <a:srgbClr val="8C103D"/>
                </a:solidFill>
                <a:latin typeface="Open Sans SemiBold"/>
                <a:ea typeface="Open Sans SemiBold"/>
                <a:cs typeface="Open Sans SemiBold"/>
                <a:sym typeface="Open Sans SemiBold"/>
              </a:rPr>
              <a:t>CORABASTOS</a:t>
            </a:r>
            <a:endParaRPr lang="es-CO" sz="1800" dirty="0">
              <a:solidFill>
                <a:srgbClr val="8C103D"/>
              </a:solidFill>
            </a:endParaRPr>
          </a:p>
        </p:txBody>
      </p:sp>
      <p:sp>
        <p:nvSpPr>
          <p:cNvPr id="40" name="Google Shape;2346;p105">
            <a:extLst>
              <a:ext uri="{FF2B5EF4-FFF2-40B4-BE49-F238E27FC236}">
                <a16:creationId xmlns:a16="http://schemas.microsoft.com/office/drawing/2014/main" id="{A4E2C076-3CDA-BBB9-78C5-B67725F2D0D5}"/>
              </a:ext>
            </a:extLst>
          </p:cNvPr>
          <p:cNvSpPr txBox="1"/>
          <p:nvPr/>
        </p:nvSpPr>
        <p:spPr>
          <a:xfrm>
            <a:off x="1192035" y="3827888"/>
            <a:ext cx="1239837" cy="2922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1900"/>
              <a:buFont typeface="Open Sans SemiBold"/>
              <a:buNone/>
            </a:pPr>
            <a:r>
              <a:rPr lang="es-CO" b="1" dirty="0">
                <a:solidFill>
                  <a:srgbClr val="E24956"/>
                </a:solidFill>
                <a:latin typeface="Open Sans SemiBold"/>
                <a:ea typeface="Open Sans SemiBold"/>
                <a:cs typeface="Open Sans SemiBold"/>
                <a:sym typeface="Open Sans SemiBold"/>
              </a:rPr>
              <a:t>VECOL</a:t>
            </a:r>
            <a:endParaRPr lang="es-CO" sz="1800" dirty="0">
              <a:solidFill>
                <a:srgbClr val="E24956"/>
              </a:solidFill>
            </a:endParaRPr>
          </a:p>
        </p:txBody>
      </p:sp>
      <p:sp>
        <p:nvSpPr>
          <p:cNvPr id="41" name="Google Shape;2347;p105">
            <a:extLst>
              <a:ext uri="{FF2B5EF4-FFF2-40B4-BE49-F238E27FC236}">
                <a16:creationId xmlns:a16="http://schemas.microsoft.com/office/drawing/2014/main" id="{7E7F8196-7E6F-AD74-8B07-E19CAA365357}"/>
              </a:ext>
            </a:extLst>
          </p:cNvPr>
          <p:cNvSpPr txBox="1"/>
          <p:nvPr/>
        </p:nvSpPr>
        <p:spPr>
          <a:xfrm>
            <a:off x="1396238" y="2038537"/>
            <a:ext cx="1146300"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900"/>
              <a:buFont typeface="Open Sans SemiBold"/>
              <a:buNone/>
            </a:pPr>
            <a:r>
              <a:rPr lang="es-CO" b="1" dirty="0">
                <a:solidFill>
                  <a:srgbClr val="FF912B"/>
                </a:solidFill>
                <a:latin typeface="Open Sans SemiBold"/>
                <a:ea typeface="Open Sans SemiBold"/>
                <a:cs typeface="Open Sans SemiBold"/>
                <a:sym typeface="Open Sans SemiBold"/>
              </a:rPr>
              <a:t>FINAGRO</a:t>
            </a:r>
            <a:endParaRPr lang="es-CO" sz="1800" dirty="0">
              <a:solidFill>
                <a:srgbClr val="FF912B"/>
              </a:solidFill>
            </a:endParaRPr>
          </a:p>
        </p:txBody>
      </p:sp>
      <p:sp>
        <p:nvSpPr>
          <p:cNvPr id="42" name="Google Shape;2348;p105">
            <a:extLst>
              <a:ext uri="{FF2B5EF4-FFF2-40B4-BE49-F238E27FC236}">
                <a16:creationId xmlns:a16="http://schemas.microsoft.com/office/drawing/2014/main" id="{1C9F7C30-A969-B59E-BA93-27D45C460195}"/>
              </a:ext>
            </a:extLst>
          </p:cNvPr>
          <p:cNvSpPr txBox="1"/>
          <p:nvPr/>
        </p:nvSpPr>
        <p:spPr>
          <a:xfrm>
            <a:off x="9644453" y="3429000"/>
            <a:ext cx="1343025"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900"/>
              <a:buFont typeface="Open Sans SemiBold"/>
              <a:buNone/>
            </a:pPr>
            <a:r>
              <a:rPr lang="es-CO" b="1" dirty="0">
                <a:solidFill>
                  <a:srgbClr val="34B2E3"/>
                </a:solidFill>
                <a:latin typeface="Open Sans SemiBold"/>
                <a:ea typeface="Open Sans SemiBold"/>
                <a:cs typeface="Open Sans SemiBold"/>
                <a:sym typeface="Open Sans SemiBold"/>
              </a:rPr>
              <a:t>COMCAJA</a:t>
            </a:r>
            <a:endParaRPr lang="es-CO" sz="1800" dirty="0">
              <a:solidFill>
                <a:srgbClr val="34B2E3"/>
              </a:solidFill>
            </a:endParaRPr>
          </a:p>
        </p:txBody>
      </p:sp>
      <p:sp>
        <p:nvSpPr>
          <p:cNvPr id="43" name="Google Shape;2349;p105">
            <a:extLst>
              <a:ext uri="{FF2B5EF4-FFF2-40B4-BE49-F238E27FC236}">
                <a16:creationId xmlns:a16="http://schemas.microsoft.com/office/drawing/2014/main" id="{A0BF5F35-4A82-F6B0-4911-AA2C721E06A0}"/>
              </a:ext>
            </a:extLst>
          </p:cNvPr>
          <p:cNvSpPr txBox="1"/>
          <p:nvPr/>
        </p:nvSpPr>
        <p:spPr>
          <a:xfrm>
            <a:off x="9273203" y="5552207"/>
            <a:ext cx="1601788" cy="12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900"/>
              <a:buFont typeface="Open Sans SemiBold"/>
              <a:buNone/>
            </a:pPr>
            <a:r>
              <a:rPr lang="es-CO" b="1" dirty="0">
                <a:solidFill>
                  <a:srgbClr val="065280"/>
                </a:solidFill>
                <a:latin typeface="Open Sans SemiBold"/>
                <a:ea typeface="Open Sans SemiBold"/>
                <a:cs typeface="Open Sans SemiBold"/>
                <a:sym typeface="Open Sans SemiBold"/>
              </a:rPr>
              <a:t>FIDUAGRARIA</a:t>
            </a:r>
            <a:endParaRPr lang="es-CO" sz="1800" dirty="0">
              <a:solidFill>
                <a:srgbClr val="065280"/>
              </a:solidFill>
            </a:endParaRPr>
          </a:p>
        </p:txBody>
      </p:sp>
      <p:sp>
        <p:nvSpPr>
          <p:cNvPr id="44" name="Google Shape;2350;p105">
            <a:extLst>
              <a:ext uri="{FF2B5EF4-FFF2-40B4-BE49-F238E27FC236}">
                <a16:creationId xmlns:a16="http://schemas.microsoft.com/office/drawing/2014/main" id="{DFFF824D-61C5-3BE5-2330-31827878027D}"/>
              </a:ext>
            </a:extLst>
          </p:cNvPr>
          <p:cNvSpPr txBox="1"/>
          <p:nvPr/>
        </p:nvSpPr>
        <p:spPr>
          <a:xfrm>
            <a:off x="9273203" y="1664959"/>
            <a:ext cx="1808163" cy="29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900"/>
              <a:buFont typeface="Open Sans SemiBold"/>
              <a:buNone/>
            </a:pPr>
            <a:r>
              <a:rPr lang="es-CO" b="1" dirty="0">
                <a:solidFill>
                  <a:schemeClr val="dk1"/>
                </a:solidFill>
                <a:latin typeface="Open Sans SemiBold"/>
                <a:ea typeface="Open Sans SemiBold"/>
                <a:cs typeface="Open Sans SemiBold"/>
                <a:sym typeface="Open Sans SemiBold"/>
              </a:rPr>
              <a:t>FONDOS GANADEROS</a:t>
            </a:r>
            <a:endParaRPr lang="es-CO" sz="1800" dirty="0"/>
          </a:p>
        </p:txBody>
      </p:sp>
      <p:pic>
        <p:nvPicPr>
          <p:cNvPr id="45" name="Picture 16" descr="BANCO AGRARIO DE COLOMBIA - Universal Group">
            <a:extLst>
              <a:ext uri="{FF2B5EF4-FFF2-40B4-BE49-F238E27FC236}">
                <a16:creationId xmlns:a16="http://schemas.microsoft.com/office/drawing/2014/main" id="{0EA5D4F9-238A-E75F-C31C-E4364CE8B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808" y="1143005"/>
            <a:ext cx="1235084" cy="1238250"/>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n 45">
            <a:extLst>
              <a:ext uri="{FF2B5EF4-FFF2-40B4-BE49-F238E27FC236}">
                <a16:creationId xmlns:a16="http://schemas.microsoft.com/office/drawing/2014/main" id="{75FD7F96-BFF1-1F09-D01B-DAC9CFA9D747}"/>
              </a:ext>
            </a:extLst>
          </p:cNvPr>
          <p:cNvPicPr>
            <a:picLocks noChangeAspect="1"/>
          </p:cNvPicPr>
          <p:nvPr/>
        </p:nvPicPr>
        <p:blipFill>
          <a:blip r:embed="rId3"/>
          <a:stretch>
            <a:fillRect/>
          </a:stretch>
        </p:blipFill>
        <p:spPr>
          <a:xfrm>
            <a:off x="4033662" y="1818113"/>
            <a:ext cx="1235084" cy="1235084"/>
          </a:xfrm>
          <a:prstGeom prst="flowChartConnector">
            <a:avLst/>
          </a:prstGeom>
          <a:noFill/>
        </p:spPr>
      </p:pic>
      <p:pic>
        <p:nvPicPr>
          <p:cNvPr id="47" name="Imagen 46">
            <a:extLst>
              <a:ext uri="{FF2B5EF4-FFF2-40B4-BE49-F238E27FC236}">
                <a16:creationId xmlns:a16="http://schemas.microsoft.com/office/drawing/2014/main" id="{4155E013-F291-C0D2-4462-F918056960D4}"/>
              </a:ext>
            </a:extLst>
          </p:cNvPr>
          <p:cNvPicPr>
            <a:picLocks noChangeAspect="1"/>
          </p:cNvPicPr>
          <p:nvPr/>
        </p:nvPicPr>
        <p:blipFill rotWithShape="1">
          <a:blip r:embed="rId4"/>
          <a:srcRect l="-2814" t="14168" r="10146" b="-3182"/>
          <a:stretch/>
        </p:blipFill>
        <p:spPr>
          <a:xfrm>
            <a:off x="3799504" y="3438002"/>
            <a:ext cx="1066519" cy="933199"/>
          </a:xfrm>
          <a:prstGeom prst="rect">
            <a:avLst/>
          </a:prstGeom>
        </p:spPr>
      </p:pic>
      <p:pic>
        <p:nvPicPr>
          <p:cNvPr id="48" name="Picture 6" descr="Corabastos">
            <a:extLst>
              <a:ext uri="{FF2B5EF4-FFF2-40B4-BE49-F238E27FC236}">
                <a16:creationId xmlns:a16="http://schemas.microsoft.com/office/drawing/2014/main" id="{3DE26E27-D6C1-469D-DA47-DECDB5B259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296" y="4559350"/>
            <a:ext cx="1243545" cy="124354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9" name="Picture 8" descr="Fiduagraria S.A (@FiduagrariaSA) / X">
            <a:extLst>
              <a:ext uri="{FF2B5EF4-FFF2-40B4-BE49-F238E27FC236}">
                <a16:creationId xmlns:a16="http://schemas.microsoft.com/office/drawing/2014/main" id="{EDF02A87-56D7-D55C-6E00-54EBA5227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091" y="4588037"/>
            <a:ext cx="1223512" cy="122351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0" name="Picture 14" descr="Comcaja - Guainía, Guaviare, Vaupés y Vichada - Comfenalco Valle Delagente">
            <a:extLst>
              <a:ext uri="{FF2B5EF4-FFF2-40B4-BE49-F238E27FC236}">
                <a16:creationId xmlns:a16="http://schemas.microsoft.com/office/drawing/2014/main" id="{CBDAA188-F041-A196-B001-D53DDFD05C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4207" y="3345125"/>
            <a:ext cx="1231566" cy="123156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1" name="CuadroTexto 50">
            <a:extLst>
              <a:ext uri="{FF2B5EF4-FFF2-40B4-BE49-F238E27FC236}">
                <a16:creationId xmlns:a16="http://schemas.microsoft.com/office/drawing/2014/main" id="{558F7ED7-359D-8F8B-C8FB-108C9ADAB82F}"/>
              </a:ext>
            </a:extLst>
          </p:cNvPr>
          <p:cNvSpPr txBox="1"/>
          <p:nvPr/>
        </p:nvSpPr>
        <p:spPr>
          <a:xfrm>
            <a:off x="6602467" y="2124178"/>
            <a:ext cx="1777271" cy="646331"/>
          </a:xfrm>
          <a:prstGeom prst="rect">
            <a:avLst/>
          </a:prstGeom>
          <a:noFill/>
        </p:spPr>
        <p:txBody>
          <a:bodyPr wrap="square" rtlCol="0">
            <a:spAutoFit/>
          </a:bodyPr>
          <a:lstStyle/>
          <a:p>
            <a:pPr algn="ctr"/>
            <a:r>
              <a:rPr lang="es-ES" dirty="0">
                <a:solidFill>
                  <a:schemeClr val="accent6">
                    <a:lumMod val="75000"/>
                  </a:schemeClr>
                </a:solidFill>
              </a:rPr>
              <a:t>Fondos </a:t>
            </a:r>
          </a:p>
          <a:p>
            <a:pPr algn="ctr"/>
            <a:r>
              <a:rPr lang="es-ES" dirty="0">
                <a:solidFill>
                  <a:schemeClr val="accent6">
                    <a:lumMod val="75000"/>
                  </a:schemeClr>
                </a:solidFill>
              </a:rPr>
              <a:t>Ganaderos</a:t>
            </a:r>
            <a:endParaRPr lang="es-CO" dirty="0">
              <a:solidFill>
                <a:schemeClr val="accent6">
                  <a:lumMod val="75000"/>
                </a:schemeClr>
              </a:solidFill>
            </a:endParaRPr>
          </a:p>
        </p:txBody>
      </p:sp>
      <p:sp>
        <p:nvSpPr>
          <p:cNvPr id="52" name="CuadroTexto 7">
            <a:extLst>
              <a:ext uri="{FF2B5EF4-FFF2-40B4-BE49-F238E27FC236}">
                <a16:creationId xmlns:a16="http://schemas.microsoft.com/office/drawing/2014/main" id="{B3DE85C8-ED9D-30B7-405C-75D8F45824C4}"/>
              </a:ext>
            </a:extLst>
          </p:cNvPr>
          <p:cNvSpPr txBox="1"/>
          <p:nvPr/>
        </p:nvSpPr>
        <p:spPr>
          <a:xfrm>
            <a:off x="8090691" y="6296346"/>
            <a:ext cx="3295301" cy="507831"/>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900" dirty="0">
                <a:solidFill>
                  <a:schemeClr val="accent4">
                    <a:lumMod val="50000"/>
                  </a:schemeClr>
                </a:solidFill>
              </a:rPr>
              <a:t>* Las corporaciones de Abasto en que la nación o las entidades descentralizadas del sector, del orden nacional poseen acciones o hayan efectuado aportes de capital</a:t>
            </a:r>
          </a:p>
        </p:txBody>
      </p:sp>
      <p:sp>
        <p:nvSpPr>
          <p:cNvPr id="53" name="CuadroTexto 52">
            <a:extLst>
              <a:ext uri="{FF2B5EF4-FFF2-40B4-BE49-F238E27FC236}">
                <a16:creationId xmlns:a16="http://schemas.microsoft.com/office/drawing/2014/main" id="{5ED25E4B-8190-D404-B82B-BC5DBE75D660}"/>
              </a:ext>
            </a:extLst>
          </p:cNvPr>
          <p:cNvSpPr txBox="1"/>
          <p:nvPr/>
        </p:nvSpPr>
        <p:spPr>
          <a:xfrm>
            <a:off x="3561924" y="93470"/>
            <a:ext cx="4725923" cy="584775"/>
          </a:xfrm>
          <a:prstGeom prst="rect">
            <a:avLst/>
          </a:prstGeom>
          <a:noFill/>
        </p:spPr>
        <p:txBody>
          <a:bodyPr wrap="square" rtlCol="0">
            <a:spAutoFit/>
          </a:bodyPr>
          <a:lstStyle/>
          <a:p>
            <a:pPr algn="ctr"/>
            <a:r>
              <a:rPr lang="es-ES" sz="3200" b="1" u="sng" dirty="0"/>
              <a:t>Entidades Vinculadas</a:t>
            </a:r>
            <a:endParaRPr lang="es-CO" sz="3200" b="1" u="sng" dirty="0"/>
          </a:p>
        </p:txBody>
      </p:sp>
    </p:spTree>
    <p:extLst>
      <p:ext uri="{BB962C8B-B14F-4D97-AF65-F5344CB8AC3E}">
        <p14:creationId xmlns:p14="http://schemas.microsoft.com/office/powerpoint/2010/main" val="1165242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F304E1E-9A2E-BCFA-B260-A7787DAFE2CB}"/>
              </a:ext>
            </a:extLst>
          </p:cNvPr>
          <p:cNvSpPr txBox="1"/>
          <p:nvPr/>
        </p:nvSpPr>
        <p:spPr>
          <a:xfrm>
            <a:off x="4981753" y="6639446"/>
            <a:ext cx="2228495"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www.---------------.gov.co</a:t>
            </a:r>
          </a:p>
        </p:txBody>
      </p:sp>
      <p:sp>
        <p:nvSpPr>
          <p:cNvPr id="53" name="CuadroTexto 52">
            <a:extLst>
              <a:ext uri="{FF2B5EF4-FFF2-40B4-BE49-F238E27FC236}">
                <a16:creationId xmlns:a16="http://schemas.microsoft.com/office/drawing/2014/main" id="{5ED25E4B-8190-D404-B82B-BC5DBE75D660}"/>
              </a:ext>
            </a:extLst>
          </p:cNvPr>
          <p:cNvSpPr txBox="1"/>
          <p:nvPr/>
        </p:nvSpPr>
        <p:spPr>
          <a:xfrm>
            <a:off x="124193" y="265479"/>
            <a:ext cx="7086055" cy="584775"/>
          </a:xfrm>
          <a:prstGeom prst="rect">
            <a:avLst/>
          </a:prstGeom>
          <a:noFill/>
        </p:spPr>
        <p:txBody>
          <a:bodyPr wrap="square" rtlCol="0">
            <a:spAutoFit/>
          </a:bodyPr>
          <a:lstStyle/>
          <a:p>
            <a:pPr algn="ctr"/>
            <a:r>
              <a:rPr lang="es-ES" sz="3200" u="sng" dirty="0"/>
              <a:t>Corporaciones de Participación Mixta</a:t>
            </a:r>
            <a:endParaRPr lang="es-CO" sz="3200" u="sng" dirty="0"/>
          </a:p>
        </p:txBody>
      </p:sp>
      <p:sp>
        <p:nvSpPr>
          <p:cNvPr id="21" name="Google Shape;238;p16">
            <a:extLst>
              <a:ext uri="{FF2B5EF4-FFF2-40B4-BE49-F238E27FC236}">
                <a16:creationId xmlns:a16="http://schemas.microsoft.com/office/drawing/2014/main" id="{98183744-2484-C0EE-83C1-67CF82393670}"/>
              </a:ext>
            </a:extLst>
          </p:cNvPr>
          <p:cNvSpPr/>
          <p:nvPr/>
        </p:nvSpPr>
        <p:spPr>
          <a:xfrm>
            <a:off x="2789260" y="2218317"/>
            <a:ext cx="2858454" cy="2862982"/>
          </a:xfrm>
          <a:custGeom>
            <a:avLst/>
            <a:gdLst/>
            <a:ahLst/>
            <a:cxnLst/>
            <a:rect l="l" t="t" r="r" b="b"/>
            <a:pathLst>
              <a:path w="465" h="506" extrusionOk="0">
                <a:moveTo>
                  <a:pt x="379" y="0"/>
                </a:moveTo>
                <a:cubicBezTo>
                  <a:pt x="375" y="1"/>
                  <a:pt x="372" y="3"/>
                  <a:pt x="368" y="5"/>
                </a:cubicBezTo>
                <a:cubicBezTo>
                  <a:pt x="222" y="88"/>
                  <a:pt x="222" y="88"/>
                  <a:pt x="222" y="88"/>
                </a:cubicBezTo>
                <a:cubicBezTo>
                  <a:pt x="38" y="194"/>
                  <a:pt x="38" y="194"/>
                  <a:pt x="38" y="194"/>
                </a:cubicBezTo>
                <a:cubicBezTo>
                  <a:pt x="0" y="216"/>
                  <a:pt x="0" y="270"/>
                  <a:pt x="38" y="291"/>
                </a:cubicBezTo>
                <a:cubicBezTo>
                  <a:pt x="222" y="397"/>
                  <a:pt x="222" y="397"/>
                  <a:pt x="222" y="397"/>
                </a:cubicBezTo>
                <a:cubicBezTo>
                  <a:pt x="368" y="481"/>
                  <a:pt x="368" y="481"/>
                  <a:pt x="368" y="481"/>
                </a:cubicBezTo>
                <a:cubicBezTo>
                  <a:pt x="412" y="506"/>
                  <a:pt x="465" y="465"/>
                  <a:pt x="450" y="416"/>
                </a:cubicBezTo>
                <a:cubicBezTo>
                  <a:pt x="403" y="259"/>
                  <a:pt x="403" y="259"/>
                  <a:pt x="403" y="259"/>
                </a:cubicBezTo>
                <a:cubicBezTo>
                  <a:pt x="402" y="257"/>
                  <a:pt x="402" y="255"/>
                  <a:pt x="402" y="254"/>
                </a:cubicBezTo>
                <a:cubicBezTo>
                  <a:pt x="348" y="66"/>
                  <a:pt x="348" y="66"/>
                  <a:pt x="348" y="66"/>
                </a:cubicBezTo>
                <a:cubicBezTo>
                  <a:pt x="340" y="38"/>
                  <a:pt x="355" y="11"/>
                  <a:pt x="379" y="0"/>
                </a:cubicBezTo>
                <a:close/>
              </a:path>
            </a:pathLst>
          </a:custGeom>
          <a:solidFill>
            <a:srgbClr val="35CA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2" name="Google Shape;239;p16">
            <a:extLst>
              <a:ext uri="{FF2B5EF4-FFF2-40B4-BE49-F238E27FC236}">
                <a16:creationId xmlns:a16="http://schemas.microsoft.com/office/drawing/2014/main" id="{4C42221A-177D-D81D-26B1-86E114D22FB0}"/>
              </a:ext>
            </a:extLst>
          </p:cNvPr>
          <p:cNvSpPr/>
          <p:nvPr/>
        </p:nvSpPr>
        <p:spPr>
          <a:xfrm rot="21341711">
            <a:off x="5055390" y="2027273"/>
            <a:ext cx="860682" cy="2413042"/>
          </a:xfrm>
          <a:custGeom>
            <a:avLst/>
            <a:gdLst/>
            <a:ahLst/>
            <a:cxnLst/>
            <a:rect l="l" t="t" r="r" b="b"/>
            <a:pathLst>
              <a:path w="124" h="268" extrusionOk="0">
                <a:moveTo>
                  <a:pt x="8" y="80"/>
                </a:moveTo>
                <a:cubicBezTo>
                  <a:pt x="62" y="268"/>
                  <a:pt x="62" y="268"/>
                  <a:pt x="62" y="268"/>
                </a:cubicBezTo>
                <a:cubicBezTo>
                  <a:pt x="60" y="259"/>
                  <a:pt x="60" y="249"/>
                  <a:pt x="63" y="241"/>
                </a:cubicBezTo>
                <a:cubicBezTo>
                  <a:pt x="110" y="83"/>
                  <a:pt x="110" y="83"/>
                  <a:pt x="110" y="83"/>
                </a:cubicBezTo>
                <a:cubicBezTo>
                  <a:pt x="124" y="39"/>
                  <a:pt x="80" y="0"/>
                  <a:pt x="39" y="14"/>
                </a:cubicBezTo>
                <a:cubicBezTo>
                  <a:pt x="15" y="25"/>
                  <a:pt x="0" y="52"/>
                  <a:pt x="8" y="80"/>
                </a:cubicBezTo>
                <a:close/>
              </a:path>
            </a:pathLst>
          </a:custGeom>
          <a:solidFill>
            <a:srgbClr val="02A2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3" name="Google Shape;240;p16">
            <a:extLst>
              <a:ext uri="{FF2B5EF4-FFF2-40B4-BE49-F238E27FC236}">
                <a16:creationId xmlns:a16="http://schemas.microsoft.com/office/drawing/2014/main" id="{BA49E216-4EF0-7A12-83AA-5CBA1CB2707A}"/>
              </a:ext>
            </a:extLst>
          </p:cNvPr>
          <p:cNvSpPr/>
          <p:nvPr/>
        </p:nvSpPr>
        <p:spPr>
          <a:xfrm>
            <a:off x="6688104" y="1998374"/>
            <a:ext cx="2638425" cy="2861252"/>
          </a:xfrm>
          <a:custGeom>
            <a:avLst/>
            <a:gdLst/>
            <a:ahLst/>
            <a:cxnLst/>
            <a:rect l="l" t="t" r="r" b="b"/>
            <a:pathLst>
              <a:path w="465" h="506" extrusionOk="0">
                <a:moveTo>
                  <a:pt x="86" y="506"/>
                </a:moveTo>
                <a:cubicBezTo>
                  <a:pt x="90" y="505"/>
                  <a:pt x="94" y="504"/>
                  <a:pt x="97" y="502"/>
                </a:cubicBezTo>
                <a:cubicBezTo>
                  <a:pt x="243" y="418"/>
                  <a:pt x="243" y="418"/>
                  <a:pt x="243" y="418"/>
                </a:cubicBezTo>
                <a:cubicBezTo>
                  <a:pt x="427" y="312"/>
                  <a:pt x="427" y="312"/>
                  <a:pt x="427" y="312"/>
                </a:cubicBezTo>
                <a:cubicBezTo>
                  <a:pt x="465" y="291"/>
                  <a:pt x="465" y="237"/>
                  <a:pt x="427" y="215"/>
                </a:cubicBezTo>
                <a:cubicBezTo>
                  <a:pt x="243" y="109"/>
                  <a:pt x="243" y="109"/>
                  <a:pt x="243" y="109"/>
                </a:cubicBezTo>
                <a:cubicBezTo>
                  <a:pt x="97" y="26"/>
                  <a:pt x="97" y="26"/>
                  <a:pt x="97" y="26"/>
                </a:cubicBezTo>
                <a:cubicBezTo>
                  <a:pt x="53" y="0"/>
                  <a:pt x="0" y="42"/>
                  <a:pt x="15" y="90"/>
                </a:cubicBezTo>
                <a:cubicBezTo>
                  <a:pt x="62" y="248"/>
                  <a:pt x="62" y="248"/>
                  <a:pt x="62" y="248"/>
                </a:cubicBezTo>
                <a:cubicBezTo>
                  <a:pt x="63" y="249"/>
                  <a:pt x="63" y="251"/>
                  <a:pt x="63" y="253"/>
                </a:cubicBezTo>
                <a:cubicBezTo>
                  <a:pt x="117" y="440"/>
                  <a:pt x="117" y="440"/>
                  <a:pt x="117" y="440"/>
                </a:cubicBezTo>
                <a:cubicBezTo>
                  <a:pt x="125" y="468"/>
                  <a:pt x="110" y="495"/>
                  <a:pt x="86" y="506"/>
                </a:cubicBezTo>
                <a:close/>
              </a:path>
            </a:pathLst>
          </a:custGeom>
          <a:solidFill>
            <a:srgbClr val="F25F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4" name="Google Shape;241;p16">
            <a:extLst>
              <a:ext uri="{FF2B5EF4-FFF2-40B4-BE49-F238E27FC236}">
                <a16:creationId xmlns:a16="http://schemas.microsoft.com/office/drawing/2014/main" id="{8261BFD0-21B6-B361-BB18-BE7199E657EE}"/>
              </a:ext>
            </a:extLst>
          </p:cNvPr>
          <p:cNvSpPr/>
          <p:nvPr/>
        </p:nvSpPr>
        <p:spPr>
          <a:xfrm rot="21368171">
            <a:off x="6393702" y="2600797"/>
            <a:ext cx="882475" cy="2470840"/>
          </a:xfrm>
          <a:custGeom>
            <a:avLst/>
            <a:gdLst/>
            <a:ahLst/>
            <a:cxnLst/>
            <a:rect l="l" t="t" r="r" b="b"/>
            <a:pathLst>
              <a:path w="124" h="267" extrusionOk="0">
                <a:moveTo>
                  <a:pt x="116" y="187"/>
                </a:moveTo>
                <a:cubicBezTo>
                  <a:pt x="62" y="0"/>
                  <a:pt x="62" y="0"/>
                  <a:pt x="62" y="0"/>
                </a:cubicBezTo>
                <a:cubicBezTo>
                  <a:pt x="64" y="9"/>
                  <a:pt x="64" y="18"/>
                  <a:pt x="61" y="27"/>
                </a:cubicBezTo>
                <a:cubicBezTo>
                  <a:pt x="14" y="184"/>
                  <a:pt x="14" y="184"/>
                  <a:pt x="14" y="184"/>
                </a:cubicBezTo>
                <a:cubicBezTo>
                  <a:pt x="0" y="229"/>
                  <a:pt x="44" y="267"/>
                  <a:pt x="85" y="253"/>
                </a:cubicBezTo>
                <a:cubicBezTo>
                  <a:pt x="109" y="242"/>
                  <a:pt x="124" y="215"/>
                  <a:pt x="116" y="187"/>
                </a:cubicBezTo>
                <a:close/>
              </a:path>
            </a:pathLst>
          </a:custGeom>
          <a:solidFill>
            <a:srgbClr val="F4DF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7" name="Google Shape;244;p16">
            <a:extLst>
              <a:ext uri="{FF2B5EF4-FFF2-40B4-BE49-F238E27FC236}">
                <a16:creationId xmlns:a16="http://schemas.microsoft.com/office/drawing/2014/main" id="{024F6707-20D9-99FA-E931-568B7C5073A9}"/>
              </a:ext>
            </a:extLst>
          </p:cNvPr>
          <p:cNvSpPr txBox="1"/>
          <p:nvPr/>
        </p:nvSpPr>
        <p:spPr>
          <a:xfrm>
            <a:off x="6985111" y="1227236"/>
            <a:ext cx="2711450" cy="5540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Montserrat"/>
              <a:buNone/>
            </a:pPr>
            <a:r>
              <a:rPr lang="en-US" sz="2800" b="1" i="0" u="none" dirty="0">
                <a:solidFill>
                  <a:srgbClr val="000000"/>
                </a:solidFill>
                <a:latin typeface="Montserrat"/>
                <a:ea typeface="Montserrat"/>
                <a:cs typeface="Montserrat"/>
                <a:sym typeface="Montserrat"/>
              </a:rPr>
              <a:t>CCI</a:t>
            </a:r>
            <a:endParaRPr sz="1400" dirty="0"/>
          </a:p>
        </p:txBody>
      </p:sp>
      <p:sp>
        <p:nvSpPr>
          <p:cNvPr id="29" name="Google Shape;246;p16">
            <a:extLst>
              <a:ext uri="{FF2B5EF4-FFF2-40B4-BE49-F238E27FC236}">
                <a16:creationId xmlns:a16="http://schemas.microsoft.com/office/drawing/2014/main" id="{95A2EAD5-3521-DAAE-C84C-FE47E3805F45}"/>
              </a:ext>
            </a:extLst>
          </p:cNvPr>
          <p:cNvSpPr txBox="1"/>
          <p:nvPr/>
        </p:nvSpPr>
        <p:spPr>
          <a:xfrm>
            <a:off x="7112890" y="1659236"/>
            <a:ext cx="2640012" cy="111816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1800"/>
              <a:buFont typeface="Open Sans"/>
              <a:buNone/>
            </a:pPr>
            <a:r>
              <a:rPr lang="es-CO" sz="1200" b="0" i="0" dirty="0">
                <a:solidFill>
                  <a:srgbClr val="000000"/>
                </a:solidFill>
                <a:effectLst/>
                <a:latin typeface="Arial" panose="020B0604020202020204" pitchFamily="34" charset="0"/>
              </a:rPr>
              <a:t>Corporación Colombia Internacional</a:t>
            </a:r>
            <a:endParaRPr sz="1200" dirty="0"/>
          </a:p>
        </p:txBody>
      </p:sp>
      <p:pic>
        <p:nvPicPr>
          <p:cNvPr id="30" name="Picture 2" descr="AGROSAVIA - Corporación colombiana de investigación agropecuaria">
            <a:extLst>
              <a:ext uri="{FF2B5EF4-FFF2-40B4-BE49-F238E27FC236}">
                <a16:creationId xmlns:a16="http://schemas.microsoft.com/office/drawing/2014/main" id="{91D695AE-15D7-29BA-ACA1-2805CF6B39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39" b="89960" l="3782" r="97269">
                        <a14:foregroundMark x1="32983" y1="42169" x2="32983" y2="42169"/>
                        <a14:foregroundMark x1="39916" y1="47390" x2="39916" y2="47390"/>
                        <a14:foregroundMark x1="61134" y1="43373" x2="61134" y2="43373"/>
                        <a14:foregroundMark x1="54832" y1="51807" x2="54832" y2="51807"/>
                        <a14:foregroundMark x1="57563" y1="53012" x2="57563" y2="53012"/>
                        <a14:foregroundMark x1="67227" y1="42169" x2="67227" y2="42169"/>
                        <a14:foregroundMark x1="76891" y1="40964" x2="76891" y2="40964"/>
                        <a14:foregroundMark x1="85714" y1="40964" x2="85714" y2="40964"/>
                        <a14:foregroundMark x1="92857" y1="39357" x2="92857" y2="39357"/>
                        <a14:foregroundMark x1="97269" y1="47390" x2="97269" y2="47390"/>
                        <a14:foregroundMark x1="7353" y1="36948" x2="7353" y2="36948"/>
                        <a14:foregroundMark x1="3782" y1="47390" x2="3782" y2="47390"/>
                      </a14:backgroundRemoval>
                    </a14:imgEffect>
                  </a14:imgLayer>
                </a14:imgProps>
              </a:ext>
              <a:ext uri="{28A0092B-C50C-407E-A947-70E740481C1C}">
                <a14:useLocalDpi xmlns:a14="http://schemas.microsoft.com/office/drawing/2010/main" val="0"/>
              </a:ext>
            </a:extLst>
          </a:blip>
          <a:srcRect/>
          <a:stretch>
            <a:fillRect/>
          </a:stretch>
        </p:blipFill>
        <p:spPr bwMode="auto">
          <a:xfrm>
            <a:off x="3436728" y="3209489"/>
            <a:ext cx="1572632" cy="10233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5 al día Colombia (@5aldiaCol) / X">
            <a:extLst>
              <a:ext uri="{FF2B5EF4-FFF2-40B4-BE49-F238E27FC236}">
                <a16:creationId xmlns:a16="http://schemas.microsoft.com/office/drawing/2014/main" id="{023EB6F7-A313-C907-2DF8-AFC5E67C7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358" y="2739505"/>
            <a:ext cx="1487305" cy="148730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2" name="Google Shape;244;p16">
            <a:extLst>
              <a:ext uri="{FF2B5EF4-FFF2-40B4-BE49-F238E27FC236}">
                <a16:creationId xmlns:a16="http://schemas.microsoft.com/office/drawing/2014/main" id="{EBD8DE01-EAD9-124D-23A1-BDF23BC91FC4}"/>
              </a:ext>
            </a:extLst>
          </p:cNvPr>
          <p:cNvSpPr txBox="1"/>
          <p:nvPr/>
        </p:nvSpPr>
        <p:spPr>
          <a:xfrm>
            <a:off x="1891519" y="5098562"/>
            <a:ext cx="3594212" cy="554037"/>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3600"/>
              <a:buFont typeface="Montserrat"/>
              <a:buNone/>
            </a:pPr>
            <a:r>
              <a:rPr lang="en-US" sz="2800" b="1" dirty="0">
                <a:solidFill>
                  <a:srgbClr val="000000"/>
                </a:solidFill>
                <a:latin typeface="Montserrat"/>
                <a:sym typeface="Montserrat"/>
              </a:rPr>
              <a:t>AGROSAVIA</a:t>
            </a:r>
            <a:endParaRPr sz="1400" dirty="0"/>
          </a:p>
        </p:txBody>
      </p:sp>
      <p:sp>
        <p:nvSpPr>
          <p:cNvPr id="33" name="Google Shape;246;p16">
            <a:extLst>
              <a:ext uri="{FF2B5EF4-FFF2-40B4-BE49-F238E27FC236}">
                <a16:creationId xmlns:a16="http://schemas.microsoft.com/office/drawing/2014/main" id="{952B7152-A58A-21F8-B3B9-C00E8844FAA5}"/>
              </a:ext>
            </a:extLst>
          </p:cNvPr>
          <p:cNvSpPr txBox="1"/>
          <p:nvPr/>
        </p:nvSpPr>
        <p:spPr>
          <a:xfrm>
            <a:off x="2845719" y="5596362"/>
            <a:ext cx="2640012" cy="111816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Open Sans"/>
              <a:buNone/>
            </a:pPr>
            <a:r>
              <a:rPr lang="es-CO" sz="1200" b="0" i="0" u="none" dirty="0">
                <a:solidFill>
                  <a:schemeClr val="dk1"/>
                </a:solidFill>
                <a:latin typeface="Open Sans"/>
                <a:ea typeface="Open Sans"/>
                <a:cs typeface="Open Sans"/>
                <a:sym typeface="Open Sans"/>
              </a:rPr>
              <a:t>Corporación Colombiana de investigación agropecuaria </a:t>
            </a:r>
            <a:endParaRPr lang="es-CO" sz="1200" dirty="0"/>
          </a:p>
        </p:txBody>
      </p:sp>
    </p:spTree>
    <p:extLst>
      <p:ext uri="{BB962C8B-B14F-4D97-AF65-F5344CB8AC3E}">
        <p14:creationId xmlns:p14="http://schemas.microsoft.com/office/powerpoint/2010/main" val="2672386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2840557"/>
            <a:ext cx="8560904" cy="1176885"/>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4800" b="1" dirty="0">
                <a:solidFill>
                  <a:schemeClr val="bg1"/>
                </a:solidFill>
              </a:rPr>
              <a:t>SISTEMA INTEGRADO </a:t>
            </a:r>
          </a:p>
          <a:p>
            <a:r>
              <a:rPr lang="es-ES" sz="4800" b="1" dirty="0">
                <a:solidFill>
                  <a:schemeClr val="bg1"/>
                </a:solidFill>
              </a:rPr>
              <a:t>DE GESTIÓN</a:t>
            </a: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1441405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67EAF8C-C23F-9565-AD35-E82ABDDC7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870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5" name="Imagen 4">
            <a:extLst>
              <a:ext uri="{FF2B5EF4-FFF2-40B4-BE49-F238E27FC236}">
                <a16:creationId xmlns:a16="http://schemas.microsoft.com/office/drawing/2014/main" id="{B4A3B832-1028-33A9-9330-B4EC11B4117B}"/>
              </a:ext>
            </a:extLst>
          </p:cNvPr>
          <p:cNvPicPr>
            <a:picLocks noChangeAspect="1"/>
          </p:cNvPicPr>
          <p:nvPr/>
        </p:nvPicPr>
        <p:blipFill rotWithShape="1">
          <a:blip r:embed="rId3">
            <a:extLst>
              <a:ext uri="{28A0092B-C50C-407E-A947-70E740481C1C}">
                <a14:useLocalDpi xmlns:a14="http://schemas.microsoft.com/office/drawing/2010/main" val="0"/>
              </a:ext>
            </a:extLst>
          </a:blip>
          <a:srcRect b="3590"/>
          <a:stretch/>
        </p:blipFill>
        <p:spPr>
          <a:xfrm>
            <a:off x="0" y="0"/>
            <a:ext cx="12192000" cy="6611815"/>
          </a:xfrm>
          <a:prstGeom prst="rect">
            <a:avLst/>
          </a:prstGeom>
        </p:spPr>
      </p:pic>
    </p:spTree>
    <p:extLst>
      <p:ext uri="{BB962C8B-B14F-4D97-AF65-F5344CB8AC3E}">
        <p14:creationId xmlns:p14="http://schemas.microsoft.com/office/powerpoint/2010/main" val="185327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5" name="Imagen 4">
            <a:extLst>
              <a:ext uri="{FF2B5EF4-FFF2-40B4-BE49-F238E27FC236}">
                <a16:creationId xmlns:a16="http://schemas.microsoft.com/office/drawing/2014/main" id="{35EBAB84-5118-6BB1-0482-637DFD375527}"/>
              </a:ext>
            </a:extLst>
          </p:cNvPr>
          <p:cNvPicPr>
            <a:picLocks noChangeAspect="1"/>
          </p:cNvPicPr>
          <p:nvPr/>
        </p:nvPicPr>
        <p:blipFill rotWithShape="1">
          <a:blip r:embed="rId3">
            <a:extLst>
              <a:ext uri="{28A0092B-C50C-407E-A947-70E740481C1C}">
                <a14:useLocalDpi xmlns:a14="http://schemas.microsoft.com/office/drawing/2010/main" val="0"/>
              </a:ext>
            </a:extLst>
          </a:blip>
          <a:srcRect b="4788"/>
          <a:stretch/>
        </p:blipFill>
        <p:spPr>
          <a:xfrm>
            <a:off x="1" y="164168"/>
            <a:ext cx="12191999" cy="6529663"/>
          </a:xfrm>
          <a:prstGeom prst="rect">
            <a:avLst/>
          </a:prstGeom>
        </p:spPr>
      </p:pic>
    </p:spTree>
    <p:extLst>
      <p:ext uri="{BB962C8B-B14F-4D97-AF65-F5344CB8AC3E}">
        <p14:creationId xmlns:p14="http://schemas.microsoft.com/office/powerpoint/2010/main" val="2692878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2840557"/>
            <a:ext cx="8560904" cy="117688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4800" b="1" dirty="0">
                <a:solidFill>
                  <a:schemeClr val="bg1"/>
                </a:solidFill>
              </a:rPr>
              <a:t>INDUCCIÓN 2024</a:t>
            </a: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
        <p:nvSpPr>
          <p:cNvPr id="3" name="Título 3">
            <a:extLst>
              <a:ext uri="{FF2B5EF4-FFF2-40B4-BE49-F238E27FC236}">
                <a16:creationId xmlns:a16="http://schemas.microsoft.com/office/drawing/2014/main" id="{11C3D6B2-4C85-5E2D-0F2F-17E022D444B5}"/>
              </a:ext>
            </a:extLst>
          </p:cNvPr>
          <p:cNvSpPr txBox="1">
            <a:spLocks/>
          </p:cNvSpPr>
          <p:nvPr/>
        </p:nvSpPr>
        <p:spPr>
          <a:xfrm>
            <a:off x="1570127" y="3406839"/>
            <a:ext cx="9051745" cy="100461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2000" b="1" dirty="0">
                <a:solidFill>
                  <a:schemeClr val="bg1"/>
                </a:solidFill>
              </a:rPr>
              <a:t>Subdirección Administrativa Grupo de Talento Humano </a:t>
            </a:r>
          </a:p>
        </p:txBody>
      </p:sp>
    </p:spTree>
    <p:extLst>
      <p:ext uri="{BB962C8B-B14F-4D97-AF65-F5344CB8AC3E}">
        <p14:creationId xmlns:p14="http://schemas.microsoft.com/office/powerpoint/2010/main" val="1482975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5" name="Imagen 4">
            <a:extLst>
              <a:ext uri="{FF2B5EF4-FFF2-40B4-BE49-F238E27FC236}">
                <a16:creationId xmlns:a16="http://schemas.microsoft.com/office/drawing/2014/main" id="{75C608C3-CF2A-0017-2A9A-0BD1F5A07D01}"/>
              </a:ext>
            </a:extLst>
          </p:cNvPr>
          <p:cNvPicPr>
            <a:picLocks noChangeAspect="1"/>
          </p:cNvPicPr>
          <p:nvPr/>
        </p:nvPicPr>
        <p:blipFill rotWithShape="1">
          <a:blip r:embed="rId3">
            <a:extLst>
              <a:ext uri="{28A0092B-C50C-407E-A947-70E740481C1C}">
                <a14:useLocalDpi xmlns:a14="http://schemas.microsoft.com/office/drawing/2010/main" val="0"/>
              </a:ext>
            </a:extLst>
          </a:blip>
          <a:srcRect b="9333"/>
          <a:stretch/>
        </p:blipFill>
        <p:spPr>
          <a:xfrm>
            <a:off x="-1" y="1"/>
            <a:ext cx="12190587" cy="6217200"/>
          </a:xfrm>
          <a:prstGeom prst="rect">
            <a:avLst/>
          </a:prstGeom>
        </p:spPr>
      </p:pic>
    </p:spTree>
    <p:extLst>
      <p:ext uri="{BB962C8B-B14F-4D97-AF65-F5344CB8AC3E}">
        <p14:creationId xmlns:p14="http://schemas.microsoft.com/office/powerpoint/2010/main" val="3813622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2840557"/>
            <a:ext cx="8560904" cy="117688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4800" b="1" dirty="0">
                <a:solidFill>
                  <a:schemeClr val="bg1"/>
                </a:solidFill>
              </a:rPr>
              <a:t>TALENTO HUMANO</a:t>
            </a: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3225030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C91ECF3-1C3C-7543-8162-57F78C07C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0446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C3F65A1-373D-8865-4734-5785971D9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val="4098558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B3A5664-2528-D494-6754-C2DE5CB8C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2375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403039A-9A17-2851-E971-C480B3A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9545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2A4094-391B-2416-6C6F-1B8176149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2959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2840557"/>
            <a:ext cx="8560904" cy="1176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pPr>
            <a:r>
              <a:rPr lang="es-ES" sz="3600" b="1" dirty="0">
                <a:solidFill>
                  <a:schemeClr val="bg1"/>
                </a:solidFill>
              </a:rPr>
              <a:t>PROGRAMA DE BIENESTAR </a:t>
            </a:r>
          </a:p>
          <a:p>
            <a:pPr>
              <a:lnSpc>
                <a:spcPct val="100000"/>
              </a:lnSpc>
            </a:pPr>
            <a:r>
              <a:rPr lang="es-ES" sz="3600" b="1" dirty="0">
                <a:solidFill>
                  <a:schemeClr val="bg1"/>
                </a:solidFill>
              </a:rPr>
              <a:t>Y CAPACITACIÓN </a:t>
            </a: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3168452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EEE8C9-E935-DB7A-D944-4A520D3D1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174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DC86068-C6D7-E121-7B6D-B24C17795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201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2840557"/>
            <a:ext cx="8560904" cy="1176885"/>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20000"/>
              </a:lnSpc>
            </a:pPr>
            <a:r>
              <a:rPr lang="es-ES" sz="4800" b="1" dirty="0">
                <a:solidFill>
                  <a:schemeClr val="bg1"/>
                </a:solidFill>
              </a:rPr>
              <a:t>OFICINA ASESORA DE </a:t>
            </a:r>
          </a:p>
          <a:p>
            <a:pPr>
              <a:lnSpc>
                <a:spcPct val="120000"/>
              </a:lnSpc>
            </a:pPr>
            <a:r>
              <a:rPr lang="es-ES" sz="4800" b="1" dirty="0">
                <a:solidFill>
                  <a:schemeClr val="bg1"/>
                </a:solidFill>
              </a:rPr>
              <a:t>PLANEACIÓN Y PROSPECTIVA</a:t>
            </a: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317407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8ADAC7C-6DD4-0B8A-FB97-509564E3F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5000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2840557"/>
            <a:ext cx="8560904" cy="117688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4800" b="1" dirty="0">
                <a:solidFill>
                  <a:schemeClr val="bg1"/>
                </a:solidFill>
              </a:rPr>
              <a:t>INCAPACIDADES</a:t>
            </a: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3694372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6" name="Imagen 5">
            <a:extLst>
              <a:ext uri="{FF2B5EF4-FFF2-40B4-BE49-F238E27FC236}">
                <a16:creationId xmlns:a16="http://schemas.microsoft.com/office/drawing/2014/main" id="{0BF097EA-2103-0B39-A2BE-C7C0BCAE7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732076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FB352B-0E68-F148-03EB-EA622AA3F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878533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0EB57621-2248-4CAC-45A7-B7B35E4EA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51984" cy="6947991"/>
          </a:xfrm>
          <a:prstGeom prst="rect">
            <a:avLst/>
          </a:prstGeom>
        </p:spPr>
      </p:pic>
    </p:spTree>
    <p:extLst>
      <p:ext uri="{BB962C8B-B14F-4D97-AF65-F5344CB8AC3E}">
        <p14:creationId xmlns:p14="http://schemas.microsoft.com/office/powerpoint/2010/main" val="2719221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2519180" y="2840557"/>
            <a:ext cx="7153640" cy="1176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3200" b="1" dirty="0">
                <a:solidFill>
                  <a:schemeClr val="bg1"/>
                </a:solidFill>
                <a:ea typeface="Verdana" panose="020B0604030504040204" pitchFamily="34" charset="0"/>
                <a:cs typeface="Verdana" panose="020B0604030504040204" pitchFamily="34" charset="0"/>
              </a:rPr>
              <a:t>SISTEMA DE INFORMACIÓN </a:t>
            </a:r>
          </a:p>
          <a:p>
            <a:r>
              <a:rPr lang="es-ES" sz="3200" b="1" dirty="0">
                <a:solidFill>
                  <a:schemeClr val="bg1"/>
                </a:solidFill>
                <a:ea typeface="Verdana" panose="020B0604030504040204" pitchFamily="34" charset="0"/>
                <a:cs typeface="Verdana" panose="020B0604030504040204" pitchFamily="34" charset="0"/>
              </a:rPr>
              <a:t>Y GESTIÓN DEL EMPLEO PÚBLICO – SIGEP II</a:t>
            </a:r>
            <a:endParaRPr lang="es-CO" sz="3200" b="1" dirty="0">
              <a:solidFill>
                <a:schemeClr val="bg1"/>
              </a:solidFill>
              <a:ea typeface="Verdana" panose="020B0604030504040204" pitchFamily="34" charset="0"/>
              <a:cs typeface="Verdana" panose="020B0604030504040204" pitchFamily="34" charset="0"/>
            </a:endParaRP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4225439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C48F3C2C-91A7-78A6-2041-C51A4DBC0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338046" cy="6940151"/>
          </a:xfrm>
          <a:prstGeom prst="rect">
            <a:avLst/>
          </a:prstGeom>
        </p:spPr>
      </p:pic>
    </p:spTree>
    <p:extLst>
      <p:ext uri="{BB962C8B-B14F-4D97-AF65-F5344CB8AC3E}">
        <p14:creationId xmlns:p14="http://schemas.microsoft.com/office/powerpoint/2010/main" val="3697861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90D68957-D4D1-0D82-9D95-42E28278C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2752182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35572" y="1587886"/>
            <a:ext cx="8520855" cy="22693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3200" b="1" dirty="0">
                <a:solidFill>
                  <a:schemeClr val="bg1"/>
                </a:solidFill>
                <a:ea typeface="Verdana" panose="020B0604030504040204" pitchFamily="34" charset="0"/>
                <a:cs typeface="Verdana" panose="020B0604030504040204" pitchFamily="34" charset="0"/>
              </a:rPr>
              <a:t> </a:t>
            </a:r>
            <a:r>
              <a:rPr lang="es-ES" sz="3200" b="1" dirty="0">
                <a:solidFill>
                  <a:schemeClr val="bg1"/>
                </a:solidFill>
              </a:rPr>
              <a:t>EVALUACIÓN DEL DESEMPEÑO Y ACUERDOS DE GESTIÓN</a:t>
            </a:r>
            <a:endParaRPr lang="es-ES" sz="3200" b="1" dirty="0">
              <a:solidFill>
                <a:schemeClr val="bg1"/>
              </a:solidFill>
              <a:ea typeface="Verdana" panose="020B0604030504040204" pitchFamily="34" charset="0"/>
              <a:cs typeface="Verdana" panose="020B0604030504040204" pitchFamily="34" charset="0"/>
            </a:endParaRP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3343162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5" name="Imagen 4">
            <a:extLst>
              <a:ext uri="{FF2B5EF4-FFF2-40B4-BE49-F238E27FC236}">
                <a16:creationId xmlns:a16="http://schemas.microsoft.com/office/drawing/2014/main" id="{23E8CA22-6DCF-AB6E-3014-7C0D200F3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409010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8798381-547B-AB24-E92A-1F18A4B553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43131" y="0"/>
            <a:ext cx="10148869" cy="6639446"/>
          </a:xfrm>
          <a:prstGeom prst="rect">
            <a:avLst/>
          </a:prstGeom>
        </p:spPr>
      </p:pic>
      <p:sp>
        <p:nvSpPr>
          <p:cNvPr id="3" name="CuadroTexto 2">
            <a:extLst>
              <a:ext uri="{FF2B5EF4-FFF2-40B4-BE49-F238E27FC236}">
                <a16:creationId xmlns:a16="http://schemas.microsoft.com/office/drawing/2014/main" id="{2ABF7774-AFEA-3B92-F065-FF4E9819374D}"/>
              </a:ext>
            </a:extLst>
          </p:cNvPr>
          <p:cNvSpPr txBox="1"/>
          <p:nvPr/>
        </p:nvSpPr>
        <p:spPr>
          <a:xfrm>
            <a:off x="4900000" y="6639446"/>
            <a:ext cx="2392001"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www.minagricultura.gov.co</a:t>
            </a:r>
          </a:p>
        </p:txBody>
      </p:sp>
      <p:sp>
        <p:nvSpPr>
          <p:cNvPr id="48" name="CuadroTexto 47">
            <a:extLst>
              <a:ext uri="{FF2B5EF4-FFF2-40B4-BE49-F238E27FC236}">
                <a16:creationId xmlns:a16="http://schemas.microsoft.com/office/drawing/2014/main" id="{0230103F-C8DA-D2CD-779F-2FEFFAFAAE6E}"/>
              </a:ext>
            </a:extLst>
          </p:cNvPr>
          <p:cNvSpPr txBox="1"/>
          <p:nvPr/>
        </p:nvSpPr>
        <p:spPr>
          <a:xfrm>
            <a:off x="390500" y="2271451"/>
            <a:ext cx="329501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4800" b="1" i="0" u="none" strike="noStrike" kern="1200" cap="none" spc="0" normalizeH="0" baseline="0" noProof="0" dirty="0">
                <a:ln>
                  <a:noFill/>
                </a:ln>
                <a:solidFill>
                  <a:srgbClr val="6E7B46"/>
                </a:solidFill>
                <a:effectLst/>
                <a:uLnTx/>
                <a:uFillTx/>
                <a:latin typeface="Helvetica"/>
                <a:ea typeface="+mn-ea"/>
                <a:cs typeface="+mn-cs"/>
              </a:rPr>
              <a:t>Misión </a:t>
            </a:r>
          </a:p>
        </p:txBody>
      </p:sp>
      <p:sp>
        <p:nvSpPr>
          <p:cNvPr id="49" name="CuadroTexto 48">
            <a:extLst>
              <a:ext uri="{FF2B5EF4-FFF2-40B4-BE49-F238E27FC236}">
                <a16:creationId xmlns:a16="http://schemas.microsoft.com/office/drawing/2014/main" id="{2256E57B-6DF1-1C3D-F2C4-A68E27383E08}"/>
              </a:ext>
            </a:extLst>
          </p:cNvPr>
          <p:cNvSpPr txBox="1"/>
          <p:nvPr/>
        </p:nvSpPr>
        <p:spPr>
          <a:xfrm>
            <a:off x="224246" y="3649642"/>
            <a:ext cx="5079902" cy="280076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6E7B46"/>
                </a:solidFill>
                <a:effectLst/>
                <a:uLnTx/>
                <a:uFillTx/>
                <a:latin typeface="Montserrat" pitchFamily="2" charset="0"/>
              </a:rPr>
              <a:t>Formular, coordinar y evaluar políticas públicas agropecuarias y de desarrollo rural integral que promuevan y regulen el sector agrícola, pecuario, pesquero y forestal, de manera justa, equitativa y sostenible, con criterios de eficiencia, transparencia, participación, innovación, descentralización, concertación y legalidad para mejorar las condiciones de vida de la población rural, con enfoque diferencial y el reconocimiento de los derechos territoriales. </a:t>
            </a:r>
          </a:p>
        </p:txBody>
      </p:sp>
      <p:pic>
        <p:nvPicPr>
          <p:cNvPr id="4" name="Imagen 3">
            <a:extLst>
              <a:ext uri="{FF2B5EF4-FFF2-40B4-BE49-F238E27FC236}">
                <a16:creationId xmlns:a16="http://schemas.microsoft.com/office/drawing/2014/main" id="{E3C93AD9-2867-B5DF-DE2C-F793FE56F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493"/>
            <a:ext cx="12192000" cy="6676226"/>
          </a:xfrm>
          <a:prstGeom prst="rect">
            <a:avLst/>
          </a:prstGeom>
        </p:spPr>
      </p:pic>
    </p:spTree>
    <p:extLst>
      <p:ext uri="{BB962C8B-B14F-4D97-AF65-F5344CB8AC3E}">
        <p14:creationId xmlns:p14="http://schemas.microsoft.com/office/powerpoint/2010/main" val="2727505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FB2E8D87-9CDD-6DE7-EE40-3EE41F41E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123720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5221A031-CF34-8AF8-E792-E6034FE3B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246651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35572" y="1587886"/>
            <a:ext cx="9043443" cy="22693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3200" b="1" dirty="0">
                <a:solidFill>
                  <a:schemeClr val="bg1"/>
                </a:solidFill>
                <a:ea typeface="Verdana" panose="020B0604030504040204" pitchFamily="34" charset="0"/>
                <a:cs typeface="Verdana" panose="020B0604030504040204" pitchFamily="34" charset="0"/>
              </a:rPr>
              <a:t>SISTEMA DE GESTIÓN DE SEGURIDAD Y SALUD EN EL TRABAJO</a:t>
            </a: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2169148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CACF2145-26E1-989F-0DD8-B99D9194F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1835869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9103CDE-6A19-306C-A3D1-8773E4C28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spTree>
    <p:extLst>
      <p:ext uri="{BB962C8B-B14F-4D97-AF65-F5344CB8AC3E}">
        <p14:creationId xmlns:p14="http://schemas.microsoft.com/office/powerpoint/2010/main" val="2161275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54C77342-09DA-B2D4-BC64-21A78E370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523"/>
            <a:ext cx="12338046" cy="6940151"/>
          </a:xfrm>
          <a:prstGeom prst="rect">
            <a:avLst/>
          </a:prstGeom>
        </p:spPr>
      </p:pic>
    </p:spTree>
    <p:extLst>
      <p:ext uri="{BB962C8B-B14F-4D97-AF65-F5344CB8AC3E}">
        <p14:creationId xmlns:p14="http://schemas.microsoft.com/office/powerpoint/2010/main" val="1737484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8FC3D0EB-7E11-8A9E-2DB7-240CE69F0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1286263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82F0E5D-4DCF-A07A-63E4-74CECC112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1822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824819EB-2F3A-0016-7B04-EC8C95CDE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2795172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FC662DF-E8C1-2ADB-4849-D6132BA2B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983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BE14E7B-294C-DBAE-B414-20CCB247256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0" b="98775" l="1997" r="98336">
                        <a14:foregroundMark x1="14642" y1="25735" x2="14642" y2="25735"/>
                        <a14:foregroundMark x1="30948" y1="12745" x2="30948" y2="12745"/>
                        <a14:foregroundMark x1="30948" y1="7843" x2="30948" y2="7843"/>
                        <a14:foregroundMark x1="28120" y1="5392" x2="28120" y2="5392"/>
                        <a14:foregroundMark x1="20133" y1="4167" x2="20133" y2="4167"/>
                        <a14:foregroundMark x1="15641" y1="4412" x2="15641" y2="4412"/>
                        <a14:foregroundMark x1="13810" y1="5882" x2="34110" y2="22549"/>
                        <a14:foregroundMark x1="34110" y1="22549" x2="15807" y2="80147"/>
                        <a14:foregroundMark x1="15807" y1="80147" x2="9484" y2="66422"/>
                        <a14:foregroundMark x1="9484" y1="66422" x2="8985" y2="37255"/>
                        <a14:foregroundMark x1="8985" y1="37255" x2="2496" y2="10539"/>
                        <a14:foregroundMark x1="2496" y1="10539" x2="9651" y2="6373"/>
                        <a14:foregroundMark x1="9651" y1="6373" x2="10649" y2="6373"/>
                        <a14:foregroundMark x1="1664" y1="5147" x2="2496" y2="80637"/>
                        <a14:foregroundMark x1="2496" y1="80637" x2="6489" y2="86765"/>
                        <a14:foregroundMark x1="6489" y1="86765" x2="63394" y2="94853"/>
                        <a14:foregroundMark x1="63394" y1="94853" x2="64060" y2="85784"/>
                        <a14:foregroundMark x1="64060" y1="85784" x2="63727" y2="85294"/>
                        <a14:foregroundMark x1="7488" y1="78186" x2="7321" y2="38480"/>
                        <a14:foregroundMark x1="7321" y1="38480" x2="9484" y2="9559"/>
                        <a14:foregroundMark x1="9484" y1="9559" x2="3328" y2="4412"/>
                        <a14:foregroundMark x1="3328" y1="4412" x2="832" y2="63235"/>
                        <a14:foregroundMark x1="832" y1="63235" x2="2329" y2="87010"/>
                        <a14:foregroundMark x1="2329" y1="87010" x2="6156" y2="93873"/>
                        <a14:foregroundMark x1="6156" y1="93873" x2="12146" y2="94608"/>
                        <a14:foregroundMark x1="12146" y1="94608" x2="10316" y2="82108"/>
                        <a14:foregroundMark x1="10316" y1="82108" x2="7321" y2="77206"/>
                        <a14:foregroundMark x1="3494" y1="46078" x2="3494" y2="46078"/>
                        <a14:foregroundMark x1="2329" y1="25000" x2="2329" y2="25000"/>
                        <a14:foregroundMark x1="55740" y1="9559" x2="55740" y2="9559"/>
                        <a14:foregroundMark x1="51414" y1="5637" x2="51414" y2="5637"/>
                        <a14:foregroundMark x1="57072" y1="3676" x2="57072" y2="3676"/>
                        <a14:foregroundMark x1="51913" y1="9069" x2="51913" y2="9069"/>
                        <a14:foregroundMark x1="38103" y1="4167" x2="38103" y2="4167"/>
                        <a14:foregroundMark x1="40433" y1="14706" x2="40433" y2="14706"/>
                        <a14:foregroundMark x1="57903" y1="1471" x2="57903" y2="1471"/>
                        <a14:foregroundMark x1="76705" y1="37500" x2="76705" y2="37500"/>
                        <a14:foregroundMark x1="74709" y1="36520" x2="74709" y2="36520"/>
                        <a14:foregroundMark x1="74709" y1="35539" x2="74709" y2="35539"/>
                        <a14:foregroundMark x1="91514" y1="61029" x2="91514" y2="61029"/>
                        <a14:foregroundMark x1="92845" y1="73284" x2="92845" y2="73284"/>
                        <a14:foregroundMark x1="94176" y1="79657" x2="94176" y2="79657"/>
                        <a14:foregroundMark x1="97671" y1="91422" x2="97671" y2="91422"/>
                        <a14:foregroundMark x1="98502" y1="98775" x2="98502" y2="98775"/>
                        <a14:foregroundMark x1="90183" y1="92402" x2="90183" y2="92402"/>
                        <a14:foregroundMark x1="75541" y1="90686" x2="75541" y2="90686"/>
                        <a14:foregroundMark x1="50083" y1="980" x2="50083" y2="980"/>
                        <a14:foregroundMark x1="88020" y1="96814" x2="88020" y2="96814"/>
                      </a14:backgroundRemoval>
                    </a14:imgEffect>
                    <a14:imgEffect>
                      <a14:sharpenSoften amount="25000"/>
                    </a14:imgEffect>
                  </a14:imgLayer>
                </a14:imgProps>
              </a:ext>
            </a:extLst>
          </a:blip>
          <a:stretch>
            <a:fillRect/>
          </a:stretch>
        </p:blipFill>
        <p:spPr>
          <a:xfrm>
            <a:off x="-124690" y="0"/>
            <a:ext cx="9490364" cy="6858000"/>
          </a:xfrm>
          <a:prstGeom prst="rect">
            <a:avLst/>
          </a:prstGeom>
        </p:spPr>
      </p:pic>
      <p:sp>
        <p:nvSpPr>
          <p:cNvPr id="2" name="CuadroTexto 1">
            <a:extLst>
              <a:ext uri="{FF2B5EF4-FFF2-40B4-BE49-F238E27FC236}">
                <a16:creationId xmlns:a16="http://schemas.microsoft.com/office/drawing/2014/main" id="{48FE202A-B867-F363-72BA-347D4FB80F82}"/>
              </a:ext>
            </a:extLst>
          </p:cNvPr>
          <p:cNvSpPr txBox="1"/>
          <p:nvPr/>
        </p:nvSpPr>
        <p:spPr>
          <a:xfrm rot="16200000">
            <a:off x="6889048" y="1340602"/>
            <a:ext cx="1873577"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C49E41"/>
                </a:solidFill>
                <a:effectLst/>
                <a:uLnTx/>
                <a:uFillTx/>
                <a:latin typeface="Helvetica"/>
                <a:ea typeface="+mn-ea"/>
                <a:cs typeface="+mn-cs"/>
              </a:rPr>
              <a:t>Visión</a:t>
            </a:r>
            <a:endParaRPr kumimoji="0" lang="es-CO" sz="4400" b="1" i="0" u="none" strike="noStrike" kern="1200" cap="none" spc="0" normalizeH="0" baseline="0" noProof="0" dirty="0">
              <a:ln>
                <a:noFill/>
              </a:ln>
              <a:solidFill>
                <a:srgbClr val="C49E41"/>
              </a:solidFill>
              <a:effectLst/>
              <a:uLnTx/>
              <a:uFillTx/>
              <a:latin typeface="Helvetica"/>
              <a:ea typeface="+mn-ea"/>
              <a:cs typeface="+mn-cs"/>
            </a:endParaRPr>
          </a:p>
        </p:txBody>
      </p:sp>
      <p:sp>
        <p:nvSpPr>
          <p:cNvPr id="3" name="CuadroTexto 2">
            <a:extLst>
              <a:ext uri="{FF2B5EF4-FFF2-40B4-BE49-F238E27FC236}">
                <a16:creationId xmlns:a16="http://schemas.microsoft.com/office/drawing/2014/main" id="{46D2FEB4-FDD6-A57B-7D1E-CF9FE645779A}"/>
              </a:ext>
            </a:extLst>
          </p:cNvPr>
          <p:cNvSpPr txBox="1"/>
          <p:nvPr/>
        </p:nvSpPr>
        <p:spPr>
          <a:xfrm>
            <a:off x="8375620" y="165080"/>
            <a:ext cx="3689401" cy="34163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1800" b="1" i="0" u="none" strike="noStrike" baseline="0" dirty="0">
                <a:solidFill>
                  <a:srgbClr val="CBAC5D"/>
                </a:solidFill>
                <a:latin typeface="Montserrat" pitchFamily="2" charset="0"/>
              </a:rPr>
              <a:t>Consolidarse en el 2026 como la entidad formuladora y coordinadora de las políticas agropecuarias, pesqueras, forestales y de desarrollo rural, de corte redistributivo, encaminadas al cumplimiento del Acuerdo Final de Paz y de las principales transformaciones del Plan Nacional de Desarrollo 2022-2026. </a:t>
            </a:r>
            <a:endParaRPr kumimoji="0" lang="es-CO" sz="1400" b="1" i="0" u="none" strike="noStrike" kern="1200" cap="none" spc="0" normalizeH="0" baseline="0" noProof="0" dirty="0">
              <a:ln>
                <a:noFill/>
              </a:ln>
              <a:solidFill>
                <a:srgbClr val="CBAC5D"/>
              </a:solidFill>
              <a:uLnTx/>
              <a:uFillTx/>
              <a:latin typeface="Helvetica"/>
            </a:endParaRPr>
          </a:p>
        </p:txBody>
      </p:sp>
      <p:pic>
        <p:nvPicPr>
          <p:cNvPr id="4" name="Imagen 3">
            <a:extLst>
              <a:ext uri="{FF2B5EF4-FFF2-40B4-BE49-F238E27FC236}">
                <a16:creationId xmlns:a16="http://schemas.microsoft.com/office/drawing/2014/main" id="{AA3FC784-D347-0A0B-8CB8-1E9203554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0" y="181774"/>
            <a:ext cx="12316690" cy="6676226"/>
          </a:xfrm>
          <a:prstGeom prst="rect">
            <a:avLst/>
          </a:prstGeom>
        </p:spPr>
      </p:pic>
    </p:spTree>
    <p:extLst>
      <p:ext uri="{BB962C8B-B14F-4D97-AF65-F5344CB8AC3E}">
        <p14:creationId xmlns:p14="http://schemas.microsoft.com/office/powerpoint/2010/main" val="853279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35572" y="1587886"/>
            <a:ext cx="8520855" cy="22693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3200" b="1" dirty="0">
                <a:solidFill>
                  <a:schemeClr val="bg1"/>
                </a:solidFill>
              </a:rPr>
              <a:t>GRUPO DE SERVICIO AL CIUDADANO INSTITUCIONAL</a:t>
            </a:r>
            <a:endParaRPr lang="es-ES" sz="3200" b="1" dirty="0">
              <a:solidFill>
                <a:schemeClr val="bg1"/>
              </a:solidFill>
              <a:ea typeface="Verdana" panose="020B0604030504040204" pitchFamily="34" charset="0"/>
              <a:cs typeface="Verdana" panose="020B0604030504040204" pitchFamily="34" charset="0"/>
            </a:endParaRP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2104664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97910293-4E0F-2EC4-0F8B-F6E95B06A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32677" cy="6937131"/>
          </a:xfrm>
          <a:prstGeom prst="rect">
            <a:avLst/>
          </a:prstGeom>
        </p:spPr>
      </p:pic>
    </p:spTree>
    <p:extLst>
      <p:ext uri="{BB962C8B-B14F-4D97-AF65-F5344CB8AC3E}">
        <p14:creationId xmlns:p14="http://schemas.microsoft.com/office/powerpoint/2010/main" val="214088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E6989B76-BA59-335E-F886-CCB24EA02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38046" cy="6940151"/>
          </a:xfrm>
          <a:prstGeom prst="rect">
            <a:avLst/>
          </a:prstGeom>
        </p:spPr>
      </p:pic>
    </p:spTree>
    <p:extLst>
      <p:ext uri="{BB962C8B-B14F-4D97-AF65-F5344CB8AC3E}">
        <p14:creationId xmlns:p14="http://schemas.microsoft.com/office/powerpoint/2010/main" val="2202845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4835665D-DC64-CDB0-6B4D-229897664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338046" cy="6940151"/>
          </a:xfrm>
          <a:prstGeom prst="rect">
            <a:avLst/>
          </a:prstGeom>
        </p:spPr>
      </p:pic>
    </p:spTree>
    <p:extLst>
      <p:ext uri="{BB962C8B-B14F-4D97-AF65-F5344CB8AC3E}">
        <p14:creationId xmlns:p14="http://schemas.microsoft.com/office/powerpoint/2010/main" val="2461239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A7586157-213E-F71E-DA4C-6426C2DC4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55551" cy="6949997"/>
          </a:xfrm>
          <a:prstGeom prst="rect">
            <a:avLst/>
          </a:prstGeom>
        </p:spPr>
      </p:pic>
    </p:spTree>
    <p:extLst>
      <p:ext uri="{BB962C8B-B14F-4D97-AF65-F5344CB8AC3E}">
        <p14:creationId xmlns:p14="http://schemas.microsoft.com/office/powerpoint/2010/main" val="3852033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62ECF413-7609-309D-AAFE-30F0D8FD7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46" y="0"/>
            <a:ext cx="12338046" cy="6940151"/>
          </a:xfrm>
          <a:prstGeom prst="rect">
            <a:avLst/>
          </a:prstGeom>
        </p:spPr>
      </p:pic>
    </p:spTree>
    <p:extLst>
      <p:ext uri="{BB962C8B-B14F-4D97-AF65-F5344CB8AC3E}">
        <p14:creationId xmlns:p14="http://schemas.microsoft.com/office/powerpoint/2010/main" val="2149212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4028CB-1533-33CB-09F8-BD2E3A8992CC}"/>
              </a:ext>
            </a:extLst>
          </p:cNvPr>
          <p:cNvPicPr>
            <a:picLocks noChangeAspect="1"/>
          </p:cNvPicPr>
          <p:nvPr/>
        </p:nvPicPr>
        <p:blipFill rotWithShape="1">
          <a:blip r:embed="rId2">
            <a:extLst>
              <a:ext uri="{28A0092B-C50C-407E-A947-70E740481C1C}">
                <a14:useLocalDpi xmlns:a14="http://schemas.microsoft.com/office/drawing/2010/main" val="0"/>
              </a:ext>
            </a:extLst>
          </a:blip>
          <a:srcRect t="95082"/>
          <a:stretch/>
        </p:blipFill>
        <p:spPr>
          <a:xfrm>
            <a:off x="0" y="6611815"/>
            <a:ext cx="12192000" cy="328336"/>
          </a:xfrm>
          <a:prstGeom prst="rect">
            <a:avLst/>
          </a:prstGeom>
        </p:spPr>
      </p:pic>
      <p:pic>
        <p:nvPicPr>
          <p:cNvPr id="3" name="Imagen 2">
            <a:extLst>
              <a:ext uri="{FF2B5EF4-FFF2-40B4-BE49-F238E27FC236}">
                <a16:creationId xmlns:a16="http://schemas.microsoft.com/office/drawing/2014/main" id="{AFDF2BBD-38AB-71A4-A77A-CE6499A8E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00156" cy="6975088"/>
          </a:xfrm>
          <a:prstGeom prst="rect">
            <a:avLst/>
          </a:prstGeom>
        </p:spPr>
      </p:pic>
    </p:spTree>
    <p:extLst>
      <p:ext uri="{BB962C8B-B14F-4D97-AF65-F5344CB8AC3E}">
        <p14:creationId xmlns:p14="http://schemas.microsoft.com/office/powerpoint/2010/main" val="1866540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35572" y="1587886"/>
            <a:ext cx="8520855" cy="22693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3200" b="1" dirty="0">
                <a:solidFill>
                  <a:schemeClr val="bg1"/>
                </a:solidFill>
              </a:rPr>
              <a:t>GRUPO DE GESTIÓN DOCUMENTAL  Y BIBLIOTECA</a:t>
            </a:r>
            <a:endParaRPr lang="es-ES" sz="3200" b="1" dirty="0">
              <a:solidFill>
                <a:schemeClr val="bg1"/>
              </a:solidFill>
              <a:ea typeface="Verdana" panose="020B0604030504040204" pitchFamily="34" charset="0"/>
              <a:cs typeface="Verdana" panose="020B0604030504040204" pitchFamily="34" charset="0"/>
            </a:endParaRPr>
          </a:p>
        </p:txBody>
      </p:sp>
      <p:pic>
        <p:nvPicPr>
          <p:cNvPr id="2" name="Imagen 1">
            <a:extLst>
              <a:ext uri="{FF2B5EF4-FFF2-40B4-BE49-F238E27FC236}">
                <a16:creationId xmlns:a16="http://schemas.microsoft.com/office/drawing/2014/main" id="{2D409E83-EBB4-C85C-EB99-CF8028FFE9E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1746679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CB57FA9-10A3-8C7E-39A0-9FBBC5D17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9318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CFAF2D4-6A2E-0C01-4417-AC7B0CC09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781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upo 49">
            <a:extLst>
              <a:ext uri="{FF2B5EF4-FFF2-40B4-BE49-F238E27FC236}">
                <a16:creationId xmlns:a16="http://schemas.microsoft.com/office/drawing/2014/main" id="{C4C5054E-A95E-6CC6-07C0-B8D75B05048F}"/>
              </a:ext>
            </a:extLst>
          </p:cNvPr>
          <p:cNvGrpSpPr/>
          <p:nvPr/>
        </p:nvGrpSpPr>
        <p:grpSpPr>
          <a:xfrm>
            <a:off x="177511" y="688402"/>
            <a:ext cx="11836978" cy="5481195"/>
            <a:chOff x="191366" y="488375"/>
            <a:chExt cx="11836978" cy="5481195"/>
          </a:xfrm>
        </p:grpSpPr>
        <p:grpSp>
          <p:nvGrpSpPr>
            <p:cNvPr id="4" name="Grupo 3">
              <a:extLst>
                <a:ext uri="{FF2B5EF4-FFF2-40B4-BE49-F238E27FC236}">
                  <a16:creationId xmlns:a16="http://schemas.microsoft.com/office/drawing/2014/main" id="{319FC04F-73BB-7277-C4C9-3406D6C3E4B3}"/>
                </a:ext>
              </a:extLst>
            </p:cNvPr>
            <p:cNvGrpSpPr/>
            <p:nvPr/>
          </p:nvGrpSpPr>
          <p:grpSpPr>
            <a:xfrm>
              <a:off x="7816872" y="2780029"/>
              <a:ext cx="667617" cy="334774"/>
              <a:chOff x="7682235" y="2530974"/>
              <a:chExt cx="667617" cy="334774"/>
            </a:xfrm>
          </p:grpSpPr>
          <p:cxnSp>
            <p:nvCxnSpPr>
              <p:cNvPr id="5" name="Conector recto 4">
                <a:extLst>
                  <a:ext uri="{FF2B5EF4-FFF2-40B4-BE49-F238E27FC236}">
                    <a16:creationId xmlns:a16="http://schemas.microsoft.com/office/drawing/2014/main" id="{650A1DDC-1253-D5B0-1426-F9DC29265C83}"/>
                  </a:ext>
                </a:extLst>
              </p:cNvPr>
              <p:cNvCxnSpPr>
                <a:cxnSpLocks/>
              </p:cNvCxnSpPr>
              <p:nvPr/>
            </p:nvCxnSpPr>
            <p:spPr>
              <a:xfrm>
                <a:off x="7682235" y="2865748"/>
                <a:ext cx="667617" cy="0"/>
              </a:xfrm>
              <a:prstGeom prst="line">
                <a:avLst/>
              </a:prstGeom>
              <a:ln>
                <a:solidFill>
                  <a:srgbClr val="CBAC5D"/>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F70BF22-C16B-6288-D587-1AD3EA87888A}"/>
                  </a:ext>
                </a:extLst>
              </p:cNvPr>
              <p:cNvCxnSpPr>
                <a:cxnSpLocks/>
              </p:cNvCxnSpPr>
              <p:nvPr/>
            </p:nvCxnSpPr>
            <p:spPr>
              <a:xfrm>
                <a:off x="8032933" y="2530974"/>
                <a:ext cx="0" cy="334774"/>
              </a:xfrm>
              <a:prstGeom prst="line">
                <a:avLst/>
              </a:prstGeom>
              <a:ln>
                <a:solidFill>
                  <a:srgbClr val="CBAC5D"/>
                </a:solidFill>
              </a:ln>
            </p:spPr>
            <p:style>
              <a:lnRef idx="1">
                <a:schemeClr val="accent1"/>
              </a:lnRef>
              <a:fillRef idx="0">
                <a:schemeClr val="accent1"/>
              </a:fillRef>
              <a:effectRef idx="0">
                <a:schemeClr val="accent1"/>
              </a:effectRef>
              <a:fontRef idx="minor">
                <a:schemeClr val="tx1"/>
              </a:fontRef>
            </p:style>
          </p:cxnSp>
        </p:grpSp>
        <p:sp>
          <p:nvSpPr>
            <p:cNvPr id="7" name="Rectángulo: esquinas redondeadas 6">
              <a:extLst>
                <a:ext uri="{FF2B5EF4-FFF2-40B4-BE49-F238E27FC236}">
                  <a16:creationId xmlns:a16="http://schemas.microsoft.com/office/drawing/2014/main" id="{579BB52D-7155-9D1B-A9C0-19E659F3ADE2}"/>
                </a:ext>
              </a:extLst>
            </p:cNvPr>
            <p:cNvSpPr/>
            <p:nvPr/>
          </p:nvSpPr>
          <p:spPr>
            <a:xfrm>
              <a:off x="4868141" y="488375"/>
              <a:ext cx="2483427" cy="529936"/>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latin typeface="Helvetica" panose="020B0604020202020204" pitchFamily="34" charset="0"/>
                  <a:cs typeface="Helvetica" panose="020B0604020202020204" pitchFamily="34" charset="0"/>
                </a:rPr>
                <a:t>Ministro</a:t>
              </a:r>
              <a:endParaRPr lang="es-CO" b="1" dirty="0">
                <a:latin typeface="Helvetica" panose="020B0604020202020204" pitchFamily="34" charset="0"/>
                <a:cs typeface="Helvetica" panose="020B0604020202020204" pitchFamily="34" charset="0"/>
              </a:endParaRPr>
            </a:p>
          </p:txBody>
        </p:sp>
        <p:sp>
          <p:nvSpPr>
            <p:cNvPr id="8" name="Rectángulo: esquinas redondeadas 7">
              <a:extLst>
                <a:ext uri="{FF2B5EF4-FFF2-40B4-BE49-F238E27FC236}">
                  <a16:creationId xmlns:a16="http://schemas.microsoft.com/office/drawing/2014/main" id="{1E6E4E52-72D6-E108-4FA1-F0EABD6B0A57}"/>
                </a:ext>
              </a:extLst>
            </p:cNvPr>
            <p:cNvSpPr/>
            <p:nvPr/>
          </p:nvSpPr>
          <p:spPr>
            <a:xfrm>
              <a:off x="2203621" y="1639530"/>
              <a:ext cx="3390901" cy="536864"/>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latin typeface="Helvetica" panose="020B0604020202020204" pitchFamily="34" charset="0"/>
                  <a:cs typeface="Helvetica" panose="020B0604020202020204" pitchFamily="34" charset="0"/>
                </a:rPr>
                <a:t>Oficina Tecnologías de la información y de las comunicaciones</a:t>
              </a:r>
            </a:p>
          </p:txBody>
        </p:sp>
        <p:sp>
          <p:nvSpPr>
            <p:cNvPr id="9" name="Rectángulo: esquinas redondeadas 8">
              <a:extLst>
                <a:ext uri="{FF2B5EF4-FFF2-40B4-BE49-F238E27FC236}">
                  <a16:creationId xmlns:a16="http://schemas.microsoft.com/office/drawing/2014/main" id="{7CC2514A-EA0D-49ED-8C9A-AC5230F5EDAF}"/>
                </a:ext>
              </a:extLst>
            </p:cNvPr>
            <p:cNvSpPr/>
            <p:nvPr/>
          </p:nvSpPr>
          <p:spPr>
            <a:xfrm>
              <a:off x="2222475" y="2255799"/>
              <a:ext cx="3390901" cy="367144"/>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latin typeface="Helvetica" panose="020B0604020202020204" pitchFamily="34" charset="0"/>
                  <a:cs typeface="Helvetica" panose="020B0604020202020204" pitchFamily="34" charset="0"/>
                </a:rPr>
                <a:t>Oficina Control interno</a:t>
              </a:r>
            </a:p>
          </p:txBody>
        </p:sp>
        <p:sp>
          <p:nvSpPr>
            <p:cNvPr id="10" name="Rectángulo: esquinas redondeadas 9">
              <a:extLst>
                <a:ext uri="{FF2B5EF4-FFF2-40B4-BE49-F238E27FC236}">
                  <a16:creationId xmlns:a16="http://schemas.microsoft.com/office/drawing/2014/main" id="{A6CB5FF6-1D6E-3F55-4953-1D1DF10BB783}"/>
                </a:ext>
              </a:extLst>
            </p:cNvPr>
            <p:cNvSpPr/>
            <p:nvPr/>
          </p:nvSpPr>
          <p:spPr>
            <a:xfrm>
              <a:off x="2194202" y="1183421"/>
              <a:ext cx="3390901" cy="367144"/>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latin typeface="Helvetica" panose="020B0604020202020204" pitchFamily="34" charset="0"/>
                  <a:cs typeface="Helvetica" panose="020B0604020202020204" pitchFamily="34" charset="0"/>
                </a:rPr>
                <a:t>Oficina Asesora Jurídica</a:t>
              </a:r>
            </a:p>
          </p:txBody>
        </p:sp>
        <p:sp>
          <p:nvSpPr>
            <p:cNvPr id="11" name="Rectángulo: esquinas redondeadas 10">
              <a:extLst>
                <a:ext uri="{FF2B5EF4-FFF2-40B4-BE49-F238E27FC236}">
                  <a16:creationId xmlns:a16="http://schemas.microsoft.com/office/drawing/2014/main" id="{7A77CD8D-0256-D597-3351-1A1BC24FD5E6}"/>
                </a:ext>
              </a:extLst>
            </p:cNvPr>
            <p:cNvSpPr/>
            <p:nvPr/>
          </p:nvSpPr>
          <p:spPr>
            <a:xfrm>
              <a:off x="6306176" y="1191311"/>
              <a:ext cx="3390901" cy="367144"/>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latin typeface="Helvetica" panose="020B0604020202020204" pitchFamily="34" charset="0"/>
                  <a:cs typeface="Helvetica" panose="020B0604020202020204" pitchFamily="34" charset="0"/>
                </a:rPr>
                <a:t>Oficina de Asuntos Internacionales</a:t>
              </a:r>
            </a:p>
          </p:txBody>
        </p:sp>
        <p:sp>
          <p:nvSpPr>
            <p:cNvPr id="12" name="Rectángulo: esquinas redondeadas 11">
              <a:extLst>
                <a:ext uri="{FF2B5EF4-FFF2-40B4-BE49-F238E27FC236}">
                  <a16:creationId xmlns:a16="http://schemas.microsoft.com/office/drawing/2014/main" id="{E9812611-B91E-B59B-C7C5-6B28FBAE455A}"/>
                </a:ext>
              </a:extLst>
            </p:cNvPr>
            <p:cNvSpPr/>
            <p:nvPr/>
          </p:nvSpPr>
          <p:spPr>
            <a:xfrm>
              <a:off x="6334450" y="1666794"/>
              <a:ext cx="3362628" cy="472781"/>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dirty="0">
                  <a:latin typeface="Helvetica" panose="020B0604020202020204" pitchFamily="34" charset="0"/>
                  <a:cs typeface="Helvetica" panose="020B0604020202020204" pitchFamily="34" charset="0"/>
                </a:rPr>
                <a:t>Oficina Asesora de Planeación y Prospectiva</a:t>
              </a:r>
            </a:p>
          </p:txBody>
        </p:sp>
        <p:sp>
          <p:nvSpPr>
            <p:cNvPr id="13" name="Rectángulo: esquinas redondeadas 12">
              <a:extLst>
                <a:ext uri="{FF2B5EF4-FFF2-40B4-BE49-F238E27FC236}">
                  <a16:creationId xmlns:a16="http://schemas.microsoft.com/office/drawing/2014/main" id="{A973B77F-22D0-4BE1-2B58-323FC945854D}"/>
                </a:ext>
              </a:extLst>
            </p:cNvPr>
            <p:cNvSpPr/>
            <p:nvPr/>
          </p:nvSpPr>
          <p:spPr>
            <a:xfrm>
              <a:off x="6334449" y="2359309"/>
              <a:ext cx="3588867" cy="470672"/>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b="1" dirty="0">
                  <a:latin typeface="Helvetica" panose="020B0604020202020204" pitchFamily="34" charset="0"/>
                  <a:cs typeface="Helvetica" panose="020B0604020202020204" pitchFamily="34" charset="0"/>
                </a:rPr>
                <a:t>Secretaría General</a:t>
              </a:r>
            </a:p>
          </p:txBody>
        </p:sp>
        <p:sp>
          <p:nvSpPr>
            <p:cNvPr id="14" name="Rectángulo: esquinas redondeadas 13">
              <a:extLst>
                <a:ext uri="{FF2B5EF4-FFF2-40B4-BE49-F238E27FC236}">
                  <a16:creationId xmlns:a16="http://schemas.microsoft.com/office/drawing/2014/main" id="{2731CE7B-87B5-E66F-7FE3-8A42863F49B5}"/>
                </a:ext>
              </a:extLst>
            </p:cNvPr>
            <p:cNvSpPr/>
            <p:nvPr/>
          </p:nvSpPr>
          <p:spPr>
            <a:xfrm>
              <a:off x="6419292" y="2930607"/>
              <a:ext cx="1378530" cy="419120"/>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Subdirección Administrativa</a:t>
              </a:r>
            </a:p>
          </p:txBody>
        </p:sp>
        <p:sp>
          <p:nvSpPr>
            <p:cNvPr id="15" name="Rectángulo: esquinas redondeadas 14">
              <a:extLst>
                <a:ext uri="{FF2B5EF4-FFF2-40B4-BE49-F238E27FC236}">
                  <a16:creationId xmlns:a16="http://schemas.microsoft.com/office/drawing/2014/main" id="{37E4A3D3-2E7A-9508-C3BA-3D2444634E1D}"/>
                </a:ext>
              </a:extLst>
            </p:cNvPr>
            <p:cNvSpPr/>
            <p:nvPr/>
          </p:nvSpPr>
          <p:spPr>
            <a:xfrm>
              <a:off x="8507077" y="2930607"/>
              <a:ext cx="1378530" cy="419120"/>
            </a:xfrm>
            <a:prstGeom prst="roundRect">
              <a:avLst/>
            </a:prstGeom>
            <a:solidFill>
              <a:srgbClr val="CBA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Subdirección Financiera</a:t>
              </a:r>
            </a:p>
          </p:txBody>
        </p:sp>
        <p:sp>
          <p:nvSpPr>
            <p:cNvPr id="16" name="Rectángulo: esquinas redondeadas 15">
              <a:extLst>
                <a:ext uri="{FF2B5EF4-FFF2-40B4-BE49-F238E27FC236}">
                  <a16:creationId xmlns:a16="http://schemas.microsoft.com/office/drawing/2014/main" id="{0E687BB2-8C65-08D1-227B-B743232C9D44}"/>
                </a:ext>
              </a:extLst>
            </p:cNvPr>
            <p:cNvSpPr/>
            <p:nvPr/>
          </p:nvSpPr>
          <p:spPr>
            <a:xfrm>
              <a:off x="1814941" y="3730335"/>
              <a:ext cx="2483427" cy="529936"/>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b="1" dirty="0">
                  <a:latin typeface="Helvetica" panose="020B0604020202020204" pitchFamily="34" charset="0"/>
                  <a:cs typeface="Helvetica" panose="020B0604020202020204" pitchFamily="34" charset="0"/>
                </a:rPr>
                <a:t>Despacho Viceministro Desarrollo Rural</a:t>
              </a:r>
              <a:endParaRPr lang="es-CO" sz="1200" b="1" dirty="0">
                <a:latin typeface="Helvetica" panose="020B0604020202020204" pitchFamily="34" charset="0"/>
                <a:cs typeface="Helvetica" panose="020B0604020202020204" pitchFamily="34" charset="0"/>
              </a:endParaRPr>
            </a:p>
          </p:txBody>
        </p:sp>
        <p:sp>
          <p:nvSpPr>
            <p:cNvPr id="17" name="Rectángulo: esquinas redondeadas 16">
              <a:extLst>
                <a:ext uri="{FF2B5EF4-FFF2-40B4-BE49-F238E27FC236}">
                  <a16:creationId xmlns:a16="http://schemas.microsoft.com/office/drawing/2014/main" id="{F3086389-B36D-1AB8-B6DF-A6D2F35E27BB}"/>
                </a:ext>
              </a:extLst>
            </p:cNvPr>
            <p:cNvSpPr/>
            <p:nvPr/>
          </p:nvSpPr>
          <p:spPr>
            <a:xfrm>
              <a:off x="7623462" y="3725347"/>
              <a:ext cx="2738004" cy="529936"/>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b="1" dirty="0">
                  <a:latin typeface="Helvetica" panose="020B0604020202020204" pitchFamily="34" charset="0"/>
                  <a:cs typeface="Helvetica" panose="020B0604020202020204" pitchFamily="34" charset="0"/>
                </a:rPr>
                <a:t>Despacho Viceministro Asuntos Agropecuarios</a:t>
              </a:r>
              <a:endParaRPr lang="es-CO" sz="1200" b="1" dirty="0">
                <a:latin typeface="Helvetica" panose="020B0604020202020204" pitchFamily="34" charset="0"/>
                <a:cs typeface="Helvetica" panose="020B0604020202020204" pitchFamily="34" charset="0"/>
              </a:endParaRPr>
            </a:p>
          </p:txBody>
        </p:sp>
        <p:sp>
          <p:nvSpPr>
            <p:cNvPr id="18" name="Rectángulo: esquinas redondeadas 17">
              <a:extLst>
                <a:ext uri="{FF2B5EF4-FFF2-40B4-BE49-F238E27FC236}">
                  <a16:creationId xmlns:a16="http://schemas.microsoft.com/office/drawing/2014/main" id="{23D17F52-A217-7C89-4617-93325E588145}"/>
                </a:ext>
              </a:extLst>
            </p:cNvPr>
            <p:cNvSpPr/>
            <p:nvPr/>
          </p:nvSpPr>
          <p:spPr>
            <a:xfrm>
              <a:off x="4400544" y="4558152"/>
              <a:ext cx="1335234" cy="1402758"/>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de capacidades productivas y generación de ingresos</a:t>
              </a:r>
              <a:endParaRPr lang="es-CO" sz="1050" dirty="0">
                <a:latin typeface="Helvetica" panose="020B0604020202020204" pitchFamily="34" charset="0"/>
                <a:cs typeface="Helvetica" panose="020B0604020202020204" pitchFamily="34" charset="0"/>
              </a:endParaRPr>
            </a:p>
          </p:txBody>
        </p:sp>
        <p:sp>
          <p:nvSpPr>
            <p:cNvPr id="19" name="Rectángulo: esquinas redondeadas 18">
              <a:extLst>
                <a:ext uri="{FF2B5EF4-FFF2-40B4-BE49-F238E27FC236}">
                  <a16:creationId xmlns:a16="http://schemas.microsoft.com/office/drawing/2014/main" id="{3A79872E-6B43-BFA2-B33A-11304567CFD6}"/>
                </a:ext>
              </a:extLst>
            </p:cNvPr>
            <p:cNvSpPr/>
            <p:nvPr/>
          </p:nvSpPr>
          <p:spPr>
            <a:xfrm>
              <a:off x="1449526" y="4561622"/>
              <a:ext cx="1411432" cy="1402760"/>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ordenamiento social de la propiedad rural</a:t>
              </a:r>
              <a:endParaRPr lang="es-CO" sz="1050" dirty="0">
                <a:latin typeface="Helvetica" panose="020B0604020202020204" pitchFamily="34" charset="0"/>
                <a:cs typeface="Helvetica" panose="020B0604020202020204" pitchFamily="34" charset="0"/>
              </a:endParaRPr>
            </a:p>
          </p:txBody>
        </p:sp>
        <p:sp>
          <p:nvSpPr>
            <p:cNvPr id="20" name="Rectángulo: esquinas redondeadas 19">
              <a:extLst>
                <a:ext uri="{FF2B5EF4-FFF2-40B4-BE49-F238E27FC236}">
                  <a16:creationId xmlns:a16="http://schemas.microsoft.com/office/drawing/2014/main" id="{AB38DF78-C593-3BB4-CA2A-13297F85085F}"/>
                </a:ext>
              </a:extLst>
            </p:cNvPr>
            <p:cNvSpPr/>
            <p:nvPr/>
          </p:nvSpPr>
          <p:spPr>
            <a:xfrm>
              <a:off x="2963134" y="4558151"/>
              <a:ext cx="1335234" cy="1402759"/>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de la gestión de Bienes Públicos</a:t>
              </a:r>
              <a:endParaRPr lang="es-CO" sz="1050" dirty="0">
                <a:latin typeface="Helvetica" panose="020B0604020202020204" pitchFamily="34" charset="0"/>
                <a:cs typeface="Helvetica" panose="020B0604020202020204" pitchFamily="34" charset="0"/>
              </a:endParaRPr>
            </a:p>
          </p:txBody>
        </p:sp>
        <p:sp>
          <p:nvSpPr>
            <p:cNvPr id="21" name="Rectángulo: esquinas redondeadas 20">
              <a:extLst>
                <a:ext uri="{FF2B5EF4-FFF2-40B4-BE49-F238E27FC236}">
                  <a16:creationId xmlns:a16="http://schemas.microsoft.com/office/drawing/2014/main" id="{C37920CA-8DB8-4889-25A5-9D5133540313}"/>
                </a:ext>
              </a:extLst>
            </p:cNvPr>
            <p:cNvSpPr/>
            <p:nvPr/>
          </p:nvSpPr>
          <p:spPr>
            <a:xfrm>
              <a:off x="191366" y="4558151"/>
              <a:ext cx="1215728" cy="1402741"/>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de la mujer rural</a:t>
              </a:r>
              <a:endParaRPr lang="es-CO" sz="1050" dirty="0">
                <a:latin typeface="Helvetica" panose="020B0604020202020204" pitchFamily="34" charset="0"/>
                <a:cs typeface="Helvetica" panose="020B0604020202020204" pitchFamily="34" charset="0"/>
              </a:endParaRPr>
            </a:p>
          </p:txBody>
        </p:sp>
        <p:grpSp>
          <p:nvGrpSpPr>
            <p:cNvPr id="26" name="Grupo 25">
              <a:extLst>
                <a:ext uri="{FF2B5EF4-FFF2-40B4-BE49-F238E27FC236}">
                  <a16:creationId xmlns:a16="http://schemas.microsoft.com/office/drawing/2014/main" id="{322D927B-5B8A-7FA2-C275-FA2209690531}"/>
                </a:ext>
              </a:extLst>
            </p:cNvPr>
            <p:cNvGrpSpPr/>
            <p:nvPr/>
          </p:nvGrpSpPr>
          <p:grpSpPr>
            <a:xfrm>
              <a:off x="3056655" y="987137"/>
              <a:ext cx="5935809" cy="2784762"/>
              <a:chOff x="3056655" y="945573"/>
              <a:chExt cx="5935809" cy="2784762"/>
            </a:xfrm>
          </p:grpSpPr>
          <p:cxnSp>
            <p:nvCxnSpPr>
              <p:cNvPr id="27" name="Conector: angular 26">
                <a:extLst>
                  <a:ext uri="{FF2B5EF4-FFF2-40B4-BE49-F238E27FC236}">
                    <a16:creationId xmlns:a16="http://schemas.microsoft.com/office/drawing/2014/main" id="{4B8DCEAB-713D-CCEC-1052-855820DB8638}"/>
                  </a:ext>
                </a:extLst>
              </p:cNvPr>
              <p:cNvCxnSpPr>
                <a:cxnSpLocks/>
                <a:endCxn id="16" idx="0"/>
              </p:cNvCxnSpPr>
              <p:nvPr/>
            </p:nvCxnSpPr>
            <p:spPr>
              <a:xfrm rot="10800000" flipV="1">
                <a:off x="3056655" y="3418607"/>
                <a:ext cx="4068038" cy="311728"/>
              </a:xfrm>
              <a:prstGeom prst="bentConnector2">
                <a:avLst/>
              </a:prstGeom>
              <a:ln w="19050">
                <a:solidFill>
                  <a:srgbClr val="666633"/>
                </a:solidFill>
              </a:ln>
            </p:spPr>
            <p:style>
              <a:lnRef idx="1">
                <a:schemeClr val="accent1"/>
              </a:lnRef>
              <a:fillRef idx="0">
                <a:schemeClr val="accent1"/>
              </a:fillRef>
              <a:effectRef idx="0">
                <a:schemeClr val="accent1"/>
              </a:effectRef>
              <a:fontRef idx="minor">
                <a:schemeClr val="tx1"/>
              </a:fontRef>
            </p:style>
          </p:cxnSp>
          <p:cxnSp>
            <p:nvCxnSpPr>
              <p:cNvPr id="28" name="Conector: angular 27">
                <a:extLst>
                  <a:ext uri="{FF2B5EF4-FFF2-40B4-BE49-F238E27FC236}">
                    <a16:creationId xmlns:a16="http://schemas.microsoft.com/office/drawing/2014/main" id="{E9A82496-0742-C86B-706B-1D4DAB9BE810}"/>
                  </a:ext>
                </a:extLst>
              </p:cNvPr>
              <p:cNvCxnSpPr>
                <a:cxnSpLocks/>
                <a:endCxn id="17" idx="0"/>
              </p:cNvCxnSpPr>
              <p:nvPr/>
            </p:nvCxnSpPr>
            <p:spPr>
              <a:xfrm>
                <a:off x="4900180" y="3418607"/>
                <a:ext cx="4092284" cy="306740"/>
              </a:xfrm>
              <a:prstGeom prst="bentConnector2">
                <a:avLst/>
              </a:prstGeom>
              <a:ln w="19050">
                <a:solidFill>
                  <a:srgbClr val="666633"/>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CD10B2F2-ADC3-046B-FB34-B5DA98E31D7D}"/>
                  </a:ext>
                </a:extLst>
              </p:cNvPr>
              <p:cNvCxnSpPr>
                <a:cxnSpLocks/>
              </p:cNvCxnSpPr>
              <p:nvPr/>
            </p:nvCxnSpPr>
            <p:spPr>
              <a:xfrm flipV="1">
                <a:off x="5964486" y="945573"/>
                <a:ext cx="6820" cy="2473034"/>
              </a:xfrm>
              <a:prstGeom prst="line">
                <a:avLst/>
              </a:prstGeom>
              <a:ln w="28575">
                <a:solidFill>
                  <a:srgbClr val="CBAC5D"/>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4D7D5834-5490-F310-736E-A425A9A4A78F}"/>
                  </a:ext>
                </a:extLst>
              </p:cNvPr>
              <p:cNvCxnSpPr>
                <a:cxnSpLocks/>
                <a:endCxn id="9" idx="3"/>
              </p:cNvCxnSpPr>
              <p:nvPr/>
            </p:nvCxnSpPr>
            <p:spPr>
              <a:xfrm flipH="1" flipV="1">
                <a:off x="5613376" y="2439371"/>
                <a:ext cx="371785" cy="4038"/>
              </a:xfrm>
              <a:prstGeom prst="line">
                <a:avLst/>
              </a:prstGeom>
              <a:ln w="28575">
                <a:solidFill>
                  <a:srgbClr val="CBAC5D"/>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B20EE2A8-367D-936E-C21E-84ABA9CDFE10}"/>
                  </a:ext>
                </a:extLst>
              </p:cNvPr>
              <p:cNvCxnSpPr>
                <a:cxnSpLocks/>
                <a:stCxn id="12" idx="1"/>
                <a:endCxn id="8" idx="3"/>
              </p:cNvCxnSpPr>
              <p:nvPr/>
            </p:nvCxnSpPr>
            <p:spPr>
              <a:xfrm flipH="1">
                <a:off x="5594522" y="1903185"/>
                <a:ext cx="739928" cy="4777"/>
              </a:xfrm>
              <a:prstGeom prst="line">
                <a:avLst/>
              </a:prstGeom>
              <a:ln w="28575">
                <a:solidFill>
                  <a:srgbClr val="CBAC5D"/>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CDD3C056-5E24-4F4F-8186-0C14A8C0A71D}"/>
                  </a:ext>
                </a:extLst>
              </p:cNvPr>
              <p:cNvCxnSpPr>
                <a:cxnSpLocks/>
                <a:stCxn id="11" idx="1"/>
                <a:endCxn id="10" idx="3"/>
              </p:cNvCxnSpPr>
              <p:nvPr/>
            </p:nvCxnSpPr>
            <p:spPr>
              <a:xfrm flipH="1" flipV="1">
                <a:off x="5585103" y="1366993"/>
                <a:ext cx="721073" cy="7890"/>
              </a:xfrm>
              <a:prstGeom prst="line">
                <a:avLst/>
              </a:prstGeom>
              <a:ln w="28575">
                <a:solidFill>
                  <a:srgbClr val="CBAC5D"/>
                </a:solidFill>
              </a:ln>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A39D0A66-FB45-A10B-FC73-67F34BDD3532}"/>
                </a:ext>
              </a:extLst>
            </p:cNvPr>
            <p:cNvGrpSpPr/>
            <p:nvPr/>
          </p:nvGrpSpPr>
          <p:grpSpPr>
            <a:xfrm>
              <a:off x="813085" y="4260271"/>
              <a:ext cx="4281493" cy="301351"/>
              <a:chOff x="799230" y="4260271"/>
              <a:chExt cx="4281493" cy="301351"/>
            </a:xfrm>
          </p:grpSpPr>
          <p:cxnSp>
            <p:nvCxnSpPr>
              <p:cNvPr id="34" name="Conector recto 33">
                <a:extLst>
                  <a:ext uri="{FF2B5EF4-FFF2-40B4-BE49-F238E27FC236}">
                    <a16:creationId xmlns:a16="http://schemas.microsoft.com/office/drawing/2014/main" id="{CEF8C6F7-464B-AE8A-991D-9030355709DC}"/>
                  </a:ext>
                </a:extLst>
              </p:cNvPr>
              <p:cNvCxnSpPr>
                <a:cxnSpLocks/>
              </p:cNvCxnSpPr>
              <p:nvPr/>
            </p:nvCxnSpPr>
            <p:spPr>
              <a:xfrm flipV="1">
                <a:off x="811792" y="4399009"/>
                <a:ext cx="4268931" cy="37324"/>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A5F2F871-4ADC-7E6F-38EB-F79875E38DBB}"/>
                  </a:ext>
                </a:extLst>
              </p:cNvPr>
              <p:cNvCxnSpPr>
                <a:cxnSpLocks/>
                <a:stCxn id="21" idx="0"/>
              </p:cNvCxnSpPr>
              <p:nvPr/>
            </p:nvCxnSpPr>
            <p:spPr>
              <a:xfrm flipV="1">
                <a:off x="799230" y="4426527"/>
                <a:ext cx="1569" cy="131624"/>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F9CE21FC-8E98-9CF4-B92A-1C39247F4AA8}"/>
                  </a:ext>
                </a:extLst>
              </p:cNvPr>
              <p:cNvCxnSpPr>
                <a:cxnSpLocks/>
                <a:stCxn id="19" idx="0"/>
              </p:cNvCxnSpPr>
              <p:nvPr/>
            </p:nvCxnSpPr>
            <p:spPr>
              <a:xfrm flipV="1">
                <a:off x="2155242" y="4426527"/>
                <a:ext cx="0" cy="135095"/>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4A543ED3-1DEF-7890-2216-917CDE94FC6E}"/>
                  </a:ext>
                </a:extLst>
              </p:cNvPr>
              <p:cNvCxnSpPr>
                <a:cxnSpLocks/>
                <a:stCxn id="20" idx="0"/>
              </p:cNvCxnSpPr>
              <p:nvPr/>
            </p:nvCxnSpPr>
            <p:spPr>
              <a:xfrm flipV="1">
                <a:off x="3630751" y="4426527"/>
                <a:ext cx="1977" cy="131624"/>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07CAC3F5-A1E7-588F-5099-87F5B052AB5A}"/>
                  </a:ext>
                </a:extLst>
              </p:cNvPr>
              <p:cNvCxnSpPr>
                <a:cxnSpLocks/>
                <a:stCxn id="18" idx="0"/>
              </p:cNvCxnSpPr>
              <p:nvPr/>
            </p:nvCxnSpPr>
            <p:spPr>
              <a:xfrm flipH="1" flipV="1">
                <a:off x="5065131" y="4393070"/>
                <a:ext cx="3030" cy="165082"/>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F2A81017-DE63-4A8D-3AD8-F2E9AF606C1D}"/>
                  </a:ext>
                </a:extLst>
              </p:cNvPr>
              <p:cNvCxnSpPr>
                <a:cxnSpLocks/>
                <a:endCxn id="16" idx="2"/>
              </p:cNvCxnSpPr>
              <p:nvPr/>
            </p:nvCxnSpPr>
            <p:spPr>
              <a:xfrm flipV="1">
                <a:off x="3056655" y="4260271"/>
                <a:ext cx="0" cy="166256"/>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grpSp>
        <p:grpSp>
          <p:nvGrpSpPr>
            <p:cNvPr id="40" name="Grupo 39">
              <a:extLst>
                <a:ext uri="{FF2B5EF4-FFF2-40B4-BE49-F238E27FC236}">
                  <a16:creationId xmlns:a16="http://schemas.microsoft.com/office/drawing/2014/main" id="{638C4753-FC4F-673C-F3B1-FB82E488FF2E}"/>
                </a:ext>
              </a:extLst>
            </p:cNvPr>
            <p:cNvGrpSpPr/>
            <p:nvPr/>
          </p:nvGrpSpPr>
          <p:grpSpPr>
            <a:xfrm>
              <a:off x="7015593" y="4264405"/>
              <a:ext cx="4370685" cy="343971"/>
              <a:chOff x="7002171" y="4222841"/>
              <a:chExt cx="4370685" cy="343971"/>
            </a:xfrm>
          </p:grpSpPr>
          <p:cxnSp>
            <p:nvCxnSpPr>
              <p:cNvPr id="41" name="Conector recto 40">
                <a:extLst>
                  <a:ext uri="{FF2B5EF4-FFF2-40B4-BE49-F238E27FC236}">
                    <a16:creationId xmlns:a16="http://schemas.microsoft.com/office/drawing/2014/main" id="{B496608F-5099-B60D-64A9-45BD1E4FF4DC}"/>
                  </a:ext>
                </a:extLst>
              </p:cNvPr>
              <p:cNvCxnSpPr>
                <a:cxnSpLocks/>
              </p:cNvCxnSpPr>
              <p:nvPr/>
            </p:nvCxnSpPr>
            <p:spPr>
              <a:xfrm flipV="1">
                <a:off x="7014733" y="4383445"/>
                <a:ext cx="4358123" cy="41934"/>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7C5A178A-118E-414C-050A-6FEA201684BA}"/>
                  </a:ext>
                </a:extLst>
              </p:cNvPr>
              <p:cNvCxnSpPr>
                <a:cxnSpLocks/>
                <a:stCxn id="25" idx="0"/>
              </p:cNvCxnSpPr>
              <p:nvPr/>
            </p:nvCxnSpPr>
            <p:spPr>
              <a:xfrm flipV="1">
                <a:off x="7002171" y="4417671"/>
                <a:ext cx="2002" cy="147403"/>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CC46DEA3-19AB-DE5C-9A28-B2D5898B909A}"/>
                  </a:ext>
                </a:extLst>
              </p:cNvPr>
              <p:cNvCxnSpPr>
                <a:cxnSpLocks/>
                <a:stCxn id="23" idx="0"/>
              </p:cNvCxnSpPr>
              <p:nvPr/>
            </p:nvCxnSpPr>
            <p:spPr>
              <a:xfrm flipV="1">
                <a:off x="8431354" y="4435383"/>
                <a:ext cx="0" cy="122768"/>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853D7DCF-BAF6-C790-54C5-1A5C97EC6232}"/>
                  </a:ext>
                </a:extLst>
              </p:cNvPr>
              <p:cNvCxnSpPr>
                <a:cxnSpLocks/>
                <a:stCxn id="24" idx="0"/>
              </p:cNvCxnSpPr>
              <p:nvPr/>
            </p:nvCxnSpPr>
            <p:spPr>
              <a:xfrm flipV="1">
                <a:off x="9923317" y="4412293"/>
                <a:ext cx="0" cy="145857"/>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F7064155-6732-15DA-7556-FEEED0437D7B}"/>
                  </a:ext>
                </a:extLst>
              </p:cNvPr>
              <p:cNvCxnSpPr>
                <a:cxnSpLocks/>
                <a:stCxn id="22" idx="0"/>
              </p:cNvCxnSpPr>
              <p:nvPr/>
            </p:nvCxnSpPr>
            <p:spPr>
              <a:xfrm flipV="1">
                <a:off x="11360727" y="4389203"/>
                <a:ext cx="0" cy="177609"/>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CACD2FB3-8075-2E56-E4B7-BEB51C06CD88}"/>
                  </a:ext>
                </a:extLst>
              </p:cNvPr>
              <p:cNvCxnSpPr>
                <a:cxnSpLocks/>
              </p:cNvCxnSpPr>
              <p:nvPr/>
            </p:nvCxnSpPr>
            <p:spPr>
              <a:xfrm flipV="1">
                <a:off x="8979042" y="4222841"/>
                <a:ext cx="0" cy="166256"/>
              </a:xfrm>
              <a:prstGeom prst="line">
                <a:avLst/>
              </a:prstGeom>
              <a:ln w="28575">
                <a:solidFill>
                  <a:srgbClr val="A19F4F"/>
                </a:solidFill>
              </a:ln>
            </p:spPr>
            <p:style>
              <a:lnRef idx="1">
                <a:schemeClr val="accent1"/>
              </a:lnRef>
              <a:fillRef idx="0">
                <a:schemeClr val="accent1"/>
              </a:fillRef>
              <a:effectRef idx="0">
                <a:schemeClr val="accent1"/>
              </a:effectRef>
              <a:fontRef idx="minor">
                <a:schemeClr val="tx1"/>
              </a:fontRef>
            </p:style>
          </p:cxnSp>
        </p:grpSp>
        <p:cxnSp>
          <p:nvCxnSpPr>
            <p:cNvPr id="47" name="Conector recto 46">
              <a:extLst>
                <a:ext uri="{FF2B5EF4-FFF2-40B4-BE49-F238E27FC236}">
                  <a16:creationId xmlns:a16="http://schemas.microsoft.com/office/drawing/2014/main" id="{82611044-2E9C-3DCC-5579-10DF41761C9C}"/>
                </a:ext>
              </a:extLst>
            </p:cNvPr>
            <p:cNvCxnSpPr>
              <a:cxnSpLocks/>
              <a:stCxn id="13" idx="1"/>
            </p:cNvCxnSpPr>
            <p:nvPr/>
          </p:nvCxnSpPr>
          <p:spPr>
            <a:xfrm flipH="1">
              <a:off x="5985161" y="2594645"/>
              <a:ext cx="349288" cy="10474"/>
            </a:xfrm>
            <a:prstGeom prst="line">
              <a:avLst/>
            </a:prstGeom>
            <a:ln w="28575">
              <a:solidFill>
                <a:srgbClr val="CBAC5D"/>
              </a:solidFill>
            </a:ln>
          </p:spPr>
          <p:style>
            <a:lnRef idx="1">
              <a:schemeClr val="accent1"/>
            </a:lnRef>
            <a:fillRef idx="0">
              <a:schemeClr val="accent1"/>
            </a:fillRef>
            <a:effectRef idx="0">
              <a:schemeClr val="accent1"/>
            </a:effectRef>
            <a:fontRef idx="minor">
              <a:schemeClr val="tx1"/>
            </a:fontRef>
          </p:style>
        </p:cxnSp>
        <p:sp>
          <p:nvSpPr>
            <p:cNvPr id="25" name="Rectángulo: esquinas redondeadas 24">
              <a:extLst>
                <a:ext uri="{FF2B5EF4-FFF2-40B4-BE49-F238E27FC236}">
                  <a16:creationId xmlns:a16="http://schemas.microsoft.com/office/drawing/2014/main" id="{5EA20D5F-26FF-8AFD-1CB4-8F53FC624988}"/>
                </a:ext>
              </a:extLst>
            </p:cNvPr>
            <p:cNvSpPr/>
            <p:nvPr/>
          </p:nvSpPr>
          <p:spPr>
            <a:xfrm>
              <a:off x="6380880" y="4565074"/>
              <a:ext cx="1242582" cy="1395817"/>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de cadenas agrícolas y forestales</a:t>
              </a:r>
              <a:endParaRPr lang="es-CO" sz="1050" dirty="0">
                <a:latin typeface="Helvetica" panose="020B0604020202020204" pitchFamily="34" charset="0"/>
                <a:cs typeface="Helvetica" panose="020B0604020202020204" pitchFamily="34" charset="0"/>
              </a:endParaRPr>
            </a:p>
          </p:txBody>
        </p:sp>
        <p:sp>
          <p:nvSpPr>
            <p:cNvPr id="22" name="Rectángulo: esquinas redondeadas 21">
              <a:extLst>
                <a:ext uri="{FF2B5EF4-FFF2-40B4-BE49-F238E27FC236}">
                  <a16:creationId xmlns:a16="http://schemas.microsoft.com/office/drawing/2014/main" id="{7BE17603-3F87-5437-AC7E-E3D91B0BE988}"/>
                </a:ext>
              </a:extLst>
            </p:cNvPr>
            <p:cNvSpPr/>
            <p:nvPr/>
          </p:nvSpPr>
          <p:spPr>
            <a:xfrm>
              <a:off x="10693110" y="4566812"/>
              <a:ext cx="1335234" cy="1402758"/>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de innovación desarrollo tecnológico y protección sanitaria</a:t>
              </a:r>
              <a:endParaRPr lang="es-CO" sz="1050" dirty="0">
                <a:latin typeface="Helvetica" panose="020B0604020202020204" pitchFamily="34" charset="0"/>
                <a:cs typeface="Helvetica" panose="020B0604020202020204" pitchFamily="34" charset="0"/>
              </a:endParaRPr>
            </a:p>
          </p:txBody>
        </p:sp>
        <p:sp>
          <p:nvSpPr>
            <p:cNvPr id="23" name="Rectángulo: esquinas redondeadas 22">
              <a:extLst>
                <a:ext uri="{FF2B5EF4-FFF2-40B4-BE49-F238E27FC236}">
                  <a16:creationId xmlns:a16="http://schemas.microsoft.com/office/drawing/2014/main" id="{8C44FA9D-C14A-A66A-BF5D-DDF891030C38}"/>
                </a:ext>
              </a:extLst>
            </p:cNvPr>
            <p:cNvSpPr/>
            <p:nvPr/>
          </p:nvSpPr>
          <p:spPr>
            <a:xfrm>
              <a:off x="7725638" y="4558151"/>
              <a:ext cx="1411432" cy="1402760"/>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de cadenas pecuaria, pesqueras y acuícolas </a:t>
              </a:r>
              <a:endParaRPr lang="es-CO" sz="1050" dirty="0">
                <a:latin typeface="Helvetica" panose="020B0604020202020204" pitchFamily="34" charset="0"/>
                <a:cs typeface="Helvetica" panose="020B0604020202020204" pitchFamily="34" charset="0"/>
              </a:endParaRPr>
            </a:p>
          </p:txBody>
        </p:sp>
        <p:sp>
          <p:nvSpPr>
            <p:cNvPr id="24" name="Rectángulo: esquinas redondeadas 23">
              <a:extLst>
                <a:ext uri="{FF2B5EF4-FFF2-40B4-BE49-F238E27FC236}">
                  <a16:creationId xmlns:a16="http://schemas.microsoft.com/office/drawing/2014/main" id="{7FE1BE77-DD0C-5F0B-D7D1-25E5E9E504E1}"/>
                </a:ext>
              </a:extLst>
            </p:cNvPr>
            <p:cNvSpPr/>
            <p:nvPr/>
          </p:nvSpPr>
          <p:spPr>
            <a:xfrm>
              <a:off x="9255700" y="4558150"/>
              <a:ext cx="1335234" cy="1402759"/>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dirty="0">
                  <a:latin typeface="Helvetica" panose="020B0604020202020204" pitchFamily="34" charset="0"/>
                  <a:cs typeface="Helvetica" panose="020B0604020202020204" pitchFamily="34" charset="0"/>
                </a:rPr>
                <a:t>Dirección de financiamiento y riesgos agropecuarios</a:t>
              </a:r>
              <a:endParaRPr lang="es-CO" sz="1050" dirty="0">
                <a:latin typeface="Helvetica" panose="020B0604020202020204" pitchFamily="34" charset="0"/>
                <a:cs typeface="Helvetica" panose="020B0604020202020204" pitchFamily="34" charset="0"/>
              </a:endParaRPr>
            </a:p>
          </p:txBody>
        </p:sp>
      </p:grpSp>
      <p:pic>
        <p:nvPicPr>
          <p:cNvPr id="2" name="Imagen 1">
            <a:extLst>
              <a:ext uri="{FF2B5EF4-FFF2-40B4-BE49-F238E27FC236}">
                <a16:creationId xmlns:a16="http://schemas.microsoft.com/office/drawing/2014/main" id="{1C2EAAE2-8369-3231-65CF-CCDA956F3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493"/>
            <a:ext cx="12192000" cy="6676226"/>
          </a:xfrm>
          <a:prstGeom prst="rect">
            <a:avLst/>
          </a:prstGeom>
        </p:spPr>
      </p:pic>
    </p:spTree>
    <p:extLst>
      <p:ext uri="{BB962C8B-B14F-4D97-AF65-F5344CB8AC3E}">
        <p14:creationId xmlns:p14="http://schemas.microsoft.com/office/powerpoint/2010/main" val="1287694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27B302-82E7-569E-FE85-7CCE06712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8483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54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84E68DD3-E892-022C-7344-330EC18F90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20" b="95928" l="1897" r="97019">
                        <a14:foregroundMark x1="61518" y1="95475" x2="61518" y2="95475"/>
                        <a14:foregroundMark x1="66938" y1="93665" x2="66938" y2="93665"/>
                        <a14:foregroundMark x1="75339" y1="90498" x2="75339" y2="90498"/>
                        <a14:foregroundMark x1="85095" y1="79638" x2="85095" y2="79638"/>
                        <a14:foregroundMark x1="89702" y1="69683" x2="89702" y2="69683"/>
                        <a14:foregroundMark x1="92954" y1="54751" x2="92954" y2="54751"/>
                        <a14:foregroundMark x1="94580" y1="47964" x2="94580" y2="47964"/>
                        <a14:foregroundMark x1="96206" y1="33484" x2="96206" y2="33484"/>
                        <a14:foregroundMark x1="96748" y1="20814" x2="96748" y2="20814"/>
                        <a14:foregroundMark x1="97019" y1="12217" x2="97019" y2="12217"/>
                        <a14:foregroundMark x1="97019" y1="3620" x2="97019" y2="3620"/>
                        <a14:foregroundMark x1="97019" y1="3620" x2="97019" y2="3620"/>
                        <a14:foregroundMark x1="7317" y1="90498" x2="7317" y2="90498"/>
                        <a14:foregroundMark x1="4065" y1="90045" x2="4065" y2="90045"/>
                        <a14:foregroundMark x1="2168" y1="89593" x2="2168" y2="89593"/>
                        <a14:foregroundMark x1="37940" y1="95928" x2="37940" y2="95928"/>
                        <a14:backgroundMark x1="62602" y1="53394" x2="62602" y2="53394"/>
                        <a14:backgroundMark x1="54472" y1="46606" x2="54472" y2="46606"/>
                        <a14:backgroundMark x1="37127" y1="46154" x2="37127" y2="46154"/>
                        <a14:backgroundMark x1="34959" y1="48869" x2="34959" y2="48869"/>
                        <a14:backgroundMark x1="24661" y1="52489" x2="24661" y2="52489"/>
                        <a14:backgroundMark x1="52033" y1="76018" x2="52033" y2="76018"/>
                        <a14:backgroundMark x1="51762" y1="61086" x2="51762" y2="61086"/>
                        <a14:backgroundMark x1="52575" y1="53846" x2="52575" y2="53846"/>
                        <a14:backgroundMark x1="61789" y1="40724" x2="61789" y2="40724"/>
                        <a14:backgroundMark x1="70190" y1="28054" x2="70190" y2="28054"/>
                        <a14:backgroundMark x1="76152" y1="33032" x2="76152" y2="33032"/>
                        <a14:backgroundMark x1="33604" y1="22172" x2="64770" y2="42986"/>
                        <a14:backgroundMark x1="64770" y1="42986" x2="79133" y2="28507"/>
                        <a14:backgroundMark x1="79133" y1="28507" x2="71816" y2="20814"/>
                        <a14:backgroundMark x1="71816" y1="20814" x2="56098" y2="19910"/>
                        <a14:backgroundMark x1="36043" y1="34389" x2="49322" y2="33032"/>
                        <a14:backgroundMark x1="49322" y1="33032" x2="83740" y2="46606"/>
                        <a14:backgroundMark x1="83740" y1="46606" x2="71816" y2="63801"/>
                        <a14:backgroundMark x1="71816" y1="63801" x2="54201" y2="76923"/>
                        <a14:backgroundMark x1="54201" y1="76923" x2="13821" y2="64253"/>
                        <a14:backgroundMark x1="13821" y1="64253" x2="8943" y2="38462"/>
                        <a14:backgroundMark x1="8943" y1="38462" x2="21409" y2="36199"/>
                        <a14:backgroundMark x1="21409" y1="36199" x2="30081" y2="39367"/>
                        <a14:backgroundMark x1="75881" y1="9502" x2="89160" y2="6335"/>
                        <a14:backgroundMark x1="89160" y1="6335" x2="91870" y2="22624"/>
                        <a14:backgroundMark x1="91870" y1="22624" x2="87263" y2="59276"/>
                        <a14:backgroundMark x1="87263" y1="59276" x2="80488" y2="71493"/>
                        <a14:backgroundMark x1="80488" y1="71493" x2="59892" y2="86425"/>
                        <a14:backgroundMark x1="59892" y1="86425" x2="51762" y2="81900"/>
                        <a14:backgroundMark x1="51762" y1="81900" x2="50136" y2="63348"/>
                        <a14:backgroundMark x1="50136" y1="63348" x2="60705" y2="30317"/>
                        <a14:backgroundMark x1="60705" y1="30317" x2="69377" y2="21719"/>
                        <a14:backgroundMark x1="69377" y1="21719" x2="75068" y2="10860"/>
                        <a14:backgroundMark x1="75068" y1="10860" x2="75068" y2="10407"/>
                        <a14:backgroundMark x1="78320" y1="79186" x2="78320" y2="79186"/>
                        <a14:backgroundMark x1="71545" y1="84163" x2="71545" y2="84163"/>
                        <a14:backgroundMark x1="73713" y1="83710" x2="73713" y2="83710"/>
                        <a14:backgroundMark x1="94038" y1="33484" x2="94038" y2="33484"/>
                      </a14:backgroundRemoval>
                    </a14:imgEffect>
                  </a14:imgLayer>
                </a14:imgProps>
              </a:ext>
            </a:extLst>
          </a:blip>
          <a:srcRect l="3441" t="6556"/>
          <a:stretch/>
        </p:blipFill>
        <p:spPr>
          <a:xfrm>
            <a:off x="0" y="-3758"/>
            <a:ext cx="5821067" cy="3373840"/>
          </a:xfrm>
          <a:prstGeom prst="rect">
            <a:avLst/>
          </a:prstGeom>
        </p:spPr>
      </p:pic>
      <p:sp>
        <p:nvSpPr>
          <p:cNvPr id="29" name="Triángulo isósceles 28">
            <a:extLst>
              <a:ext uri="{FF2B5EF4-FFF2-40B4-BE49-F238E27FC236}">
                <a16:creationId xmlns:a16="http://schemas.microsoft.com/office/drawing/2014/main" id="{0F3666A9-500D-ABB5-0261-02A0B83EA3DB}"/>
              </a:ext>
            </a:extLst>
          </p:cNvPr>
          <p:cNvSpPr/>
          <p:nvPr/>
        </p:nvSpPr>
        <p:spPr>
          <a:xfrm rot="16200000">
            <a:off x="3632358" y="136078"/>
            <a:ext cx="2103422" cy="1831265"/>
          </a:xfrm>
          <a:prstGeom prst="triangle">
            <a:avLst>
              <a:gd name="adj" fmla="val 100000"/>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23" name="Triángulo isósceles 22">
            <a:extLst>
              <a:ext uri="{FF2B5EF4-FFF2-40B4-BE49-F238E27FC236}">
                <a16:creationId xmlns:a16="http://schemas.microsoft.com/office/drawing/2014/main" id="{959C64F7-657F-92D4-6A08-F88AF5AB61DF}"/>
              </a:ext>
            </a:extLst>
          </p:cNvPr>
          <p:cNvSpPr/>
          <p:nvPr/>
        </p:nvSpPr>
        <p:spPr>
          <a:xfrm rot="16200000">
            <a:off x="288868" y="4941680"/>
            <a:ext cx="452284" cy="298032"/>
          </a:xfrm>
          <a:prstGeom prst="triangle">
            <a:avLst>
              <a:gd name="adj" fmla="val 100000"/>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grpSp>
        <p:nvGrpSpPr>
          <p:cNvPr id="2" name="Grupo 1">
            <a:extLst>
              <a:ext uri="{FF2B5EF4-FFF2-40B4-BE49-F238E27FC236}">
                <a16:creationId xmlns:a16="http://schemas.microsoft.com/office/drawing/2014/main" id="{8192112E-5EA5-E41B-2202-379EBA0C27FF}"/>
              </a:ext>
            </a:extLst>
          </p:cNvPr>
          <p:cNvGrpSpPr/>
          <p:nvPr/>
        </p:nvGrpSpPr>
        <p:grpSpPr>
          <a:xfrm>
            <a:off x="5904660" y="903093"/>
            <a:ext cx="6097188" cy="1202993"/>
            <a:chOff x="5738405" y="736839"/>
            <a:chExt cx="6097188" cy="1202993"/>
          </a:xfrm>
        </p:grpSpPr>
        <p:sp>
          <p:nvSpPr>
            <p:cNvPr id="3" name="Rectángulo: esquinas redondeadas 2">
              <a:extLst>
                <a:ext uri="{FF2B5EF4-FFF2-40B4-BE49-F238E27FC236}">
                  <a16:creationId xmlns:a16="http://schemas.microsoft.com/office/drawing/2014/main" id="{9D448D48-2C2C-C640-D049-15A93A8506D5}"/>
                </a:ext>
              </a:extLst>
            </p:cNvPr>
            <p:cNvSpPr/>
            <p:nvPr/>
          </p:nvSpPr>
          <p:spPr>
            <a:xfrm>
              <a:off x="5738405" y="736839"/>
              <a:ext cx="6047061" cy="1200329"/>
            </a:xfrm>
            <a:prstGeom prst="roundRect">
              <a:avLst/>
            </a:prstGeom>
            <a:solidFill>
              <a:srgbClr val="ECD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dirty="0">
                <a:solidFill>
                  <a:srgbClr val="666633"/>
                </a:solidFill>
              </a:endParaRPr>
            </a:p>
          </p:txBody>
        </p:sp>
        <p:sp>
          <p:nvSpPr>
            <p:cNvPr id="4" name="CuadroTexto 3">
              <a:extLst>
                <a:ext uri="{FF2B5EF4-FFF2-40B4-BE49-F238E27FC236}">
                  <a16:creationId xmlns:a16="http://schemas.microsoft.com/office/drawing/2014/main" id="{15AC8BA3-9995-DA07-33A6-566C304E1CDE}"/>
                </a:ext>
              </a:extLst>
            </p:cNvPr>
            <p:cNvSpPr txBox="1"/>
            <p:nvPr/>
          </p:nvSpPr>
          <p:spPr>
            <a:xfrm>
              <a:off x="5788533" y="739503"/>
              <a:ext cx="6047060" cy="1200329"/>
            </a:xfrm>
            <a:prstGeom prst="rect">
              <a:avLst/>
            </a:prstGeom>
            <a:noFill/>
          </p:spPr>
          <p:txBody>
            <a:bodyPr wrap="square">
              <a:spAutoFit/>
            </a:bodyPr>
            <a:lstStyle/>
            <a:p>
              <a:pPr algn="just"/>
              <a:r>
                <a:rPr lang="es-ES" sz="1200" b="1" i="0" u="none" strike="noStrike" dirty="0">
                  <a:solidFill>
                    <a:srgbClr val="666633"/>
                  </a:solidFill>
                  <a:effectLst/>
                  <a:latin typeface="Arial" panose="020B0604020202020204" pitchFamily="34" charset="0"/>
                </a:rPr>
                <a:t>OFICINA ASESORA JURIDICA: </a:t>
              </a:r>
            </a:p>
            <a:p>
              <a:pPr algn="just"/>
              <a:r>
                <a:rPr lang="es-ES" sz="1200" b="0" i="0" u="none" strike="noStrike" dirty="0">
                  <a:solidFill>
                    <a:srgbClr val="666633"/>
                  </a:solidFill>
                  <a:effectLst/>
                  <a:latin typeface="Arial" panose="020B0604020202020204" pitchFamily="34" charset="0"/>
                </a:rPr>
                <a:t>Representa judicialmente  y extrajudicialmente al Ministerio en los procesos y actuaciones que se instauren en su contra o que esta deba promover. </a:t>
              </a:r>
            </a:p>
            <a:p>
              <a:pPr algn="just"/>
              <a:r>
                <a:rPr lang="es-ES" sz="1200" dirty="0">
                  <a:solidFill>
                    <a:srgbClr val="666633"/>
                  </a:solidFill>
                  <a:latin typeface="Arial" panose="020B0604020202020204" pitchFamily="34" charset="0"/>
                </a:rPr>
                <a:t>A</a:t>
              </a:r>
              <a:r>
                <a:rPr lang="es-ES" sz="1200" b="0" i="0" u="none" strike="noStrike" dirty="0">
                  <a:solidFill>
                    <a:srgbClr val="666633"/>
                  </a:solidFill>
                  <a:effectLst/>
                  <a:latin typeface="Arial" panose="020B0604020202020204" pitchFamily="34" charset="0"/>
                </a:rPr>
                <a:t>sesora, propone, elabora, analiza y conceptúa al Despacho del  Ministro y a las demás instancias directivas del Ministerio en la interpretación y aplicación de normas que regulan el sector.  </a:t>
              </a:r>
              <a:r>
                <a:rPr lang="es-ES" sz="1200" b="0" i="0" dirty="0">
                  <a:solidFill>
                    <a:srgbClr val="666633"/>
                  </a:solidFill>
                  <a:effectLst/>
                  <a:latin typeface="Arial" panose="020B0604020202020204" pitchFamily="34" charset="0"/>
                </a:rPr>
                <a:t>​</a:t>
              </a:r>
              <a:endParaRPr lang="es-CO" sz="1600" b="1" dirty="0">
                <a:solidFill>
                  <a:srgbClr val="666633"/>
                </a:solidFill>
              </a:endParaRPr>
            </a:p>
          </p:txBody>
        </p:sp>
      </p:grpSp>
      <p:sp>
        <p:nvSpPr>
          <p:cNvPr id="5" name="Rectángulo: esquinas redondeadas 4">
            <a:extLst>
              <a:ext uri="{FF2B5EF4-FFF2-40B4-BE49-F238E27FC236}">
                <a16:creationId xmlns:a16="http://schemas.microsoft.com/office/drawing/2014/main" id="{E1F36F73-41FC-BE9C-0B4E-635D2CFBF5E0}"/>
              </a:ext>
            </a:extLst>
          </p:cNvPr>
          <p:cNvSpPr/>
          <p:nvPr/>
        </p:nvSpPr>
        <p:spPr>
          <a:xfrm>
            <a:off x="515010" y="4864555"/>
            <a:ext cx="4583605" cy="761985"/>
          </a:xfrm>
          <a:prstGeom prst="roundRect">
            <a:avLst/>
          </a:prstGeom>
          <a:solidFill>
            <a:srgbClr val="66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grpSp>
        <p:nvGrpSpPr>
          <p:cNvPr id="8" name="Grupo 7">
            <a:extLst>
              <a:ext uri="{FF2B5EF4-FFF2-40B4-BE49-F238E27FC236}">
                <a16:creationId xmlns:a16="http://schemas.microsoft.com/office/drawing/2014/main" id="{52A1856E-0662-D19A-A8DE-3514EE0AC970}"/>
              </a:ext>
            </a:extLst>
          </p:cNvPr>
          <p:cNvGrpSpPr/>
          <p:nvPr/>
        </p:nvGrpSpPr>
        <p:grpSpPr>
          <a:xfrm>
            <a:off x="5904660" y="2213715"/>
            <a:ext cx="6097188" cy="648994"/>
            <a:chOff x="5738405" y="2067590"/>
            <a:chExt cx="6097188" cy="648994"/>
          </a:xfrm>
        </p:grpSpPr>
        <p:sp>
          <p:nvSpPr>
            <p:cNvPr id="9" name="Rectángulo: esquinas redondeadas 8">
              <a:extLst>
                <a:ext uri="{FF2B5EF4-FFF2-40B4-BE49-F238E27FC236}">
                  <a16:creationId xmlns:a16="http://schemas.microsoft.com/office/drawing/2014/main" id="{1C95D159-9C1A-90A7-FDC0-CEA634F638DF}"/>
                </a:ext>
              </a:extLst>
            </p:cNvPr>
            <p:cNvSpPr/>
            <p:nvPr/>
          </p:nvSpPr>
          <p:spPr>
            <a:xfrm>
              <a:off x="5738405" y="2067590"/>
              <a:ext cx="6047061" cy="646331"/>
            </a:xfrm>
            <a:prstGeom prst="roundRect">
              <a:avLst/>
            </a:prstGeom>
            <a:solidFill>
              <a:srgbClr val="ECD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dirty="0">
                <a:solidFill>
                  <a:srgbClr val="666633"/>
                </a:solidFill>
              </a:endParaRPr>
            </a:p>
          </p:txBody>
        </p:sp>
        <p:sp>
          <p:nvSpPr>
            <p:cNvPr id="10" name="CuadroTexto 9">
              <a:extLst>
                <a:ext uri="{FF2B5EF4-FFF2-40B4-BE49-F238E27FC236}">
                  <a16:creationId xmlns:a16="http://schemas.microsoft.com/office/drawing/2014/main" id="{B9014400-D486-1905-6BD0-483437694D91}"/>
                </a:ext>
              </a:extLst>
            </p:cNvPr>
            <p:cNvSpPr txBox="1"/>
            <p:nvPr/>
          </p:nvSpPr>
          <p:spPr>
            <a:xfrm>
              <a:off x="5788533" y="2070253"/>
              <a:ext cx="6047060" cy="646331"/>
            </a:xfrm>
            <a:prstGeom prst="rect">
              <a:avLst/>
            </a:prstGeom>
            <a:noFill/>
          </p:spPr>
          <p:txBody>
            <a:bodyPr wrap="square">
              <a:spAutoFit/>
            </a:bodyPr>
            <a:lstStyle/>
            <a:p>
              <a:pPr algn="just"/>
              <a:r>
                <a:rPr lang="es-ES" sz="1200" b="1" dirty="0">
                  <a:solidFill>
                    <a:srgbClr val="666633"/>
                  </a:solidFill>
                  <a:latin typeface="Arial" panose="020B0604020202020204" pitchFamily="34" charset="0"/>
                </a:rPr>
                <a:t>OFICINA ASESORA DE PLANEACIÓN Y PROSPECTIVA: </a:t>
              </a:r>
              <a:r>
                <a:rPr lang="es-ES" sz="1200" dirty="0">
                  <a:solidFill>
                    <a:srgbClr val="666633"/>
                  </a:solidFill>
                  <a:latin typeface="Arial" panose="020B0604020202020204" pitchFamily="34" charset="0"/>
                </a:rPr>
                <a:t>Diseña y coordina el proceso de planeación del sector agropecuario, pesquero y de desarrollo rural en los aspectos técnicos, económicos y administrativos.​</a:t>
              </a:r>
              <a:endParaRPr lang="es-CO" sz="1200" dirty="0">
                <a:solidFill>
                  <a:srgbClr val="666633"/>
                </a:solidFill>
                <a:latin typeface="Arial" panose="020B0604020202020204" pitchFamily="34" charset="0"/>
              </a:endParaRPr>
            </a:p>
          </p:txBody>
        </p:sp>
      </p:grpSp>
      <p:grpSp>
        <p:nvGrpSpPr>
          <p:cNvPr id="11" name="Grupo 10">
            <a:extLst>
              <a:ext uri="{FF2B5EF4-FFF2-40B4-BE49-F238E27FC236}">
                <a16:creationId xmlns:a16="http://schemas.microsoft.com/office/drawing/2014/main" id="{C4051EA8-A711-448F-E487-C66CD4710874}"/>
              </a:ext>
            </a:extLst>
          </p:cNvPr>
          <p:cNvGrpSpPr/>
          <p:nvPr/>
        </p:nvGrpSpPr>
        <p:grpSpPr>
          <a:xfrm>
            <a:off x="5904660" y="4280960"/>
            <a:ext cx="6097188" cy="1015664"/>
            <a:chOff x="5738405" y="4052895"/>
            <a:chExt cx="6097188" cy="1015664"/>
          </a:xfrm>
        </p:grpSpPr>
        <p:sp>
          <p:nvSpPr>
            <p:cNvPr id="12" name="Rectángulo: esquinas redondeadas 11">
              <a:extLst>
                <a:ext uri="{FF2B5EF4-FFF2-40B4-BE49-F238E27FC236}">
                  <a16:creationId xmlns:a16="http://schemas.microsoft.com/office/drawing/2014/main" id="{330CAD2C-351D-D7B2-EC81-79676BA69268}"/>
                </a:ext>
              </a:extLst>
            </p:cNvPr>
            <p:cNvSpPr/>
            <p:nvPr/>
          </p:nvSpPr>
          <p:spPr>
            <a:xfrm>
              <a:off x="5738405" y="4052895"/>
              <a:ext cx="6047061" cy="1015664"/>
            </a:xfrm>
            <a:prstGeom prst="roundRect">
              <a:avLst/>
            </a:prstGeom>
            <a:solidFill>
              <a:srgbClr val="ECD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dirty="0">
                <a:solidFill>
                  <a:srgbClr val="666633"/>
                </a:solidFill>
              </a:endParaRPr>
            </a:p>
          </p:txBody>
        </p:sp>
        <p:sp>
          <p:nvSpPr>
            <p:cNvPr id="13" name="CuadroTexto 12">
              <a:extLst>
                <a:ext uri="{FF2B5EF4-FFF2-40B4-BE49-F238E27FC236}">
                  <a16:creationId xmlns:a16="http://schemas.microsoft.com/office/drawing/2014/main" id="{F07D0745-BF29-2925-96BA-3297A9080426}"/>
                </a:ext>
              </a:extLst>
            </p:cNvPr>
            <p:cNvSpPr txBox="1"/>
            <p:nvPr/>
          </p:nvSpPr>
          <p:spPr>
            <a:xfrm>
              <a:off x="5788533" y="4095799"/>
              <a:ext cx="6047060" cy="830997"/>
            </a:xfrm>
            <a:prstGeom prst="rect">
              <a:avLst/>
            </a:prstGeom>
            <a:noFill/>
          </p:spPr>
          <p:txBody>
            <a:bodyPr wrap="square">
              <a:spAutoFit/>
            </a:bodyPr>
            <a:lstStyle/>
            <a:p>
              <a:pPr algn="just"/>
              <a:r>
                <a:rPr lang="es-ES" sz="1200" b="1" i="0" u="none" strike="noStrike" dirty="0">
                  <a:solidFill>
                    <a:srgbClr val="666633"/>
                  </a:solidFill>
                  <a:effectLst/>
                  <a:latin typeface="Arial" panose="020B0604020202020204" pitchFamily="34" charset="0"/>
                </a:rPr>
                <a:t>OFICINA DE CONTROL INTERNO: </a:t>
              </a:r>
              <a:r>
                <a:rPr lang="es-ES" sz="1200" i="0" u="none" strike="noStrike" dirty="0">
                  <a:solidFill>
                    <a:srgbClr val="666633"/>
                  </a:solidFill>
                  <a:effectLst/>
                  <a:latin typeface="Arial" panose="020B0604020202020204" pitchFamily="34" charset="0"/>
                </a:rPr>
                <a:t>Asesora y apoya a la administración en la definición de las políticas en el diseño e implementación de sistemas de control interno que contribuyan a garantizar e incrementar la eficiencia, eficacia y calidad de la prestación de los servicios en las diferentes áreas del Ministerio.​</a:t>
              </a:r>
              <a:endParaRPr lang="es-CO" sz="1600" dirty="0">
                <a:solidFill>
                  <a:srgbClr val="666633"/>
                </a:solidFill>
              </a:endParaRPr>
            </a:p>
          </p:txBody>
        </p:sp>
      </p:grpSp>
      <p:grpSp>
        <p:nvGrpSpPr>
          <p:cNvPr id="14" name="Grupo 13">
            <a:extLst>
              <a:ext uri="{FF2B5EF4-FFF2-40B4-BE49-F238E27FC236}">
                <a16:creationId xmlns:a16="http://schemas.microsoft.com/office/drawing/2014/main" id="{629C7778-0D58-3A7A-42DA-022F8B861937}"/>
              </a:ext>
            </a:extLst>
          </p:cNvPr>
          <p:cNvGrpSpPr/>
          <p:nvPr/>
        </p:nvGrpSpPr>
        <p:grpSpPr>
          <a:xfrm>
            <a:off x="5904660" y="5404255"/>
            <a:ext cx="6097188" cy="1087386"/>
            <a:chOff x="5738405" y="5238001"/>
            <a:chExt cx="6097188" cy="1087386"/>
          </a:xfrm>
        </p:grpSpPr>
        <p:sp>
          <p:nvSpPr>
            <p:cNvPr id="15" name="Rectángulo: esquinas redondeadas 14">
              <a:extLst>
                <a:ext uri="{FF2B5EF4-FFF2-40B4-BE49-F238E27FC236}">
                  <a16:creationId xmlns:a16="http://schemas.microsoft.com/office/drawing/2014/main" id="{13564B75-86A7-0E3B-4B1E-ABF1B1CAD03E}"/>
                </a:ext>
              </a:extLst>
            </p:cNvPr>
            <p:cNvSpPr/>
            <p:nvPr/>
          </p:nvSpPr>
          <p:spPr>
            <a:xfrm>
              <a:off x="5738405" y="5238001"/>
              <a:ext cx="6047061" cy="1087386"/>
            </a:xfrm>
            <a:prstGeom prst="roundRect">
              <a:avLst/>
            </a:prstGeom>
            <a:solidFill>
              <a:srgbClr val="ECD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dirty="0">
                <a:solidFill>
                  <a:srgbClr val="666633"/>
                </a:solidFill>
              </a:endParaRPr>
            </a:p>
          </p:txBody>
        </p:sp>
        <p:sp>
          <p:nvSpPr>
            <p:cNvPr id="16" name="CuadroTexto 15">
              <a:extLst>
                <a:ext uri="{FF2B5EF4-FFF2-40B4-BE49-F238E27FC236}">
                  <a16:creationId xmlns:a16="http://schemas.microsoft.com/office/drawing/2014/main" id="{6EB55051-EF0B-DD44-70B2-F2EAE632AEDB}"/>
                </a:ext>
              </a:extLst>
            </p:cNvPr>
            <p:cNvSpPr txBox="1"/>
            <p:nvPr/>
          </p:nvSpPr>
          <p:spPr>
            <a:xfrm>
              <a:off x="5788533" y="5249617"/>
              <a:ext cx="6047060" cy="975931"/>
            </a:xfrm>
            <a:prstGeom prst="rect">
              <a:avLst/>
            </a:prstGeom>
            <a:noFill/>
          </p:spPr>
          <p:txBody>
            <a:bodyPr wrap="square">
              <a:spAutoFit/>
            </a:bodyPr>
            <a:lstStyle/>
            <a:p>
              <a:pPr algn="just"/>
              <a:r>
                <a:rPr lang="es-ES" sz="1200" b="1" dirty="0">
                  <a:solidFill>
                    <a:srgbClr val="666633"/>
                  </a:solidFill>
                  <a:latin typeface="Arial" panose="020B0604020202020204" pitchFamily="34" charset="0"/>
                </a:rPr>
                <a:t>OFICINA DE TECNOLOGIAS DE LA INFORMACION Y LAS COMUNICACIONES: </a:t>
              </a:r>
              <a:r>
                <a:rPr lang="es-ES" sz="1200" dirty="0">
                  <a:solidFill>
                    <a:srgbClr val="666633"/>
                  </a:solidFill>
                  <a:latin typeface="Arial" panose="020B0604020202020204" pitchFamily="34" charset="0"/>
                </a:rPr>
                <a:t>Diseña y propone la política de uso y aplicación de tecnologías, estrategias y herramientas, para el mejoramiento continuo de los procesos del Ministerio de Agricultura y Desarrollo Rural y del Sector Agropecuario, pesquero y de Desarrollo Rural.​</a:t>
              </a:r>
              <a:endParaRPr lang="es-CO" sz="1200" dirty="0">
                <a:solidFill>
                  <a:srgbClr val="666633"/>
                </a:solidFill>
                <a:latin typeface="Arial" panose="020B0604020202020204" pitchFamily="34" charset="0"/>
              </a:endParaRPr>
            </a:p>
          </p:txBody>
        </p:sp>
      </p:grpSp>
      <p:grpSp>
        <p:nvGrpSpPr>
          <p:cNvPr id="17" name="Grupo 16">
            <a:extLst>
              <a:ext uri="{FF2B5EF4-FFF2-40B4-BE49-F238E27FC236}">
                <a16:creationId xmlns:a16="http://schemas.microsoft.com/office/drawing/2014/main" id="{BEB2E2C9-B1C7-853A-C06E-C75F6B18DF26}"/>
              </a:ext>
            </a:extLst>
          </p:cNvPr>
          <p:cNvGrpSpPr/>
          <p:nvPr/>
        </p:nvGrpSpPr>
        <p:grpSpPr>
          <a:xfrm>
            <a:off x="5904660" y="2970338"/>
            <a:ext cx="6097188" cy="1202992"/>
            <a:chOff x="5738405" y="2811643"/>
            <a:chExt cx="6097188" cy="1202992"/>
          </a:xfrm>
        </p:grpSpPr>
        <p:sp>
          <p:nvSpPr>
            <p:cNvPr id="18" name="Rectángulo: esquinas redondeadas 17">
              <a:extLst>
                <a:ext uri="{FF2B5EF4-FFF2-40B4-BE49-F238E27FC236}">
                  <a16:creationId xmlns:a16="http://schemas.microsoft.com/office/drawing/2014/main" id="{1AC7190D-D473-6E27-D268-5129B6DAA284}"/>
                </a:ext>
              </a:extLst>
            </p:cNvPr>
            <p:cNvSpPr/>
            <p:nvPr/>
          </p:nvSpPr>
          <p:spPr>
            <a:xfrm>
              <a:off x="5738405" y="2811643"/>
              <a:ext cx="6047061" cy="1200329"/>
            </a:xfrm>
            <a:prstGeom prst="roundRect">
              <a:avLst/>
            </a:prstGeom>
            <a:solidFill>
              <a:srgbClr val="ECD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dirty="0">
                <a:solidFill>
                  <a:srgbClr val="666633"/>
                </a:solidFill>
              </a:endParaRPr>
            </a:p>
          </p:txBody>
        </p:sp>
        <p:sp>
          <p:nvSpPr>
            <p:cNvPr id="19" name="CuadroTexto 18">
              <a:extLst>
                <a:ext uri="{FF2B5EF4-FFF2-40B4-BE49-F238E27FC236}">
                  <a16:creationId xmlns:a16="http://schemas.microsoft.com/office/drawing/2014/main" id="{AAEE946D-3E6C-4E71-118B-D1976B0F1708}"/>
                </a:ext>
              </a:extLst>
            </p:cNvPr>
            <p:cNvSpPr txBox="1"/>
            <p:nvPr/>
          </p:nvSpPr>
          <p:spPr>
            <a:xfrm>
              <a:off x="5788533" y="2814306"/>
              <a:ext cx="6047060" cy="1200329"/>
            </a:xfrm>
            <a:prstGeom prst="rect">
              <a:avLst/>
            </a:prstGeom>
            <a:noFill/>
          </p:spPr>
          <p:txBody>
            <a:bodyPr wrap="square">
              <a:spAutoFit/>
            </a:bodyPr>
            <a:lstStyle/>
            <a:p>
              <a:pPr algn="just"/>
              <a:r>
                <a:rPr lang="es-ES" sz="1200" b="1" dirty="0">
                  <a:solidFill>
                    <a:srgbClr val="666633"/>
                  </a:solidFill>
                  <a:latin typeface="Arial" panose="020B0604020202020204" pitchFamily="34" charset="0"/>
                </a:rPr>
                <a:t>OFICINA DE ASUNTOS INTERNACIONALES: </a:t>
              </a:r>
              <a:r>
                <a:rPr lang="es-ES" sz="1200" dirty="0">
                  <a:solidFill>
                    <a:srgbClr val="666633"/>
                  </a:solidFill>
                  <a:latin typeface="Arial" panose="020B0604020202020204" pitchFamily="34" charset="0"/>
                </a:rPr>
                <a:t>Asesora al Ministro y Viceministros en la política de comercio exterior y de los acuerdos internacionales.​</a:t>
              </a:r>
            </a:p>
            <a:p>
              <a:pPr algn="just"/>
              <a:r>
                <a:rPr lang="es-ES" sz="1200" dirty="0">
                  <a:solidFill>
                    <a:srgbClr val="666633"/>
                  </a:solidFill>
                  <a:latin typeface="Arial" panose="020B0604020202020204" pitchFamily="34" charset="0"/>
                </a:rPr>
                <a:t>Evalúa conjuntamente con el Viceministro de Asuntos Agropecuarios y sus Direcciones, la política de desarrollo agropecuario en función de la tendencia de los mercados internacionales e identifica los productos en los cuales Colombia cuenta con ventajas comparativas.​</a:t>
              </a:r>
              <a:endParaRPr lang="es-CO" sz="1200" dirty="0">
                <a:solidFill>
                  <a:srgbClr val="666633"/>
                </a:solidFill>
                <a:latin typeface="Arial" panose="020B0604020202020204" pitchFamily="34" charset="0"/>
              </a:endParaRPr>
            </a:p>
          </p:txBody>
        </p:sp>
      </p:grpSp>
      <p:sp>
        <p:nvSpPr>
          <p:cNvPr id="20" name="CuadroTexto 19">
            <a:extLst>
              <a:ext uri="{FF2B5EF4-FFF2-40B4-BE49-F238E27FC236}">
                <a16:creationId xmlns:a16="http://schemas.microsoft.com/office/drawing/2014/main" id="{397F7B8B-ED64-BB36-FF4A-7F866C73A91D}"/>
              </a:ext>
            </a:extLst>
          </p:cNvPr>
          <p:cNvSpPr txBox="1"/>
          <p:nvPr/>
        </p:nvSpPr>
        <p:spPr>
          <a:xfrm>
            <a:off x="464883" y="4983937"/>
            <a:ext cx="4583604" cy="523220"/>
          </a:xfrm>
          <a:prstGeom prst="rect">
            <a:avLst/>
          </a:prstGeom>
          <a:noFill/>
        </p:spPr>
        <p:txBody>
          <a:bodyPr wrap="square">
            <a:spAutoFit/>
          </a:bodyPr>
          <a:lstStyle/>
          <a:p>
            <a:r>
              <a:rPr lang="es-ES" sz="2800" b="1" dirty="0">
                <a:solidFill>
                  <a:prstClr val="white"/>
                </a:solidFill>
              </a:rPr>
              <a:t>Oficinas Despacho MADR</a:t>
            </a:r>
          </a:p>
        </p:txBody>
      </p:sp>
      <p:pic>
        <p:nvPicPr>
          <p:cNvPr id="28" name="Imagen 27">
            <a:extLst>
              <a:ext uri="{FF2B5EF4-FFF2-40B4-BE49-F238E27FC236}">
                <a16:creationId xmlns:a16="http://schemas.microsoft.com/office/drawing/2014/main" id="{D1587947-C04A-49F5-6459-ABA07FDF0AE7}"/>
              </a:ext>
            </a:extLst>
          </p:cNvPr>
          <p:cNvPicPr>
            <a:picLocks noChangeAspect="1"/>
          </p:cNvPicPr>
          <p:nvPr/>
        </p:nvPicPr>
        <p:blipFill>
          <a:blip r:embed="rId4"/>
          <a:stretch>
            <a:fillRect/>
          </a:stretch>
        </p:blipFill>
        <p:spPr>
          <a:xfrm>
            <a:off x="14435" y="-9727"/>
            <a:ext cx="5585267" cy="3432758"/>
          </a:xfrm>
          <a:prstGeom prst="rect">
            <a:avLst/>
          </a:prstGeom>
        </p:spPr>
      </p:pic>
    </p:spTree>
    <p:extLst>
      <p:ext uri="{BB962C8B-B14F-4D97-AF65-F5344CB8AC3E}">
        <p14:creationId xmlns:p14="http://schemas.microsoft.com/office/powerpoint/2010/main" val="266557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6EC77884-B473-9A27-1AA5-9E28592D85FB}"/>
              </a:ext>
            </a:extLst>
          </p:cNvPr>
          <p:cNvPicPr>
            <a:picLocks noChangeAspect="1"/>
          </p:cNvPicPr>
          <p:nvPr/>
        </p:nvPicPr>
        <p:blipFill>
          <a:blip r:embed="rId2"/>
          <a:stretch>
            <a:fillRect/>
          </a:stretch>
        </p:blipFill>
        <p:spPr>
          <a:xfrm>
            <a:off x="-17648" y="0"/>
            <a:ext cx="5661146" cy="3390551"/>
          </a:xfrm>
          <a:prstGeom prst="rect">
            <a:avLst/>
          </a:prstGeom>
        </p:spPr>
      </p:pic>
      <p:grpSp>
        <p:nvGrpSpPr>
          <p:cNvPr id="38" name="Grupo 37">
            <a:extLst>
              <a:ext uri="{FF2B5EF4-FFF2-40B4-BE49-F238E27FC236}">
                <a16:creationId xmlns:a16="http://schemas.microsoft.com/office/drawing/2014/main" id="{64FDCD24-6FE2-009A-F4FA-189BDC053CAA}"/>
              </a:ext>
            </a:extLst>
          </p:cNvPr>
          <p:cNvGrpSpPr/>
          <p:nvPr/>
        </p:nvGrpSpPr>
        <p:grpSpPr>
          <a:xfrm>
            <a:off x="5885115" y="1366360"/>
            <a:ext cx="4860954" cy="899773"/>
            <a:chOff x="6036895" y="744366"/>
            <a:chExt cx="4860954" cy="966472"/>
          </a:xfrm>
        </p:grpSpPr>
        <p:sp>
          <p:nvSpPr>
            <p:cNvPr id="40" name="Rectángulo: esquinas redondeadas 39">
              <a:extLst>
                <a:ext uri="{FF2B5EF4-FFF2-40B4-BE49-F238E27FC236}">
                  <a16:creationId xmlns:a16="http://schemas.microsoft.com/office/drawing/2014/main" id="{0604BB1E-DD69-E072-DE58-F1D18D9852E1}"/>
                </a:ext>
              </a:extLst>
            </p:cNvPr>
            <p:cNvSpPr/>
            <p:nvPr/>
          </p:nvSpPr>
          <p:spPr>
            <a:xfrm>
              <a:off x="6185911" y="760379"/>
              <a:ext cx="4711938" cy="95045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CO" dirty="0">
                <a:effectLst>
                  <a:outerShdw blurRad="38100" dist="38100" dir="2700000" algn="tl">
                    <a:srgbClr val="000000">
                      <a:alpha val="43137"/>
                    </a:srgbClr>
                  </a:outerShdw>
                </a:effectLst>
              </a:endParaRPr>
            </a:p>
          </p:txBody>
        </p:sp>
        <p:sp>
          <p:nvSpPr>
            <p:cNvPr id="41" name="CuadroTexto 40">
              <a:extLst>
                <a:ext uri="{FF2B5EF4-FFF2-40B4-BE49-F238E27FC236}">
                  <a16:creationId xmlns:a16="http://schemas.microsoft.com/office/drawing/2014/main" id="{8230E450-B6BE-A51A-B6E5-715C8D38AE30}"/>
                </a:ext>
              </a:extLst>
            </p:cNvPr>
            <p:cNvSpPr txBox="1"/>
            <p:nvPr/>
          </p:nvSpPr>
          <p:spPr>
            <a:xfrm>
              <a:off x="6255026" y="744366"/>
              <a:ext cx="4517574" cy="892598"/>
            </a:xfrm>
            <a:prstGeom prst="rect">
              <a:avLst/>
            </a:prstGeom>
            <a:noFill/>
          </p:spPr>
          <p:txBody>
            <a:bodyPr wrap="square">
              <a:spAutoFit/>
            </a:bodyPr>
            <a:lstStyle/>
            <a:p>
              <a:r>
                <a:rPr lang="es-ES" sz="2400" b="1" dirty="0">
                  <a:solidFill>
                    <a:prstClr val="white"/>
                  </a:solidFill>
                  <a:effectLst>
                    <a:outerShdw blurRad="38100" dist="38100" dir="2700000" algn="tl">
                      <a:srgbClr val="000000">
                        <a:alpha val="43137"/>
                      </a:srgbClr>
                    </a:outerShdw>
                  </a:effectLst>
                </a:rPr>
                <a:t>Despacho Viceministro de Desarrollo Rural</a:t>
              </a:r>
            </a:p>
          </p:txBody>
        </p:sp>
        <p:sp>
          <p:nvSpPr>
            <p:cNvPr id="42" name="Triángulo isósceles 41">
              <a:extLst>
                <a:ext uri="{FF2B5EF4-FFF2-40B4-BE49-F238E27FC236}">
                  <a16:creationId xmlns:a16="http://schemas.microsoft.com/office/drawing/2014/main" id="{BF1ED352-7442-8F4A-B31C-C7F501218B04}"/>
                </a:ext>
              </a:extLst>
            </p:cNvPr>
            <p:cNvSpPr/>
            <p:nvPr/>
          </p:nvSpPr>
          <p:spPr>
            <a:xfrm rot="16200000">
              <a:off x="5959769" y="846261"/>
              <a:ext cx="452284" cy="298032"/>
            </a:xfrm>
            <a:prstGeom prst="triangle">
              <a:avLst>
                <a:gd name="adj" fmla="val 10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CO">
                <a:solidFill>
                  <a:prstClr val="white"/>
                </a:solidFill>
                <a:effectLst>
                  <a:outerShdw blurRad="38100" dist="38100" dir="2700000" algn="tl">
                    <a:srgbClr val="000000">
                      <a:alpha val="43137"/>
                    </a:srgbClr>
                  </a:outerShdw>
                </a:effectLst>
              </a:endParaRPr>
            </a:p>
          </p:txBody>
        </p:sp>
      </p:grpSp>
      <p:sp>
        <p:nvSpPr>
          <p:cNvPr id="43" name="CuadroTexto 42">
            <a:extLst>
              <a:ext uri="{FF2B5EF4-FFF2-40B4-BE49-F238E27FC236}">
                <a16:creationId xmlns:a16="http://schemas.microsoft.com/office/drawing/2014/main" id="{8A37C6DB-4859-C25E-CFAB-FEF6CB47AEFD}"/>
              </a:ext>
            </a:extLst>
          </p:cNvPr>
          <p:cNvSpPr txBox="1"/>
          <p:nvPr/>
        </p:nvSpPr>
        <p:spPr>
          <a:xfrm>
            <a:off x="285095" y="3742891"/>
            <a:ext cx="4897452" cy="2031325"/>
          </a:xfrm>
          <a:prstGeom prst="rect">
            <a:avLst/>
          </a:prstGeom>
          <a:noFill/>
        </p:spPr>
        <p:txBody>
          <a:bodyPr wrap="square">
            <a:spAutoFit/>
          </a:bodyPr>
          <a:lstStyle/>
          <a:p>
            <a:pPr algn="just"/>
            <a:r>
              <a:rPr lang="es-ES" b="0" i="0" u="none" strike="noStrike" dirty="0">
                <a:solidFill>
                  <a:srgbClr val="666633"/>
                </a:solidFill>
                <a:effectLst/>
                <a:latin typeface="Arial" panose="020B0604020202020204" pitchFamily="34" charset="0"/>
              </a:rPr>
              <a:t>Direcciona, coordina, controla e implementa las políticas de desarrollo rural con enfoque territorial, en la gestión de los bienes públicos rurales, desarrollo de capacidades productivas y generación de ingresos, ordenamiento social de la propiedad rural y uso productivo del suelo.</a:t>
            </a:r>
            <a:r>
              <a:rPr lang="es-ES" b="0" i="0" dirty="0">
                <a:solidFill>
                  <a:srgbClr val="666633"/>
                </a:solidFill>
                <a:effectLst/>
                <a:latin typeface="Arial" panose="020B0604020202020204" pitchFamily="34" charset="0"/>
              </a:rPr>
              <a:t>​</a:t>
            </a:r>
            <a:endParaRPr lang="es-CO" dirty="0">
              <a:solidFill>
                <a:srgbClr val="666633"/>
              </a:solidFill>
            </a:endParaRPr>
          </a:p>
        </p:txBody>
      </p:sp>
      <p:grpSp>
        <p:nvGrpSpPr>
          <p:cNvPr id="44" name="Grupo 43">
            <a:extLst>
              <a:ext uri="{FF2B5EF4-FFF2-40B4-BE49-F238E27FC236}">
                <a16:creationId xmlns:a16="http://schemas.microsoft.com/office/drawing/2014/main" id="{7C4F70B8-5BEA-8067-AB13-34AC34A1EF9D}"/>
              </a:ext>
            </a:extLst>
          </p:cNvPr>
          <p:cNvGrpSpPr/>
          <p:nvPr/>
        </p:nvGrpSpPr>
        <p:grpSpPr>
          <a:xfrm>
            <a:off x="6248869" y="3865575"/>
            <a:ext cx="5400586" cy="616852"/>
            <a:chOff x="5638190" y="3734284"/>
            <a:chExt cx="6048865" cy="616852"/>
          </a:xfrm>
        </p:grpSpPr>
        <p:sp>
          <p:nvSpPr>
            <p:cNvPr id="45" name="Rectángulo: esquinas redondeadas 44">
              <a:extLst>
                <a:ext uri="{FF2B5EF4-FFF2-40B4-BE49-F238E27FC236}">
                  <a16:creationId xmlns:a16="http://schemas.microsoft.com/office/drawing/2014/main" id="{AB6AE3F8-325A-2104-CB4F-874048A08EF2}"/>
                </a:ext>
              </a:extLst>
            </p:cNvPr>
            <p:cNvSpPr/>
            <p:nvPr/>
          </p:nvSpPr>
          <p:spPr>
            <a:xfrm>
              <a:off x="5638190" y="3734284"/>
              <a:ext cx="6030849" cy="616852"/>
            </a:xfrm>
            <a:prstGeom prst="roundRect">
              <a:avLst>
                <a:gd name="adj" fmla="val 8346"/>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effectLst>
                  <a:outerShdw blurRad="38100" dist="38100" dir="2700000" algn="tl">
                    <a:srgbClr val="000000">
                      <a:alpha val="43137"/>
                    </a:srgbClr>
                  </a:outerShdw>
                </a:effectLst>
              </a:endParaRPr>
            </a:p>
          </p:txBody>
        </p:sp>
        <p:sp>
          <p:nvSpPr>
            <p:cNvPr id="46" name="CuadroTexto 45">
              <a:extLst>
                <a:ext uri="{FF2B5EF4-FFF2-40B4-BE49-F238E27FC236}">
                  <a16:creationId xmlns:a16="http://schemas.microsoft.com/office/drawing/2014/main" id="{AE0980B9-40AD-AE7C-ED2B-1449A35D9D05}"/>
                </a:ext>
              </a:extLst>
            </p:cNvPr>
            <p:cNvSpPr txBox="1"/>
            <p:nvPr/>
          </p:nvSpPr>
          <p:spPr>
            <a:xfrm>
              <a:off x="5656206" y="3818770"/>
              <a:ext cx="6030849" cy="492443"/>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DIRECCIÓN DE ORDENAMIENTO SOCIAL DE LA PROPIEDAD RURAL Y USO PRODUCTIVO DEL SUELO</a:t>
              </a:r>
              <a:endParaRPr lang="es-CO" sz="1300" b="1" dirty="0">
                <a:solidFill>
                  <a:schemeClr val="bg1"/>
                </a:solidFill>
                <a:effectLst>
                  <a:outerShdw blurRad="38100" dist="38100" dir="2700000" algn="tl">
                    <a:srgbClr val="000000">
                      <a:alpha val="43137"/>
                    </a:srgbClr>
                  </a:outerShdw>
                </a:effectLst>
              </a:endParaRPr>
            </a:p>
          </p:txBody>
        </p:sp>
      </p:grpSp>
      <p:grpSp>
        <p:nvGrpSpPr>
          <p:cNvPr id="47" name="Grupo 46">
            <a:extLst>
              <a:ext uri="{FF2B5EF4-FFF2-40B4-BE49-F238E27FC236}">
                <a16:creationId xmlns:a16="http://schemas.microsoft.com/office/drawing/2014/main" id="{38BDE7BA-E269-5909-4ABE-0CAC4418DB3A}"/>
              </a:ext>
            </a:extLst>
          </p:cNvPr>
          <p:cNvGrpSpPr/>
          <p:nvPr/>
        </p:nvGrpSpPr>
        <p:grpSpPr>
          <a:xfrm>
            <a:off x="6248868" y="4762571"/>
            <a:ext cx="5400587" cy="575200"/>
            <a:chOff x="5638189" y="4515354"/>
            <a:chExt cx="6048866" cy="575200"/>
          </a:xfrm>
        </p:grpSpPr>
        <p:sp>
          <p:nvSpPr>
            <p:cNvPr id="48" name="Rectángulo: esquinas redondeadas 47">
              <a:extLst>
                <a:ext uri="{FF2B5EF4-FFF2-40B4-BE49-F238E27FC236}">
                  <a16:creationId xmlns:a16="http://schemas.microsoft.com/office/drawing/2014/main" id="{477DC482-DBB9-2DC0-8D09-B260D85A96A8}"/>
                </a:ext>
              </a:extLst>
            </p:cNvPr>
            <p:cNvSpPr/>
            <p:nvPr/>
          </p:nvSpPr>
          <p:spPr>
            <a:xfrm>
              <a:off x="5638189" y="4515354"/>
              <a:ext cx="6030849" cy="575200"/>
            </a:xfrm>
            <a:prstGeom prst="roundRect">
              <a:avLst>
                <a:gd name="adj" fmla="val 9285"/>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dirty="0">
                <a:effectLst>
                  <a:outerShdw blurRad="38100" dist="38100" dir="2700000" algn="tl">
                    <a:srgbClr val="000000">
                      <a:alpha val="43137"/>
                    </a:srgbClr>
                  </a:outerShdw>
                </a:effectLst>
                <a:highlight>
                  <a:srgbClr val="A19F4F"/>
                </a:highlight>
              </a:endParaRPr>
            </a:p>
          </p:txBody>
        </p:sp>
        <p:sp>
          <p:nvSpPr>
            <p:cNvPr id="49" name="CuadroTexto 48">
              <a:extLst>
                <a:ext uri="{FF2B5EF4-FFF2-40B4-BE49-F238E27FC236}">
                  <a16:creationId xmlns:a16="http://schemas.microsoft.com/office/drawing/2014/main" id="{83626E2E-97E1-AEAA-8206-629ABCBF8104}"/>
                </a:ext>
              </a:extLst>
            </p:cNvPr>
            <p:cNvSpPr txBox="1"/>
            <p:nvPr/>
          </p:nvSpPr>
          <p:spPr>
            <a:xfrm>
              <a:off x="5656206" y="4670083"/>
              <a:ext cx="6030849" cy="292388"/>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DIRECCIÓN DE GESTIÓN DE BIENES PÚBLICOS RURALES</a:t>
              </a:r>
              <a:endParaRPr lang="es-CO" sz="1300" b="1" dirty="0">
                <a:solidFill>
                  <a:schemeClr val="bg1"/>
                </a:solidFill>
                <a:effectLst>
                  <a:outerShdw blurRad="38100" dist="38100" dir="2700000" algn="tl">
                    <a:srgbClr val="000000">
                      <a:alpha val="43137"/>
                    </a:srgbClr>
                  </a:outerShdw>
                </a:effectLst>
              </a:endParaRPr>
            </a:p>
          </p:txBody>
        </p:sp>
      </p:grpSp>
      <p:grpSp>
        <p:nvGrpSpPr>
          <p:cNvPr id="50" name="Grupo 49">
            <a:extLst>
              <a:ext uri="{FF2B5EF4-FFF2-40B4-BE49-F238E27FC236}">
                <a16:creationId xmlns:a16="http://schemas.microsoft.com/office/drawing/2014/main" id="{4A76132A-027F-3128-54A9-A94936A99F78}"/>
              </a:ext>
            </a:extLst>
          </p:cNvPr>
          <p:cNvGrpSpPr/>
          <p:nvPr/>
        </p:nvGrpSpPr>
        <p:grpSpPr>
          <a:xfrm>
            <a:off x="6247494" y="2942960"/>
            <a:ext cx="5389132" cy="642471"/>
            <a:chOff x="5651019" y="2942960"/>
            <a:chExt cx="6036036" cy="642471"/>
          </a:xfrm>
        </p:grpSpPr>
        <p:sp>
          <p:nvSpPr>
            <p:cNvPr id="51" name="Rectángulo: esquinas redondeadas 50">
              <a:extLst>
                <a:ext uri="{FF2B5EF4-FFF2-40B4-BE49-F238E27FC236}">
                  <a16:creationId xmlns:a16="http://schemas.microsoft.com/office/drawing/2014/main" id="{0A1A742F-263D-B2E8-15B2-49578905D6C9}"/>
                </a:ext>
              </a:extLst>
            </p:cNvPr>
            <p:cNvSpPr/>
            <p:nvPr/>
          </p:nvSpPr>
          <p:spPr>
            <a:xfrm>
              <a:off x="5656206" y="2942960"/>
              <a:ext cx="6030849" cy="642471"/>
            </a:xfrm>
            <a:prstGeom prst="roundRect">
              <a:avLst>
                <a:gd name="adj" fmla="val 9399"/>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effectLst>
                  <a:outerShdw blurRad="38100" dist="38100" dir="2700000" algn="tl">
                    <a:srgbClr val="000000">
                      <a:alpha val="43137"/>
                    </a:srgbClr>
                  </a:outerShdw>
                </a:effectLst>
              </a:endParaRPr>
            </a:p>
          </p:txBody>
        </p:sp>
        <p:sp>
          <p:nvSpPr>
            <p:cNvPr id="52" name="CuadroTexto 51">
              <a:extLst>
                <a:ext uri="{FF2B5EF4-FFF2-40B4-BE49-F238E27FC236}">
                  <a16:creationId xmlns:a16="http://schemas.microsoft.com/office/drawing/2014/main" id="{67563E3C-8184-DBC5-0D6E-52C64157A639}"/>
                </a:ext>
              </a:extLst>
            </p:cNvPr>
            <p:cNvSpPr txBox="1"/>
            <p:nvPr/>
          </p:nvSpPr>
          <p:spPr>
            <a:xfrm>
              <a:off x="5651019" y="3017553"/>
              <a:ext cx="6030849" cy="492443"/>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DIRECCIÓN DE CAPACIDADES PRODUCTIVAS Y GENERACIÓN DE INGRESOS</a:t>
              </a:r>
              <a:endParaRPr lang="es-CO" sz="1300" dirty="0">
                <a:solidFill>
                  <a:schemeClr val="bg1"/>
                </a:solidFill>
                <a:effectLst>
                  <a:outerShdw blurRad="38100" dist="38100" dir="2700000" algn="tl">
                    <a:srgbClr val="000000">
                      <a:alpha val="43137"/>
                    </a:srgbClr>
                  </a:outerShdw>
                </a:effectLst>
              </a:endParaRPr>
            </a:p>
          </p:txBody>
        </p:sp>
      </p:grpSp>
      <p:grpSp>
        <p:nvGrpSpPr>
          <p:cNvPr id="53" name="Grupo 52">
            <a:extLst>
              <a:ext uri="{FF2B5EF4-FFF2-40B4-BE49-F238E27FC236}">
                <a16:creationId xmlns:a16="http://schemas.microsoft.com/office/drawing/2014/main" id="{BB3D63C2-C2D6-012A-4872-3877D7E012FD}"/>
              </a:ext>
            </a:extLst>
          </p:cNvPr>
          <p:cNvGrpSpPr/>
          <p:nvPr/>
        </p:nvGrpSpPr>
        <p:grpSpPr>
          <a:xfrm>
            <a:off x="6249971" y="5617915"/>
            <a:ext cx="5409764" cy="616852"/>
            <a:chOff x="5619336" y="5253200"/>
            <a:chExt cx="6059145" cy="616852"/>
          </a:xfrm>
        </p:grpSpPr>
        <p:sp>
          <p:nvSpPr>
            <p:cNvPr id="54" name="Rectángulo: esquinas redondeadas 53">
              <a:extLst>
                <a:ext uri="{FF2B5EF4-FFF2-40B4-BE49-F238E27FC236}">
                  <a16:creationId xmlns:a16="http://schemas.microsoft.com/office/drawing/2014/main" id="{9B5F1FC0-DF9B-AF1F-2168-A26040BA6AA1}"/>
                </a:ext>
              </a:extLst>
            </p:cNvPr>
            <p:cNvSpPr/>
            <p:nvPr/>
          </p:nvSpPr>
          <p:spPr>
            <a:xfrm>
              <a:off x="5619336" y="5253200"/>
              <a:ext cx="6030849" cy="616852"/>
            </a:xfrm>
            <a:prstGeom prst="roundRect">
              <a:avLst>
                <a:gd name="adj" fmla="val 9360"/>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effectLst>
                  <a:outerShdw blurRad="38100" dist="38100" dir="2700000" algn="tl">
                    <a:srgbClr val="000000">
                      <a:alpha val="43137"/>
                    </a:srgbClr>
                  </a:outerShdw>
                </a:effectLst>
              </a:endParaRPr>
            </a:p>
          </p:txBody>
        </p:sp>
        <p:sp>
          <p:nvSpPr>
            <p:cNvPr id="55" name="CuadroTexto 54">
              <a:extLst>
                <a:ext uri="{FF2B5EF4-FFF2-40B4-BE49-F238E27FC236}">
                  <a16:creationId xmlns:a16="http://schemas.microsoft.com/office/drawing/2014/main" id="{E42464CE-6231-0D47-4926-AA312EB22680}"/>
                </a:ext>
              </a:extLst>
            </p:cNvPr>
            <p:cNvSpPr txBox="1"/>
            <p:nvPr/>
          </p:nvSpPr>
          <p:spPr>
            <a:xfrm>
              <a:off x="5647632" y="5409501"/>
              <a:ext cx="6030849" cy="292388"/>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DIRECCIÓN DE LA MUJER RURAL</a:t>
              </a:r>
              <a:endParaRPr lang="es-CO" sz="1300" dirty="0">
                <a:solidFill>
                  <a:schemeClr val="bg1"/>
                </a:solidFill>
                <a:effectLst>
                  <a:outerShdw blurRad="38100" dist="38100" dir="2700000" algn="tl">
                    <a:srgbClr val="000000">
                      <a:alpha val="43137"/>
                    </a:srgbClr>
                  </a:outerShdw>
                </a:effectLst>
              </a:endParaRPr>
            </a:p>
          </p:txBody>
        </p:sp>
      </p:grpSp>
      <p:grpSp>
        <p:nvGrpSpPr>
          <p:cNvPr id="56" name="Grupo 55">
            <a:extLst>
              <a:ext uri="{FF2B5EF4-FFF2-40B4-BE49-F238E27FC236}">
                <a16:creationId xmlns:a16="http://schemas.microsoft.com/office/drawing/2014/main" id="{16845CBB-BBF8-B4ED-4BF1-4D9A2D905965}"/>
              </a:ext>
            </a:extLst>
          </p:cNvPr>
          <p:cNvGrpSpPr/>
          <p:nvPr/>
        </p:nvGrpSpPr>
        <p:grpSpPr>
          <a:xfrm>
            <a:off x="6247494" y="2266133"/>
            <a:ext cx="2142606" cy="3660209"/>
            <a:chOff x="6247494" y="2266133"/>
            <a:chExt cx="2142606" cy="3660209"/>
          </a:xfrm>
        </p:grpSpPr>
        <p:cxnSp>
          <p:nvCxnSpPr>
            <p:cNvPr id="57" name="Conector: angular 56">
              <a:extLst>
                <a:ext uri="{FF2B5EF4-FFF2-40B4-BE49-F238E27FC236}">
                  <a16:creationId xmlns:a16="http://schemas.microsoft.com/office/drawing/2014/main" id="{929D3E9C-7F82-38F6-750C-ED274158779A}"/>
                </a:ext>
              </a:extLst>
            </p:cNvPr>
            <p:cNvCxnSpPr>
              <a:cxnSpLocks/>
              <a:stCxn id="40" idx="2"/>
              <a:endCxn id="54" idx="1"/>
            </p:cNvCxnSpPr>
            <p:nvPr/>
          </p:nvCxnSpPr>
          <p:spPr>
            <a:xfrm rot="5400000">
              <a:off x="5489932" y="3026173"/>
              <a:ext cx="3660208" cy="2140129"/>
            </a:xfrm>
            <a:prstGeom prst="bentConnector4">
              <a:avLst>
                <a:gd name="adj1" fmla="val 11018"/>
                <a:gd name="adj2" fmla="val 11068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angular 57">
              <a:extLst>
                <a:ext uri="{FF2B5EF4-FFF2-40B4-BE49-F238E27FC236}">
                  <a16:creationId xmlns:a16="http://schemas.microsoft.com/office/drawing/2014/main" id="{D5F5F008-07C2-9C87-4A73-4E6E2D0ADD5B}"/>
                </a:ext>
              </a:extLst>
            </p:cNvPr>
            <p:cNvCxnSpPr>
              <a:cxnSpLocks/>
              <a:stCxn id="40" idx="2"/>
              <a:endCxn id="48" idx="1"/>
            </p:cNvCxnSpPr>
            <p:nvPr/>
          </p:nvCxnSpPr>
          <p:spPr>
            <a:xfrm rot="5400000">
              <a:off x="5927465" y="2587536"/>
              <a:ext cx="2784038" cy="2141232"/>
            </a:xfrm>
            <a:prstGeom prst="bentConnector4">
              <a:avLst>
                <a:gd name="adj1" fmla="val 14361"/>
                <a:gd name="adj2" fmla="val 110676"/>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angular 58">
              <a:extLst>
                <a:ext uri="{FF2B5EF4-FFF2-40B4-BE49-F238E27FC236}">
                  <a16:creationId xmlns:a16="http://schemas.microsoft.com/office/drawing/2014/main" id="{3D154A42-A3F2-787F-BCCA-F7719AB7DA67}"/>
                </a:ext>
              </a:extLst>
            </p:cNvPr>
            <p:cNvCxnSpPr>
              <a:cxnSpLocks/>
              <a:stCxn id="40" idx="2"/>
              <a:endCxn id="52" idx="1"/>
            </p:cNvCxnSpPr>
            <p:nvPr/>
          </p:nvCxnSpPr>
          <p:spPr>
            <a:xfrm rot="5400000">
              <a:off x="6819976" y="1693651"/>
              <a:ext cx="997642" cy="2142606"/>
            </a:xfrm>
            <a:prstGeom prst="bentConnector4">
              <a:avLst>
                <a:gd name="adj1" fmla="val 40495"/>
                <a:gd name="adj2" fmla="val 110669"/>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angular 59">
              <a:extLst>
                <a:ext uri="{FF2B5EF4-FFF2-40B4-BE49-F238E27FC236}">
                  <a16:creationId xmlns:a16="http://schemas.microsoft.com/office/drawing/2014/main" id="{9303AC90-2555-5519-0556-2345980F8AD1}"/>
                </a:ext>
              </a:extLst>
            </p:cNvPr>
            <p:cNvCxnSpPr>
              <a:cxnSpLocks/>
              <a:stCxn id="40" idx="2"/>
              <a:endCxn id="46" idx="1"/>
            </p:cNvCxnSpPr>
            <p:nvPr/>
          </p:nvCxnSpPr>
          <p:spPr>
            <a:xfrm rot="5400000">
              <a:off x="6362452" y="2168635"/>
              <a:ext cx="1930150" cy="2125146"/>
            </a:xfrm>
            <a:prstGeom prst="bentConnector4">
              <a:avLst>
                <a:gd name="adj1" fmla="val 20667"/>
                <a:gd name="adj2" fmla="val 11115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061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F304E1E-9A2E-BCFA-B260-A7787DAFE2CB}"/>
              </a:ext>
            </a:extLst>
          </p:cNvPr>
          <p:cNvSpPr txBox="1"/>
          <p:nvPr/>
        </p:nvSpPr>
        <p:spPr>
          <a:xfrm>
            <a:off x="4981753" y="6639446"/>
            <a:ext cx="2228495"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www.---------------.gov.co</a:t>
            </a:r>
          </a:p>
        </p:txBody>
      </p:sp>
      <p:pic>
        <p:nvPicPr>
          <p:cNvPr id="34" name="Imagen 33">
            <a:extLst>
              <a:ext uri="{FF2B5EF4-FFF2-40B4-BE49-F238E27FC236}">
                <a16:creationId xmlns:a16="http://schemas.microsoft.com/office/drawing/2014/main" id="{26DEA6DB-EC5F-5EDA-2EB6-ABE8E3CCE2A0}"/>
              </a:ext>
            </a:extLst>
          </p:cNvPr>
          <p:cNvPicPr>
            <a:picLocks noChangeAspect="1"/>
          </p:cNvPicPr>
          <p:nvPr/>
        </p:nvPicPr>
        <p:blipFill>
          <a:blip r:embed="rId2"/>
          <a:stretch>
            <a:fillRect/>
          </a:stretch>
        </p:blipFill>
        <p:spPr>
          <a:xfrm>
            <a:off x="-15246" y="0"/>
            <a:ext cx="5571775" cy="3325091"/>
          </a:xfrm>
          <a:prstGeom prst="rect">
            <a:avLst/>
          </a:prstGeom>
        </p:spPr>
      </p:pic>
      <p:grpSp>
        <p:nvGrpSpPr>
          <p:cNvPr id="2" name="Grupo 1">
            <a:extLst>
              <a:ext uri="{FF2B5EF4-FFF2-40B4-BE49-F238E27FC236}">
                <a16:creationId xmlns:a16="http://schemas.microsoft.com/office/drawing/2014/main" id="{E30640B9-8764-95E4-F94D-5938A0025A9C}"/>
              </a:ext>
            </a:extLst>
          </p:cNvPr>
          <p:cNvGrpSpPr/>
          <p:nvPr/>
        </p:nvGrpSpPr>
        <p:grpSpPr>
          <a:xfrm>
            <a:off x="6248869" y="3865575"/>
            <a:ext cx="5400586" cy="616852"/>
            <a:chOff x="5638190" y="3734284"/>
            <a:chExt cx="6048865" cy="616852"/>
          </a:xfrm>
        </p:grpSpPr>
        <p:sp>
          <p:nvSpPr>
            <p:cNvPr id="3" name="Rectángulo: esquinas redondeadas 2">
              <a:extLst>
                <a:ext uri="{FF2B5EF4-FFF2-40B4-BE49-F238E27FC236}">
                  <a16:creationId xmlns:a16="http://schemas.microsoft.com/office/drawing/2014/main" id="{21339B6A-BCD5-B115-E143-A26D9FD1B1A4}"/>
                </a:ext>
              </a:extLst>
            </p:cNvPr>
            <p:cNvSpPr/>
            <p:nvPr/>
          </p:nvSpPr>
          <p:spPr>
            <a:xfrm>
              <a:off x="5638190" y="3734284"/>
              <a:ext cx="6030849" cy="616852"/>
            </a:xfrm>
            <a:prstGeom prst="roundRect">
              <a:avLst>
                <a:gd name="adj" fmla="val 8346"/>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ACD2D23-E614-708D-831B-01C3B9CD033C}"/>
                </a:ext>
              </a:extLst>
            </p:cNvPr>
            <p:cNvSpPr txBox="1"/>
            <p:nvPr/>
          </p:nvSpPr>
          <p:spPr>
            <a:xfrm>
              <a:off x="5656206" y="3818770"/>
              <a:ext cx="6030849" cy="292388"/>
            </a:xfrm>
            <a:prstGeom prst="rect">
              <a:avLst/>
            </a:prstGeom>
            <a:noFill/>
          </p:spPr>
          <p:txBody>
            <a:bodyPr wrap="square" rtlCol="0">
              <a:spAutoFit/>
            </a:bodyPr>
            <a:lstStyle/>
            <a:p>
              <a:pPr algn="just"/>
              <a:endParaRPr lang="es-CO" sz="1300" b="1" dirty="0">
                <a:solidFill>
                  <a:schemeClr val="bg1"/>
                </a:solidFill>
                <a:effectLst>
                  <a:outerShdw blurRad="38100" dist="38100" dir="2700000" algn="tl">
                    <a:srgbClr val="000000">
                      <a:alpha val="43137"/>
                    </a:srgbClr>
                  </a:outerShdw>
                </a:effectLst>
              </a:endParaRPr>
            </a:p>
          </p:txBody>
        </p:sp>
      </p:grpSp>
      <p:grpSp>
        <p:nvGrpSpPr>
          <p:cNvPr id="6" name="Grupo 5">
            <a:extLst>
              <a:ext uri="{FF2B5EF4-FFF2-40B4-BE49-F238E27FC236}">
                <a16:creationId xmlns:a16="http://schemas.microsoft.com/office/drawing/2014/main" id="{58A2AC45-684B-471C-9717-C7A19561C484}"/>
              </a:ext>
            </a:extLst>
          </p:cNvPr>
          <p:cNvGrpSpPr/>
          <p:nvPr/>
        </p:nvGrpSpPr>
        <p:grpSpPr>
          <a:xfrm>
            <a:off x="6248868" y="4762571"/>
            <a:ext cx="5400587" cy="575200"/>
            <a:chOff x="5638189" y="4515354"/>
            <a:chExt cx="6048866" cy="575200"/>
          </a:xfrm>
        </p:grpSpPr>
        <p:sp>
          <p:nvSpPr>
            <p:cNvPr id="7" name="Rectángulo: esquinas redondeadas 6">
              <a:extLst>
                <a:ext uri="{FF2B5EF4-FFF2-40B4-BE49-F238E27FC236}">
                  <a16:creationId xmlns:a16="http://schemas.microsoft.com/office/drawing/2014/main" id="{104AF554-5C92-DAB6-E32E-6508DF277100}"/>
                </a:ext>
              </a:extLst>
            </p:cNvPr>
            <p:cNvSpPr/>
            <p:nvPr/>
          </p:nvSpPr>
          <p:spPr>
            <a:xfrm>
              <a:off x="5638189" y="4515354"/>
              <a:ext cx="6030849" cy="575200"/>
            </a:xfrm>
            <a:prstGeom prst="roundRect">
              <a:avLst>
                <a:gd name="adj" fmla="val 9285"/>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dirty="0">
                <a:effectLst>
                  <a:outerShdw blurRad="38100" dist="38100" dir="2700000" algn="tl">
                    <a:srgbClr val="000000">
                      <a:alpha val="43137"/>
                    </a:srgbClr>
                  </a:outerShdw>
                </a:effectLst>
                <a:highlight>
                  <a:srgbClr val="A19F4F"/>
                </a:highlight>
              </a:endParaRPr>
            </a:p>
          </p:txBody>
        </p:sp>
        <p:sp>
          <p:nvSpPr>
            <p:cNvPr id="8" name="CuadroTexto 7">
              <a:extLst>
                <a:ext uri="{FF2B5EF4-FFF2-40B4-BE49-F238E27FC236}">
                  <a16:creationId xmlns:a16="http://schemas.microsoft.com/office/drawing/2014/main" id="{2C402838-E9AA-2BA2-5FA2-BFB04C623D4B}"/>
                </a:ext>
              </a:extLst>
            </p:cNvPr>
            <p:cNvSpPr txBox="1"/>
            <p:nvPr/>
          </p:nvSpPr>
          <p:spPr>
            <a:xfrm>
              <a:off x="5656206" y="4670083"/>
              <a:ext cx="6030849" cy="292388"/>
            </a:xfrm>
            <a:prstGeom prst="rect">
              <a:avLst/>
            </a:prstGeom>
            <a:noFill/>
          </p:spPr>
          <p:txBody>
            <a:bodyPr wrap="square" rtlCol="0">
              <a:spAutoFit/>
            </a:bodyPr>
            <a:lstStyle/>
            <a:p>
              <a:pPr algn="just"/>
              <a:endParaRPr lang="es-CO" sz="1300" b="1" dirty="0">
                <a:solidFill>
                  <a:schemeClr val="bg1"/>
                </a:solidFill>
                <a:effectLst>
                  <a:outerShdw blurRad="38100" dist="38100" dir="2700000" algn="tl">
                    <a:srgbClr val="000000">
                      <a:alpha val="43137"/>
                    </a:srgbClr>
                  </a:outerShdw>
                </a:effectLst>
              </a:endParaRPr>
            </a:p>
          </p:txBody>
        </p:sp>
      </p:grpSp>
      <p:grpSp>
        <p:nvGrpSpPr>
          <p:cNvPr id="9" name="Grupo 8">
            <a:extLst>
              <a:ext uri="{FF2B5EF4-FFF2-40B4-BE49-F238E27FC236}">
                <a16:creationId xmlns:a16="http://schemas.microsoft.com/office/drawing/2014/main" id="{C7B7BC67-03E8-7C45-DDAE-4287BCD6C449}"/>
              </a:ext>
            </a:extLst>
          </p:cNvPr>
          <p:cNvGrpSpPr/>
          <p:nvPr/>
        </p:nvGrpSpPr>
        <p:grpSpPr>
          <a:xfrm>
            <a:off x="6247494" y="2942960"/>
            <a:ext cx="5389132" cy="642471"/>
            <a:chOff x="5651019" y="2942960"/>
            <a:chExt cx="6036036" cy="642471"/>
          </a:xfrm>
        </p:grpSpPr>
        <p:sp>
          <p:nvSpPr>
            <p:cNvPr id="10" name="Rectángulo: esquinas redondeadas 9">
              <a:extLst>
                <a:ext uri="{FF2B5EF4-FFF2-40B4-BE49-F238E27FC236}">
                  <a16:creationId xmlns:a16="http://schemas.microsoft.com/office/drawing/2014/main" id="{D5E2C928-95F3-E6C9-5B0A-F33F44A338A7}"/>
                </a:ext>
              </a:extLst>
            </p:cNvPr>
            <p:cNvSpPr/>
            <p:nvPr/>
          </p:nvSpPr>
          <p:spPr>
            <a:xfrm>
              <a:off x="5656206" y="2942960"/>
              <a:ext cx="6030849" cy="642471"/>
            </a:xfrm>
            <a:prstGeom prst="roundRect">
              <a:avLst>
                <a:gd name="adj" fmla="val 9399"/>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56F6DA25-B4A1-DC0B-CDC4-88394DBAC460}"/>
                </a:ext>
              </a:extLst>
            </p:cNvPr>
            <p:cNvSpPr txBox="1"/>
            <p:nvPr/>
          </p:nvSpPr>
          <p:spPr>
            <a:xfrm>
              <a:off x="5651019" y="3017553"/>
              <a:ext cx="6030849" cy="292388"/>
            </a:xfrm>
            <a:prstGeom prst="rect">
              <a:avLst/>
            </a:prstGeom>
            <a:noFill/>
          </p:spPr>
          <p:txBody>
            <a:bodyPr wrap="square" rtlCol="0">
              <a:spAutoFit/>
            </a:bodyPr>
            <a:lstStyle/>
            <a:p>
              <a:pPr algn="just"/>
              <a:endParaRPr lang="es-CO" sz="1300" dirty="0">
                <a:solidFill>
                  <a:schemeClr val="bg1"/>
                </a:solidFill>
                <a:effectLst>
                  <a:outerShdw blurRad="38100" dist="38100" dir="2700000" algn="tl">
                    <a:srgbClr val="000000">
                      <a:alpha val="43137"/>
                    </a:srgbClr>
                  </a:outerShdw>
                </a:effectLst>
              </a:endParaRPr>
            </a:p>
          </p:txBody>
        </p:sp>
      </p:grpSp>
      <p:grpSp>
        <p:nvGrpSpPr>
          <p:cNvPr id="12" name="Grupo 11">
            <a:extLst>
              <a:ext uri="{FF2B5EF4-FFF2-40B4-BE49-F238E27FC236}">
                <a16:creationId xmlns:a16="http://schemas.microsoft.com/office/drawing/2014/main" id="{53E3F4DF-2C86-5782-32F5-85D1AD3ACD7C}"/>
              </a:ext>
            </a:extLst>
          </p:cNvPr>
          <p:cNvGrpSpPr/>
          <p:nvPr/>
        </p:nvGrpSpPr>
        <p:grpSpPr>
          <a:xfrm>
            <a:off x="6249971" y="5617915"/>
            <a:ext cx="5409764" cy="616852"/>
            <a:chOff x="5619336" y="5253200"/>
            <a:chExt cx="6059145" cy="616852"/>
          </a:xfrm>
        </p:grpSpPr>
        <p:sp>
          <p:nvSpPr>
            <p:cNvPr id="13" name="Rectángulo: esquinas redondeadas 12">
              <a:extLst>
                <a:ext uri="{FF2B5EF4-FFF2-40B4-BE49-F238E27FC236}">
                  <a16:creationId xmlns:a16="http://schemas.microsoft.com/office/drawing/2014/main" id="{6D9F45AA-5867-69FF-7F50-94D0630C2BF8}"/>
                </a:ext>
              </a:extLst>
            </p:cNvPr>
            <p:cNvSpPr/>
            <p:nvPr/>
          </p:nvSpPr>
          <p:spPr>
            <a:xfrm>
              <a:off x="5619336" y="5253200"/>
              <a:ext cx="6030849" cy="616852"/>
            </a:xfrm>
            <a:prstGeom prst="roundRect">
              <a:avLst>
                <a:gd name="adj" fmla="val 9360"/>
              </a:avLst>
            </a:prstGeom>
            <a:solidFill>
              <a:srgbClr val="666633">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9F8D0FEA-21E1-F417-FC41-8BDEE2EE90FB}"/>
                </a:ext>
              </a:extLst>
            </p:cNvPr>
            <p:cNvSpPr txBox="1"/>
            <p:nvPr/>
          </p:nvSpPr>
          <p:spPr>
            <a:xfrm>
              <a:off x="5647632" y="5409501"/>
              <a:ext cx="6030849" cy="292388"/>
            </a:xfrm>
            <a:prstGeom prst="rect">
              <a:avLst/>
            </a:prstGeom>
            <a:noFill/>
          </p:spPr>
          <p:txBody>
            <a:bodyPr wrap="square" rtlCol="0">
              <a:spAutoFit/>
            </a:bodyPr>
            <a:lstStyle/>
            <a:p>
              <a:pPr algn="just"/>
              <a:endParaRPr lang="es-CO" sz="1300" dirty="0">
                <a:solidFill>
                  <a:schemeClr val="bg1"/>
                </a:solidFill>
                <a:effectLst>
                  <a:outerShdw blurRad="38100" dist="38100" dir="2700000" algn="tl">
                    <a:srgbClr val="000000">
                      <a:alpha val="43137"/>
                    </a:srgbClr>
                  </a:outerShdw>
                </a:effectLst>
              </a:endParaRPr>
            </a:p>
          </p:txBody>
        </p:sp>
      </p:grpSp>
      <p:grpSp>
        <p:nvGrpSpPr>
          <p:cNvPr id="15" name="Grupo 14">
            <a:extLst>
              <a:ext uri="{FF2B5EF4-FFF2-40B4-BE49-F238E27FC236}">
                <a16:creationId xmlns:a16="http://schemas.microsoft.com/office/drawing/2014/main" id="{AD380725-86A8-3C59-097C-2AA501A9AB4A}"/>
              </a:ext>
            </a:extLst>
          </p:cNvPr>
          <p:cNvGrpSpPr/>
          <p:nvPr/>
        </p:nvGrpSpPr>
        <p:grpSpPr>
          <a:xfrm>
            <a:off x="5856835" y="1378209"/>
            <a:ext cx="4872136" cy="884864"/>
            <a:chOff x="6036895" y="760379"/>
            <a:chExt cx="4872136" cy="950459"/>
          </a:xfrm>
        </p:grpSpPr>
        <p:sp>
          <p:nvSpPr>
            <p:cNvPr id="16" name="Rectángulo: esquinas redondeadas 15">
              <a:extLst>
                <a:ext uri="{FF2B5EF4-FFF2-40B4-BE49-F238E27FC236}">
                  <a16:creationId xmlns:a16="http://schemas.microsoft.com/office/drawing/2014/main" id="{ECD1A825-1355-A1C5-226A-9A190E6C124C}"/>
                </a:ext>
              </a:extLst>
            </p:cNvPr>
            <p:cNvSpPr/>
            <p:nvPr/>
          </p:nvSpPr>
          <p:spPr>
            <a:xfrm>
              <a:off x="6185911" y="760379"/>
              <a:ext cx="4711938" cy="95045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CO" dirty="0"/>
            </a:p>
          </p:txBody>
        </p:sp>
        <p:sp>
          <p:nvSpPr>
            <p:cNvPr id="17" name="CuadroTexto 16">
              <a:extLst>
                <a:ext uri="{FF2B5EF4-FFF2-40B4-BE49-F238E27FC236}">
                  <a16:creationId xmlns:a16="http://schemas.microsoft.com/office/drawing/2014/main" id="{643D1BF7-55D2-3BA7-B14E-C6FDAA093250}"/>
                </a:ext>
              </a:extLst>
            </p:cNvPr>
            <p:cNvSpPr txBox="1"/>
            <p:nvPr/>
          </p:nvSpPr>
          <p:spPr>
            <a:xfrm>
              <a:off x="6266208" y="804387"/>
              <a:ext cx="4642823" cy="892598"/>
            </a:xfrm>
            <a:prstGeom prst="rect">
              <a:avLst/>
            </a:prstGeom>
            <a:noFill/>
          </p:spPr>
          <p:txBody>
            <a:bodyPr wrap="square">
              <a:spAutoFit/>
            </a:bodyPr>
            <a:lstStyle/>
            <a:p>
              <a:r>
                <a:rPr lang="es-ES" sz="2400" b="1" dirty="0">
                  <a:solidFill>
                    <a:prstClr val="white"/>
                  </a:solidFill>
                  <a:effectLst>
                    <a:outerShdw blurRad="38100" dist="38100" dir="2700000" algn="tl">
                      <a:srgbClr val="000000">
                        <a:alpha val="43137"/>
                      </a:srgbClr>
                    </a:outerShdw>
                  </a:effectLst>
                </a:rPr>
                <a:t>Despacho Viceministro de Asuntos Agropecuarios</a:t>
              </a:r>
            </a:p>
          </p:txBody>
        </p:sp>
        <p:sp>
          <p:nvSpPr>
            <p:cNvPr id="31" name="Triángulo isósceles 30">
              <a:extLst>
                <a:ext uri="{FF2B5EF4-FFF2-40B4-BE49-F238E27FC236}">
                  <a16:creationId xmlns:a16="http://schemas.microsoft.com/office/drawing/2014/main" id="{5B8FD3EC-3995-EB73-27BE-E8F21188FD2B}"/>
                </a:ext>
              </a:extLst>
            </p:cNvPr>
            <p:cNvSpPr/>
            <p:nvPr/>
          </p:nvSpPr>
          <p:spPr>
            <a:xfrm rot="16200000">
              <a:off x="5959769" y="846261"/>
              <a:ext cx="452284" cy="298032"/>
            </a:xfrm>
            <a:prstGeom prst="triangle">
              <a:avLst>
                <a:gd name="adj" fmla="val 10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CO">
                <a:solidFill>
                  <a:prstClr val="white"/>
                </a:solidFill>
              </a:endParaRPr>
            </a:p>
          </p:txBody>
        </p:sp>
      </p:grpSp>
      <p:sp>
        <p:nvSpPr>
          <p:cNvPr id="32" name="CuadroTexto 31">
            <a:extLst>
              <a:ext uri="{FF2B5EF4-FFF2-40B4-BE49-F238E27FC236}">
                <a16:creationId xmlns:a16="http://schemas.microsoft.com/office/drawing/2014/main" id="{A856B3D4-061A-DBA0-790C-4E65980EE460}"/>
              </a:ext>
            </a:extLst>
          </p:cNvPr>
          <p:cNvSpPr txBox="1"/>
          <p:nvPr/>
        </p:nvSpPr>
        <p:spPr>
          <a:xfrm>
            <a:off x="138143" y="3626619"/>
            <a:ext cx="5518307" cy="2308324"/>
          </a:xfrm>
          <a:prstGeom prst="rect">
            <a:avLst/>
          </a:prstGeom>
          <a:noFill/>
        </p:spPr>
        <p:txBody>
          <a:bodyPr wrap="square">
            <a:spAutoFit/>
          </a:bodyPr>
          <a:lstStyle/>
          <a:p>
            <a:pPr algn="just"/>
            <a:r>
              <a:rPr lang="es-ES" b="0" i="0" u="none" strike="noStrike" dirty="0">
                <a:solidFill>
                  <a:srgbClr val="666633"/>
                </a:solidFill>
                <a:effectLst/>
                <a:latin typeface="Arial" panose="020B0604020202020204" pitchFamily="34" charset="0"/>
              </a:rPr>
              <a:t>Direcciona, coordina, controla, hace seguimiento e implementa las políticas para mejorar la productividad y la competitividad con enfoque territorial. Así mismo, el fortalecimiento de las organizaciones gremiales y asociaciones de productores orientadas al mejoramiento de la productividad y la competitividad agrícola, forestal, pecuaria, pesquera y acuícola.​</a:t>
            </a:r>
            <a:endParaRPr lang="es-CO" dirty="0">
              <a:solidFill>
                <a:srgbClr val="666633"/>
              </a:solidFill>
            </a:endParaRPr>
          </a:p>
        </p:txBody>
      </p:sp>
      <p:sp>
        <p:nvSpPr>
          <p:cNvPr id="33" name="CuadroTexto 32">
            <a:extLst>
              <a:ext uri="{FF2B5EF4-FFF2-40B4-BE49-F238E27FC236}">
                <a16:creationId xmlns:a16="http://schemas.microsoft.com/office/drawing/2014/main" id="{F76D28E8-70BD-38AC-C775-4D080EF8CB07}"/>
              </a:ext>
            </a:extLst>
          </p:cNvPr>
          <p:cNvSpPr txBox="1"/>
          <p:nvPr/>
        </p:nvSpPr>
        <p:spPr>
          <a:xfrm>
            <a:off x="6275234" y="3138314"/>
            <a:ext cx="6030849" cy="292388"/>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DIRECCION DE CADENAS AGRICOLAS Y FORESTALES</a:t>
            </a:r>
            <a:endParaRPr lang="es-CO" sz="1300" dirty="0">
              <a:solidFill>
                <a:schemeClr val="bg1"/>
              </a:solidFill>
            </a:endParaRPr>
          </a:p>
        </p:txBody>
      </p:sp>
      <p:sp>
        <p:nvSpPr>
          <p:cNvPr id="35" name="CuadroTexto 34">
            <a:extLst>
              <a:ext uri="{FF2B5EF4-FFF2-40B4-BE49-F238E27FC236}">
                <a16:creationId xmlns:a16="http://schemas.microsoft.com/office/drawing/2014/main" id="{F4108346-6A17-8FE1-1C2B-AA1F0B3894FC}"/>
              </a:ext>
            </a:extLst>
          </p:cNvPr>
          <p:cNvSpPr txBox="1"/>
          <p:nvPr/>
        </p:nvSpPr>
        <p:spPr>
          <a:xfrm>
            <a:off x="6232782" y="4803949"/>
            <a:ext cx="4857281" cy="492443"/>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DIRECCION DE CADENAS PECUARIAS, PESQUERAS Y ACUICOLAS</a:t>
            </a:r>
            <a:endParaRPr lang="es-CO" sz="1300" dirty="0">
              <a:solidFill>
                <a:schemeClr val="bg1"/>
              </a:solidFill>
            </a:endParaRPr>
          </a:p>
        </p:txBody>
      </p:sp>
      <p:sp>
        <p:nvSpPr>
          <p:cNvPr id="36" name="CuadroTexto 35">
            <a:extLst>
              <a:ext uri="{FF2B5EF4-FFF2-40B4-BE49-F238E27FC236}">
                <a16:creationId xmlns:a16="http://schemas.microsoft.com/office/drawing/2014/main" id="{1BEE22D3-DD2F-E411-08C8-05436DB9EAC6}"/>
              </a:ext>
            </a:extLst>
          </p:cNvPr>
          <p:cNvSpPr txBox="1"/>
          <p:nvPr/>
        </p:nvSpPr>
        <p:spPr>
          <a:xfrm>
            <a:off x="6264954" y="4012122"/>
            <a:ext cx="6030849" cy="292388"/>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DIRECCION DE FINANCIAMIENTO Y RIESGOS AGROPECUARIOS</a:t>
            </a:r>
            <a:endParaRPr lang="es-CO" sz="1300" dirty="0">
              <a:solidFill>
                <a:schemeClr val="bg1"/>
              </a:solidFill>
            </a:endParaRPr>
          </a:p>
        </p:txBody>
      </p:sp>
      <p:sp>
        <p:nvSpPr>
          <p:cNvPr id="37" name="CuadroTexto 36">
            <a:extLst>
              <a:ext uri="{FF2B5EF4-FFF2-40B4-BE49-F238E27FC236}">
                <a16:creationId xmlns:a16="http://schemas.microsoft.com/office/drawing/2014/main" id="{3E470506-37E9-F601-D0AE-FACD8A646E54}"/>
              </a:ext>
            </a:extLst>
          </p:cNvPr>
          <p:cNvSpPr txBox="1"/>
          <p:nvPr/>
        </p:nvSpPr>
        <p:spPr>
          <a:xfrm>
            <a:off x="6247494" y="5668009"/>
            <a:ext cx="5384501" cy="492443"/>
          </a:xfrm>
          <a:prstGeom prst="rect">
            <a:avLst/>
          </a:prstGeom>
          <a:noFill/>
        </p:spPr>
        <p:txBody>
          <a:bodyPr wrap="square" rtlCol="0">
            <a:spAutoFit/>
          </a:bodyPr>
          <a:lstStyle/>
          <a:p>
            <a:pPr algn="just"/>
            <a:r>
              <a:rPr lang="es-ES" sz="13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DIRECCION DE INNOVACION, DESARROLLO TECNOLOGICO Y PROTECCION SANITARIA</a:t>
            </a:r>
            <a:endParaRPr lang="es-CO" sz="1300" dirty="0">
              <a:solidFill>
                <a:schemeClr val="bg1"/>
              </a:solidFill>
            </a:endParaRPr>
          </a:p>
        </p:txBody>
      </p:sp>
      <p:grpSp>
        <p:nvGrpSpPr>
          <p:cNvPr id="38" name="Grupo 37">
            <a:extLst>
              <a:ext uri="{FF2B5EF4-FFF2-40B4-BE49-F238E27FC236}">
                <a16:creationId xmlns:a16="http://schemas.microsoft.com/office/drawing/2014/main" id="{6B6EAC46-0090-13DA-BE48-7D393F3754A0}"/>
              </a:ext>
            </a:extLst>
          </p:cNvPr>
          <p:cNvGrpSpPr/>
          <p:nvPr/>
        </p:nvGrpSpPr>
        <p:grpSpPr>
          <a:xfrm>
            <a:off x="6248869" y="2250175"/>
            <a:ext cx="2158692" cy="3676166"/>
            <a:chOff x="6248869" y="2250175"/>
            <a:chExt cx="2158692" cy="3676166"/>
          </a:xfrm>
        </p:grpSpPr>
        <p:cxnSp>
          <p:nvCxnSpPr>
            <p:cNvPr id="39" name="Conector: angular 38">
              <a:extLst>
                <a:ext uri="{FF2B5EF4-FFF2-40B4-BE49-F238E27FC236}">
                  <a16:creationId xmlns:a16="http://schemas.microsoft.com/office/drawing/2014/main" id="{2681EDC8-098B-C37B-0881-D1BF969F96F2}"/>
                </a:ext>
              </a:extLst>
            </p:cNvPr>
            <p:cNvCxnSpPr>
              <a:cxnSpLocks/>
              <a:stCxn id="17" idx="2"/>
              <a:endCxn id="13" idx="1"/>
            </p:cNvCxnSpPr>
            <p:nvPr/>
          </p:nvCxnSpPr>
          <p:spPr>
            <a:xfrm rot="5400000">
              <a:off x="5490684" y="3009464"/>
              <a:ext cx="3676165" cy="2157589"/>
            </a:xfrm>
            <a:prstGeom prst="bentConnector4">
              <a:avLst>
                <a:gd name="adj1" fmla="val 11182"/>
                <a:gd name="adj2" fmla="val 110595"/>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Conector: angular 39">
              <a:extLst>
                <a:ext uri="{FF2B5EF4-FFF2-40B4-BE49-F238E27FC236}">
                  <a16:creationId xmlns:a16="http://schemas.microsoft.com/office/drawing/2014/main" id="{B4C8B778-0B71-12D7-37D5-7430EAA1BB73}"/>
                </a:ext>
              </a:extLst>
            </p:cNvPr>
            <p:cNvCxnSpPr>
              <a:cxnSpLocks/>
              <a:stCxn id="17" idx="2"/>
              <a:endCxn id="7" idx="1"/>
            </p:cNvCxnSpPr>
            <p:nvPr/>
          </p:nvCxnSpPr>
          <p:spPr>
            <a:xfrm rot="5400000">
              <a:off x="5928217" y="2570827"/>
              <a:ext cx="2799995" cy="2158692"/>
            </a:xfrm>
            <a:prstGeom prst="bentConnector4">
              <a:avLst>
                <a:gd name="adj1" fmla="val 14545"/>
                <a:gd name="adj2" fmla="val 110590"/>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Conector: angular 40">
              <a:extLst>
                <a:ext uri="{FF2B5EF4-FFF2-40B4-BE49-F238E27FC236}">
                  <a16:creationId xmlns:a16="http://schemas.microsoft.com/office/drawing/2014/main" id="{B0379E56-D474-F288-1FAD-3F1F1E890726}"/>
                </a:ext>
              </a:extLst>
            </p:cNvPr>
            <p:cNvCxnSpPr>
              <a:cxnSpLocks/>
              <a:stCxn id="17" idx="2"/>
              <a:endCxn id="10" idx="1"/>
            </p:cNvCxnSpPr>
            <p:nvPr/>
          </p:nvCxnSpPr>
          <p:spPr>
            <a:xfrm rot="5400000">
              <a:off x="6822833" y="1679469"/>
              <a:ext cx="1014020" cy="2155435"/>
            </a:xfrm>
            <a:prstGeom prst="bentConnector4">
              <a:avLst>
                <a:gd name="adj1" fmla="val 40648"/>
                <a:gd name="adj2" fmla="val 110606"/>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Conector: angular 41">
              <a:extLst>
                <a:ext uri="{FF2B5EF4-FFF2-40B4-BE49-F238E27FC236}">
                  <a16:creationId xmlns:a16="http://schemas.microsoft.com/office/drawing/2014/main" id="{19E7F5FA-1B0A-4E55-C01C-8A588F2BF1E0}"/>
                </a:ext>
              </a:extLst>
            </p:cNvPr>
            <p:cNvCxnSpPr>
              <a:cxnSpLocks/>
              <a:stCxn id="17" idx="2"/>
              <a:endCxn id="3" idx="1"/>
            </p:cNvCxnSpPr>
            <p:nvPr/>
          </p:nvCxnSpPr>
          <p:spPr>
            <a:xfrm rot="5400000">
              <a:off x="6366303" y="2132743"/>
              <a:ext cx="1923825" cy="2158691"/>
            </a:xfrm>
            <a:prstGeom prst="bentConnector4">
              <a:avLst>
                <a:gd name="adj1" fmla="val 21377"/>
                <a:gd name="adj2" fmla="val 110590"/>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39933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OBIERNO DEL CAMBIO">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182591e6-0f8c-49be-857d-34c2e2210ef9">C6HDPSSWJME2-2141299094-16</_dlc_DocId>
    <_dlc_DocIdUrl xmlns="182591e6-0f8c-49be-857d-34c2e2210ef9">
      <Url>https://www.minagricultura.gov.co/FURAG/_layouts/15/DocIdRedir.aspx?ID=C6HDPSSWJME2-2141299094-16</Url>
      <Description>C6HDPSSWJME2-2141299094-16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260412D26891A40B22A07D3D05C1145" ma:contentTypeVersion="0" ma:contentTypeDescription="Crear nuevo documento." ma:contentTypeScope="" ma:versionID="1131d3027fbe318f19dcee31ccff0bb2">
  <xsd:schema xmlns:xsd="http://www.w3.org/2001/XMLSchema" xmlns:xs="http://www.w3.org/2001/XMLSchema" xmlns:p="http://schemas.microsoft.com/office/2006/metadata/properties" xmlns:ns2="182591e6-0f8c-49be-857d-34c2e2210ef9" targetNamespace="http://schemas.microsoft.com/office/2006/metadata/properties" ma:root="true" ma:fieldsID="ba1ddfa8042ae0c4f4748fd6ac01585f" ns2:_="">
    <xsd:import namespace="182591e6-0f8c-49be-857d-34c2e2210ef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2591e6-0f8c-49be-857d-34c2e2210ef9"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1BDC04D-15B7-4087-B530-2B3B8E9901BE}">
  <ds:schemaRefs>
    <ds:schemaRef ds:uri="http://schemas.microsoft.com/sharepoint/v3/contenttype/forms"/>
  </ds:schemaRefs>
</ds:datastoreItem>
</file>

<file path=customXml/itemProps2.xml><?xml version="1.0" encoding="utf-8"?>
<ds:datastoreItem xmlns:ds="http://schemas.openxmlformats.org/officeDocument/2006/customXml" ds:itemID="{4629E2FB-3147-4450-B211-C921E419CF5E}">
  <ds:schemaRefs>
    <ds:schemaRef ds:uri="http://schemas.microsoft.com/office/2006/metadata/properties"/>
    <ds:schemaRef ds:uri="http://schemas.microsoft.com/office/infopath/2007/PartnerControls"/>
    <ds:schemaRef ds:uri="3e8f64eb-52df-4ac8-a506-d903768ef9a2"/>
    <ds:schemaRef ds:uri="0a3b87aa-4b67-4d4b-a6ef-453c99314124"/>
  </ds:schemaRefs>
</ds:datastoreItem>
</file>

<file path=customXml/itemProps3.xml><?xml version="1.0" encoding="utf-8"?>
<ds:datastoreItem xmlns:ds="http://schemas.openxmlformats.org/officeDocument/2006/customXml" ds:itemID="{37AE3F59-618E-484C-95DD-A953B319B682}"/>
</file>

<file path=customXml/itemProps4.xml><?xml version="1.0" encoding="utf-8"?>
<ds:datastoreItem xmlns:ds="http://schemas.openxmlformats.org/officeDocument/2006/customXml" ds:itemID="{1F760451-0F52-4D7C-9C7E-8658BCB03FA2}"/>
</file>

<file path=docProps/app.xml><?xml version="1.0" encoding="utf-8"?>
<Properties xmlns="http://schemas.openxmlformats.org/officeDocument/2006/extended-properties" xmlns:vt="http://schemas.openxmlformats.org/officeDocument/2006/docPropsVTypes">
  <TotalTime>2868</TotalTime>
  <Words>1331</Words>
  <Application>Microsoft Office PowerPoint</Application>
  <PresentationFormat>Panorámica</PresentationFormat>
  <Paragraphs>131</Paragraphs>
  <Slides>61</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61</vt:i4>
      </vt:variant>
    </vt:vector>
  </HeadingPairs>
  <TitlesOfParts>
    <vt:vector size="72" baseType="lpstr">
      <vt:lpstr>Arial</vt:lpstr>
      <vt:lpstr>Calibri</vt:lpstr>
      <vt:lpstr>Helvetica</vt:lpstr>
      <vt:lpstr>LiberationSans</vt:lpstr>
      <vt:lpstr>LiberationSans-Bold</vt:lpstr>
      <vt:lpstr>Montserrat</vt:lpstr>
      <vt:lpstr>Open Sans</vt:lpstr>
      <vt:lpstr>Open Sans SemiBold</vt:lpstr>
      <vt:lpstr>Segoe UI</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Camilo  Baracaldo Godoy</dc:creator>
  <cp:lastModifiedBy>Nelsy Johana Wilken Marquez</cp:lastModifiedBy>
  <cp:revision>22</cp:revision>
  <dcterms:created xsi:type="dcterms:W3CDTF">2023-05-08T00:34:42Z</dcterms:created>
  <dcterms:modified xsi:type="dcterms:W3CDTF">2025-03-27T14:04:39Z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0x0101006260412D26891A40B22A07D3D05C1145</vt:lpwstr>
  </property>
  <property fmtid="{D5CDD505-2E9C-101B-9397-08002B2CF9AE}" pid="3" name="MediaServiceImageTags">
    <vt:lpwstr/>
  </property>
  <property fmtid="{D5CDD505-2E9C-101B-9397-08002B2CF9AE}" pid="4" name="_dlc_DocIdItemGuid">
    <vt:lpwstr>2ed8515c-7064-4faf-a011-b5425d39cab3</vt:lpwstr>
  </property>
</Properties>
</file>