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62" r:id="rId5"/>
    <p:sldId id="259" r:id="rId6"/>
    <p:sldId id="269" r:id="rId7"/>
    <p:sldId id="270" r:id="rId8"/>
    <p:sldId id="271" r:id="rId9"/>
    <p:sldId id="272" r:id="rId10"/>
    <p:sldId id="275" r:id="rId11"/>
    <p:sldId id="273" r:id="rId12"/>
    <p:sldId id="274" r:id="rId13"/>
    <p:sldId id="267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D41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5/09/2024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806064-D094-DA86-6C22-C9CFC529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413" y="2256674"/>
            <a:ext cx="2665172" cy="154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FA9D7E4-7BA0-40B7-FF99-DD7B5CDE5C94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C39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C39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C39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4806" y="190207"/>
            <a:ext cx="702387" cy="4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81" y="190207"/>
            <a:ext cx="714638" cy="4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6481" y="190207"/>
            <a:ext cx="714638" cy="4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8681" y="6282342"/>
            <a:ext cx="714638" cy="4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81" y="6282342"/>
            <a:ext cx="714638" cy="4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6481" y="6282342"/>
            <a:ext cx="714638" cy="4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4981752" y="6639446"/>
            <a:ext cx="22284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www.---------------.gov.co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724A060-1CE3-67C4-540A-3C3290F1F310}"/>
              </a:ext>
            </a:extLst>
          </p:cNvPr>
          <p:cNvSpPr txBox="1"/>
          <p:nvPr/>
        </p:nvSpPr>
        <p:spPr>
          <a:xfrm>
            <a:off x="7572313" y="3429000"/>
            <a:ext cx="182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dirty="0">
                <a:solidFill>
                  <a:srgbClr val="00B0F0"/>
                </a:solidFill>
                <a:latin typeface="Britannic Bold" panose="020B0903060703020204" pitchFamily="34" charset="0"/>
              </a:rPr>
              <a:t>JUSTICIA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322715-8E7E-BE7A-C34D-CB85CA762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DA6E085-E658-91F9-2B85-6D229F690580}"/>
              </a:ext>
            </a:extLst>
          </p:cNvPr>
          <p:cNvSpPr txBox="1"/>
          <p:nvPr/>
        </p:nvSpPr>
        <p:spPr>
          <a:xfrm>
            <a:off x="619432" y="450356"/>
            <a:ext cx="182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dirty="0">
                <a:solidFill>
                  <a:srgbClr val="00B0F0"/>
                </a:solidFill>
                <a:latin typeface="Britannic Bold" panose="020B0903060703020204" pitchFamily="34" charset="0"/>
              </a:rPr>
              <a:t>JUSTICIA</a:t>
            </a:r>
            <a:endParaRPr lang="es-CO" sz="2800" dirty="0">
              <a:solidFill>
                <a:srgbClr val="00B0F0"/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8F13F8-1A3B-B9E6-D762-8E7D2A5C3C0B}"/>
              </a:ext>
            </a:extLst>
          </p:cNvPr>
          <p:cNvSpPr txBox="1"/>
          <p:nvPr/>
        </p:nvSpPr>
        <p:spPr>
          <a:xfrm>
            <a:off x="619432" y="1130331"/>
            <a:ext cx="5653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Actúo con imparcialidad garantizando los derechos de las personas, con equidad, igualdad y sin discriminación.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17B95E4-0DCE-A7F1-B35E-09B5BC9C1DB7}"/>
              </a:ext>
            </a:extLst>
          </p:cNvPr>
          <p:cNvSpPr txBox="1"/>
          <p:nvPr/>
        </p:nvSpPr>
        <p:spPr>
          <a:xfrm>
            <a:off x="458798" y="1905506"/>
            <a:ext cx="4664177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Tomo decisiones informadas,  sustentadas y objetivas, basadas en evidencias y datos confiables. Es muy grave fallar en mis actuaciones por no tener las cosas claras.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>
              <a:latin typeface="Arial"/>
              <a:cs typeface="Arial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Reconozco y protejo los derechos de cada persona de acuerdo con sus necesidades y condiciones.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>
              <a:latin typeface="Arial"/>
              <a:cs typeface="Arial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Tomo decisiones estableciendo mecanismos de diálogo y concertación con todas las partes involucradas.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B51F3E8-A9BC-57B8-6D67-FE0503E2A756}"/>
              </a:ext>
            </a:extLst>
          </p:cNvPr>
          <p:cNvSpPr txBox="1"/>
          <p:nvPr/>
        </p:nvSpPr>
        <p:spPr>
          <a:xfrm>
            <a:off x="5841612" y="1927629"/>
            <a:ext cx="4791976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/>
                <a:cs typeface="Arial"/>
              </a:rPr>
              <a:t>No debo favorecer el punto de vista de un grupo de interés sin tener en cuenta a todos los actores involucrados en una situación. </a:t>
            </a: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×"/>
            </a:pPr>
            <a:endParaRPr lang="es-ES" sz="1600" dirty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/>
                <a:cs typeface="Arial"/>
              </a:rPr>
              <a:t>No debo permitir que odios, simpatías, antipatías, caprichos, presiones o intereses de orden personal o grupal interfieran en mi criterio, toma de decisión y gestión pública.</a:t>
            </a:r>
            <a:endParaRPr lang="es-CO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7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9F889E6-1EEB-6D78-0D45-EAE327902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9DBB69-C89C-CF83-8614-CD69867F4EDC}"/>
              </a:ext>
            </a:extLst>
          </p:cNvPr>
          <p:cNvSpPr txBox="1"/>
          <p:nvPr/>
        </p:nvSpPr>
        <p:spPr>
          <a:xfrm>
            <a:off x="565894" y="1021344"/>
            <a:ext cx="67050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Actuó sin ningún interés personal hacia los demás, brindando ayuda mutua para la realización de una tarea o compromiso, con el fin de lograr un objetivo institucional.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D4ED15-9161-CD5A-C194-1C960EAF4419}"/>
              </a:ext>
            </a:extLst>
          </p:cNvPr>
          <p:cNvSpPr txBox="1"/>
          <p:nvPr/>
        </p:nvSpPr>
        <p:spPr>
          <a:xfrm>
            <a:off x="565894" y="2108206"/>
            <a:ext cx="5616575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Apoyar a los demás, buena actitud con mis compañeros y personas externas, con disposición de apoyar las tareas de mis compañeros, dando un trato cortes y adecuado, compartiendo oportunamente información que se requiera para lograr una verdadera actitud de servicio integral.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Me integro fácilmente, con amabilidad y humildad para ser parte de un equipo de trabajo. 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Escucho con interés a los demás teniendo siempre buenas actitud y disponibilidad.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B760134-738C-4F40-7C3B-FDED70D438BA}"/>
              </a:ext>
            </a:extLst>
          </p:cNvPr>
          <p:cNvSpPr txBox="1"/>
          <p:nvPr/>
        </p:nvSpPr>
        <p:spPr>
          <a:xfrm>
            <a:off x="6575373" y="2130329"/>
            <a:ext cx="4348163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latin typeface="Arial"/>
                <a:cs typeface="Arial"/>
              </a:rPr>
              <a:t>No debo actuar con indiferencia, ni indiscriminadamente frente a mis compañeros y personas externas.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latin typeface="Arial"/>
                <a:cs typeface="Arial"/>
              </a:rPr>
              <a:t>No debo reservar información institucional que pueda ser de importancia para los demás.</a:t>
            </a:r>
            <a:endParaRPr lang="es-CO" sz="1600" dirty="0">
              <a:latin typeface="Arial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98B7E6-F838-FAE8-5064-62764AD118BF}"/>
              </a:ext>
            </a:extLst>
          </p:cNvPr>
          <p:cNvSpPr txBox="1"/>
          <p:nvPr/>
        </p:nvSpPr>
        <p:spPr>
          <a:xfrm>
            <a:off x="288736" y="436569"/>
            <a:ext cx="3218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rgbClr val="FF0000"/>
                </a:solidFill>
                <a:latin typeface="Britannic Bold" panose="020B0903060703020204" pitchFamily="34" charset="0"/>
              </a:rPr>
              <a:t>SOLIDARIDAD</a:t>
            </a:r>
          </a:p>
        </p:txBody>
      </p:sp>
    </p:spTree>
    <p:extLst>
      <p:ext uri="{BB962C8B-B14F-4D97-AF65-F5344CB8AC3E}">
        <p14:creationId xmlns:p14="http://schemas.microsoft.com/office/powerpoint/2010/main" val="15056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531E10-C6DA-7774-A264-D80323B27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E538B39-92EA-E264-2E25-F2FAA180DD3A}"/>
              </a:ext>
            </a:extLst>
          </p:cNvPr>
          <p:cNvSpPr txBox="1"/>
          <p:nvPr/>
        </p:nvSpPr>
        <p:spPr>
          <a:xfrm>
            <a:off x="369019" y="299364"/>
            <a:ext cx="393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CONFIDENCIALIDAD</a:t>
            </a:r>
            <a:r>
              <a:rPr lang="es-CO" sz="2000" dirty="0"/>
              <a:t>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39FC31-8D69-B6D0-2B62-66130B2AE8E8}"/>
              </a:ext>
            </a:extLst>
          </p:cNvPr>
          <p:cNvSpPr txBox="1">
            <a:spLocks/>
          </p:cNvSpPr>
          <p:nvPr/>
        </p:nvSpPr>
        <p:spPr>
          <a:xfrm>
            <a:off x="545537" y="970338"/>
            <a:ext cx="9616103" cy="82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Resguardo la información que conozco sobre la entidad con responsabilidad, garantizando su conservación y siendo prudente en su divulgación, cumpliendo con las directrices y normativas legales.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8B3743-1C5A-D382-F539-E0EC5D211E80}"/>
              </a:ext>
            </a:extLst>
          </p:cNvPr>
          <p:cNvSpPr txBox="1"/>
          <p:nvPr/>
        </p:nvSpPr>
        <p:spPr>
          <a:xfrm>
            <a:off x="369019" y="1768279"/>
            <a:ext cx="581537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Identifico y organizo adecuadamente la información que manejo, estableciendo los criterios de reserva y confidencialidad legal. 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Mantener la integridad de la información y estoy pendiente de aplicar los criterios técnicos que me permitan custodiar esa información adecuadamente.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Soy prudente con la información que conozco sobre la entidad y la que brindo es confiable y pertinente para evitar riesgos por su mala difusión. 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 Me abstengo de divulgar información que afecte la honra de las  personas y ponga en riesgo de seguridad a la entidad.</a:t>
            </a:r>
            <a:endParaRPr lang="es-CO" sz="1600" dirty="0">
              <a:latin typeface="Arial"/>
              <a:cs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42E4A4-694A-9C6F-9739-674D5EEB61C3}"/>
              </a:ext>
            </a:extLst>
          </p:cNvPr>
          <p:cNvSpPr txBox="1"/>
          <p:nvPr/>
        </p:nvSpPr>
        <p:spPr>
          <a:xfrm>
            <a:off x="6553409" y="1717406"/>
            <a:ext cx="5269572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/>
                <a:cs typeface="Arial"/>
              </a:rPr>
              <a:t>Dar información sin conocer previamente cuál es su propósito o entregarla sin tener la instrucción del competente para hacerlo.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Dejar información a la vista de todos en mi puesto de trabajo. 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Hacer comentarios sobre la información que conozco y que pueda afectar a un compañero o a la entidad.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815548" y="3055903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CÓDIGO INTEGRIDAD </a:t>
            </a:r>
            <a:endParaRPr lang="es-CO" sz="44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409E83-EBB4-C85C-EB99-CF8028FFE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73314"/>
            <a:ext cx="2209380" cy="16023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D2F7BFC-D78F-4691-0635-9BCD52DAAA79}"/>
              </a:ext>
            </a:extLst>
          </p:cNvPr>
          <p:cNvSpPr txBox="1">
            <a:spLocks/>
          </p:cNvSpPr>
          <p:nvPr/>
        </p:nvSpPr>
        <p:spPr>
          <a:xfrm>
            <a:off x="1815548" y="3659715"/>
            <a:ext cx="8560904" cy="3894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1600" dirty="0">
                <a:solidFill>
                  <a:schemeClr val="bg1"/>
                </a:solidFill>
                <a:latin typeface="Britannic Bold" panose="020B0903060703020204" pitchFamily="34" charset="0"/>
              </a:rPr>
              <a:t>MINISTERIO DE AGRICULTURA Y DESARROLLO RURAL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CD85AE0-C435-B4C9-23B8-B8B780004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8CB51C-07DA-0926-C72B-9DE7AAC20D19}"/>
              </a:ext>
            </a:extLst>
          </p:cNvPr>
          <p:cNvSpPr txBox="1"/>
          <p:nvPr/>
        </p:nvSpPr>
        <p:spPr>
          <a:xfrm>
            <a:off x="755250" y="1362240"/>
            <a:ext cx="5495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El Código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de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 Integridad,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 señala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 los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 valores 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o principios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 que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deben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regir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 u orientar 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el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 actuar de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 quienes laboramos en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 una  entidad  pública como el Ministerio de Agricultura y Desarrollo Rural.</a:t>
            </a:r>
            <a:endParaRPr lang="es-CO" dirty="0"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CAB921-18C5-F75D-9D08-DCBA0E97F7A1}"/>
              </a:ext>
            </a:extLst>
          </p:cNvPr>
          <p:cNvSpPr txBox="1"/>
          <p:nvPr/>
        </p:nvSpPr>
        <p:spPr>
          <a:xfrm>
            <a:off x="755250" y="2839269"/>
            <a:ext cx="7031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C39D41"/>
                </a:solidFill>
                <a:latin typeface="Britannic Bold" panose="020B0903060703020204" pitchFamily="34" charset="0"/>
              </a:rPr>
              <a:t>NUESTRA CONSTITUCIÓN POLITICA, ESTABLECÉ</a:t>
            </a:r>
            <a:r>
              <a:rPr lang="es-CO" sz="2400" dirty="0">
                <a:solidFill>
                  <a:srgbClr val="C39D41"/>
                </a:solidFill>
              </a:rPr>
              <a:t>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3AA27E1-BCDD-6B0E-2D82-66693F6DE7CF}"/>
              </a:ext>
            </a:extLst>
          </p:cNvPr>
          <p:cNvSpPr txBox="1"/>
          <p:nvPr/>
        </p:nvSpPr>
        <p:spPr>
          <a:xfrm>
            <a:off x="755250" y="3300934"/>
            <a:ext cx="59995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ARTICULO 209.</a:t>
            </a:r>
            <a:r>
              <a:rPr lang="es-E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función administrativa está al servicio de los intereses generales y se desarrolla con fundamento en los principios de igualdad, moralidad, eficacia, economía, celeridad, imparcialidad y publicidad, mediante la descentralización, la delegación y la desconcentración de funciones.</a:t>
            </a:r>
            <a:endParaRPr lang="es-CO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B15DB89-73F0-2112-BDA1-D278D6C93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78" y="550269"/>
            <a:ext cx="1396590" cy="81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C13E4EE-8FD1-54D0-3A48-81362BBF2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4" y="0"/>
            <a:ext cx="12192000" cy="685800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897A55D2-7828-E342-007F-3B2B446A243B}"/>
              </a:ext>
            </a:extLst>
          </p:cNvPr>
          <p:cNvSpPr txBox="1"/>
          <p:nvPr/>
        </p:nvSpPr>
        <p:spPr>
          <a:xfrm>
            <a:off x="2321620" y="1808457"/>
            <a:ext cx="208814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  <a:latin typeface="Britannic Bold"/>
                <a:cs typeface="Calibri"/>
              </a:rPr>
              <a:t>DILIGENCIA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633D2D-04BF-D66D-8AD5-76F516E46F9B}"/>
              </a:ext>
            </a:extLst>
          </p:cNvPr>
          <p:cNvSpPr txBox="1"/>
          <p:nvPr/>
        </p:nvSpPr>
        <p:spPr>
          <a:xfrm>
            <a:off x="4912360" y="1118710"/>
            <a:ext cx="2367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HONESTIDAD</a:t>
            </a:r>
            <a:r>
              <a:rPr lang="es-CO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C12DC0-5210-CB51-5AC6-0E845181E5BC}"/>
              </a:ext>
            </a:extLst>
          </p:cNvPr>
          <p:cNvSpPr txBox="1"/>
          <p:nvPr/>
        </p:nvSpPr>
        <p:spPr>
          <a:xfrm>
            <a:off x="2790887" y="3429000"/>
            <a:ext cx="1618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chemeClr val="accent4">
                    <a:lumMod val="75000"/>
                  </a:schemeClr>
                </a:solidFill>
                <a:latin typeface="Britannic Bold" panose="020B0903060703020204" pitchFamily="34" charset="0"/>
              </a:rPr>
              <a:t>RESPETO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284AAF1-D212-02A7-2641-BB9818486848}"/>
              </a:ext>
            </a:extLst>
          </p:cNvPr>
          <p:cNvSpPr txBox="1"/>
          <p:nvPr/>
        </p:nvSpPr>
        <p:spPr>
          <a:xfrm>
            <a:off x="2790887" y="5211211"/>
            <a:ext cx="2420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COMPROMISO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9E0DFFA-30EF-31DA-F3AE-754552B2E5D2}"/>
              </a:ext>
            </a:extLst>
          </p:cNvPr>
          <p:cNvSpPr txBox="1"/>
          <p:nvPr/>
        </p:nvSpPr>
        <p:spPr>
          <a:xfrm>
            <a:off x="6342749" y="5211211"/>
            <a:ext cx="3218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FF0000"/>
                </a:solidFill>
                <a:latin typeface="Britannic Bold" panose="020B0903060703020204" pitchFamily="34" charset="0"/>
              </a:rPr>
              <a:t>SOLIDARIDAD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9F5C3EA-F494-9A5C-C859-7015935BBFA3}"/>
              </a:ext>
            </a:extLst>
          </p:cNvPr>
          <p:cNvSpPr txBox="1"/>
          <p:nvPr/>
        </p:nvSpPr>
        <p:spPr>
          <a:xfrm>
            <a:off x="7572313" y="3429000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00B0F0"/>
                </a:solidFill>
                <a:latin typeface="Britannic Bold" panose="020B0903060703020204" pitchFamily="34" charset="0"/>
              </a:rPr>
              <a:t>JUSTICIA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A69D161-8D9C-8672-A2A9-1FBA901D003E}"/>
              </a:ext>
            </a:extLst>
          </p:cNvPr>
          <p:cNvSpPr txBox="1"/>
          <p:nvPr/>
        </p:nvSpPr>
        <p:spPr>
          <a:xfrm>
            <a:off x="7279640" y="1818346"/>
            <a:ext cx="3525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CONFIDENCIALIDAD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2DB289-32E6-1936-569B-350CC4E3F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E2010-F848-51DB-D142-42283B14BE52}"/>
              </a:ext>
            </a:extLst>
          </p:cNvPr>
          <p:cNvSpPr txBox="1"/>
          <p:nvPr/>
        </p:nvSpPr>
        <p:spPr>
          <a:xfrm>
            <a:off x="475087" y="406016"/>
            <a:ext cx="28474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HONESTIDAD</a:t>
            </a:r>
            <a:r>
              <a:rPr lang="es-CO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BF5075-1F58-7A84-697B-BA7E4910B781}"/>
              </a:ext>
            </a:extLst>
          </p:cNvPr>
          <p:cNvSpPr txBox="1"/>
          <p:nvPr/>
        </p:nvSpPr>
        <p:spPr>
          <a:xfrm>
            <a:off x="591821" y="1017286"/>
            <a:ext cx="6575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Actúo siempre con fundamento en la verdad, cumpliendo mis deberes con transparencia y rectitud, y siempre favoreciendo el interés general.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369DEB-E9D1-17CD-ED76-BFE2A686C82D}"/>
              </a:ext>
            </a:extLst>
          </p:cNvPr>
          <p:cNvSpPr txBox="1"/>
          <p:nvPr/>
        </p:nvSpPr>
        <p:spPr>
          <a:xfrm>
            <a:off x="335526" y="1896586"/>
            <a:ext cx="5974080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Siempre debo decir la verdad, incluso cuando cometo errores, porque es humano cometerlos, pero no es correcto esconderlos.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Cuando tengo dudas respecto a la aplicación de mis deberes busco orientación en las instancias pertinentes al interior de mi entidad. 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Facilito el acceso a la información pública completa, veraz, oportuna y comprensible a través de los medios destinados para ello.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Denuncio las faltas, delitos o violación de derechos de los que tengo conocimiento en el ejercicio de mi cargo.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Apoyo y promuevo los espacios de participación para que los ciudadanos hagan parte de la toma de decisiones que los afecten relacionadas con mi cargo o labor.</a:t>
            </a:r>
            <a:endParaRPr lang="es-CO" sz="1600" dirty="0">
              <a:latin typeface="Arial"/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426852-5D40-346E-ABF4-1B1F5836B8F4}"/>
              </a:ext>
            </a:extLst>
          </p:cNvPr>
          <p:cNvSpPr txBox="1"/>
          <p:nvPr/>
        </p:nvSpPr>
        <p:spPr>
          <a:xfrm>
            <a:off x="6645132" y="1920943"/>
            <a:ext cx="500887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/>
                <a:cs typeface="Arial"/>
              </a:rPr>
              <a:t>No debo dar trato preferencial a  las personas.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/>
                <a:cs typeface="Arial"/>
              </a:rPr>
              <a:t>No acepto incentivos, pagos, favores, ni ningún otro tipo de beneficio que me ofrezcan en un proceso de toma de decisiones.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/>
                <a:cs typeface="Arial"/>
              </a:rPr>
              <a:t>No uso recursos públicos para fines personales o familiares.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/>
                <a:cs typeface="Arial"/>
              </a:rPr>
              <a:t>No soy descuidado con la información a mi cargo, ni con su gestión.</a:t>
            </a:r>
            <a:endParaRPr lang="es-CO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D63D7-DAC8-C848-6166-5E95258F2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CE85C59-2812-62CB-E556-00B2AAD9BB84}"/>
              </a:ext>
            </a:extLst>
          </p:cNvPr>
          <p:cNvSpPr txBox="1">
            <a:spLocks/>
          </p:cNvSpPr>
          <p:nvPr/>
        </p:nvSpPr>
        <p:spPr>
          <a:xfrm>
            <a:off x="460641" y="1089921"/>
            <a:ext cx="6382611" cy="148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Reconozco, valoro y trato de manera digna a todas las personas, con sus virtudes y defectos, sin importar su labor, su procedencia, títulos o cualquier otra condición.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469535-556F-D8F6-6E41-E75273CA8B4A}"/>
              </a:ext>
            </a:extLst>
          </p:cNvPr>
          <p:cNvSpPr txBox="1"/>
          <p:nvPr/>
        </p:nvSpPr>
        <p:spPr>
          <a:xfrm>
            <a:off x="460641" y="2058264"/>
            <a:ext cx="49072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Atiendo con amabilidad, igualdad y equidad a todas las personas en cualquier situación a través de mis palabras, gestos y actitudes, sin importar su condición social, económica, religiosa, étnica o de cualquier otro orden. Soy amable todos los días, esa es la clave, siempre. 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Estoy abierto al diálogo y a la comprensión a pesar de perspectivas y opiniones distintas a las mías. No hay nada que no se pueda solucionar hablando y escuchando al otro.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225143-5B0C-9D6A-BDF1-39028E767F1A}"/>
              </a:ext>
            </a:extLst>
          </p:cNvPr>
          <p:cNvSpPr txBox="1"/>
          <p:nvPr/>
        </p:nvSpPr>
        <p:spPr>
          <a:xfrm>
            <a:off x="5828562" y="2295877"/>
            <a:ext cx="5232728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latin typeface="Arial"/>
                <a:cs typeface="Arial"/>
              </a:rPr>
              <a:t>No debo actuar de manera discriminatoria, grosera o hiriente, bajo ninguna circunstancia.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latin typeface="Arial"/>
                <a:cs typeface="Arial"/>
              </a:rPr>
              <a:t>Jamás debo basar mis decisiones en presunciones, estereotipos, o prejuicios.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No agredo, ignoro o maltrato de ninguna manera a los ciudadanos ni a otros servidores públicos.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213174-13CC-98E6-53FB-FE8C602D85CA}"/>
              </a:ext>
            </a:extLst>
          </p:cNvPr>
          <p:cNvSpPr txBox="1"/>
          <p:nvPr/>
        </p:nvSpPr>
        <p:spPr>
          <a:xfrm>
            <a:off x="460641" y="462090"/>
            <a:ext cx="1864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dirty="0">
                <a:solidFill>
                  <a:schemeClr val="accent4">
                    <a:lumMod val="75000"/>
                  </a:schemeClr>
                </a:solidFill>
                <a:latin typeface="Britannic Bold" panose="020B0903060703020204" pitchFamily="34" charset="0"/>
              </a:rPr>
              <a:t>RESPETO</a:t>
            </a:r>
          </a:p>
        </p:txBody>
      </p:sp>
    </p:spTree>
    <p:extLst>
      <p:ext uri="{BB962C8B-B14F-4D97-AF65-F5344CB8AC3E}">
        <p14:creationId xmlns:p14="http://schemas.microsoft.com/office/powerpoint/2010/main" val="14514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4981752" y="6639446"/>
            <a:ext cx="22284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www.---------------.gov.co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636FB8-19FB-B683-2617-2C5893015C75}"/>
              </a:ext>
            </a:extLst>
          </p:cNvPr>
          <p:cNvSpPr txBox="1"/>
          <p:nvPr/>
        </p:nvSpPr>
        <p:spPr>
          <a:xfrm>
            <a:off x="460642" y="447482"/>
            <a:ext cx="2420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COMPROMISO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9BAFDF-0045-EBDA-6EF3-8DDF837BA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35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1B09F5C-2E80-3DD3-A2A5-9D4979BF3E2B}"/>
              </a:ext>
            </a:extLst>
          </p:cNvPr>
          <p:cNvSpPr txBox="1"/>
          <p:nvPr/>
        </p:nvSpPr>
        <p:spPr>
          <a:xfrm>
            <a:off x="460642" y="523292"/>
            <a:ext cx="2420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COMPROMISO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8F0E32-1555-3AE5-AF66-87D3CF5F7F4F}"/>
              </a:ext>
            </a:extLst>
          </p:cNvPr>
          <p:cNvSpPr txBox="1"/>
          <p:nvPr/>
        </p:nvSpPr>
        <p:spPr>
          <a:xfrm>
            <a:off x="460642" y="1046512"/>
            <a:ext cx="80934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Soy consciente de la importancia de mi rol como servidor público y estoy en disposición permanente para comprender y resolver las necesidades de las personas con las que me relaciono en mis labores cotidianas, buscando siempre mejorar su bienestar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175A57-8E92-5518-E09A-8C807EE4486B}"/>
              </a:ext>
            </a:extLst>
          </p:cNvPr>
          <p:cNvSpPr txBox="1"/>
          <p:nvPr/>
        </p:nvSpPr>
        <p:spPr>
          <a:xfrm>
            <a:off x="460642" y="2141592"/>
            <a:ext cx="7680468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Asumo mi papel como servidor público, entendiendo el valor de los compromisos y responsabilidades que he adquirido frente a la ciudadanía y al país.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Siempre estoy dispuesto a ponerme en los zapatos de las personas. Entender su contexto, necesidades y requerimientos.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Escucho, atiendo y oriento a quien necesite cualquier información o guía en algún asunto público.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Estoy atento siempre que interactúo con otras personas, sin distracciones de ningún tipo.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Presto un servicio ágil, amable y de calidad.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Participó activamente en las actividades de promoción y prevención programadas y realizadas por la entidad.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Soy receptivo a los cambios organizacionales, cuido y hago uso adecuado de las instalaciones y recursos suministrados por el Ministerio para el desarrollo de nuestras funciones, higiene y bienestar.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4981752" y="6639446"/>
            <a:ext cx="22284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www.---------------.gov.co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636FB8-19FB-B683-2617-2C5893015C75}"/>
              </a:ext>
            </a:extLst>
          </p:cNvPr>
          <p:cNvSpPr txBox="1"/>
          <p:nvPr/>
        </p:nvSpPr>
        <p:spPr>
          <a:xfrm>
            <a:off x="460642" y="447482"/>
            <a:ext cx="2420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COMPROMISO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9BAFDF-0045-EBDA-6EF3-8DDF837BA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35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1B09F5C-2E80-3DD3-A2A5-9D4979BF3E2B}"/>
              </a:ext>
            </a:extLst>
          </p:cNvPr>
          <p:cNvSpPr txBox="1"/>
          <p:nvPr/>
        </p:nvSpPr>
        <p:spPr>
          <a:xfrm>
            <a:off x="460642" y="437764"/>
            <a:ext cx="48045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QUE NO DEBO HACER SI TENGO COMPROMISO: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A4226687-2788-1B73-4054-E254018C6A2A}"/>
              </a:ext>
            </a:extLst>
          </p:cNvPr>
          <p:cNvSpPr txBox="1">
            <a:spLocks/>
          </p:cNvSpPr>
          <p:nvPr/>
        </p:nvSpPr>
        <p:spPr>
          <a:xfrm>
            <a:off x="509803" y="1581354"/>
            <a:ext cx="7630652" cy="4195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tx1"/>
                </a:solidFill>
                <a:latin typeface="Arial"/>
                <a:cs typeface="Arial"/>
              </a:rPr>
              <a:t>Nunca trabajar con una actitud negativa. </a:t>
            </a:r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tx1"/>
                </a:solidFill>
                <a:latin typeface="Arial"/>
                <a:cs typeface="Arial"/>
              </a:rPr>
              <a:t>No debo afectar mi trabajo por no ponerle ganas a las cosas. </a:t>
            </a:r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tx1"/>
                </a:solidFill>
                <a:latin typeface="Arial"/>
                <a:cs typeface="Arial"/>
              </a:rPr>
              <a:t>No debo  pensar que mi trabajo como servidor es un “favor” que le hago a la ciudadanía. Es un compromiso y un orgullo. </a:t>
            </a:r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asumo que mi trabajo como servidor es irrelevante para la sociedad. </a:t>
            </a:r>
          </a:p>
          <a:p>
            <a:pPr algn="just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tx1"/>
                </a:solidFill>
                <a:latin typeface="Arial"/>
                <a:cs typeface="Arial"/>
              </a:rPr>
              <a:t> Jamás ignorar a un ciudadano y sus inquietudes .</a:t>
            </a:r>
          </a:p>
          <a:p>
            <a:pPr algn="just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tx1"/>
                </a:solidFill>
                <a:latin typeface="Arial"/>
                <a:cs typeface="Arial"/>
              </a:rPr>
              <a:t> No faltar a las actividades programadas por la entidad que me permiten un entorno saludable en mi vida laboral y familiar. </a:t>
            </a:r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tx1"/>
                </a:solidFill>
                <a:latin typeface="Arial"/>
                <a:cs typeface="Arial"/>
              </a:rPr>
              <a:t> Nunca deteriorar los elementos, bienes e inmuebles que me suministra la entidad para el adecuado desarrollo de mis funciones</a:t>
            </a:r>
            <a:r>
              <a:rPr lang="es-ES" sz="1800" dirty="0">
                <a:latin typeface="Arial"/>
                <a:cs typeface="Arial"/>
              </a:rPr>
              <a:t>.</a:t>
            </a:r>
            <a:endParaRPr lang="es-CO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86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4981752" y="6639446"/>
            <a:ext cx="22284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www.---------------.gov.co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5550A8-46DD-CCCD-846D-E1437E9E0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59" y="0"/>
            <a:ext cx="12192000" cy="685800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0CEE76B-CBA2-0D87-632D-88FC99C7DA8A}"/>
              </a:ext>
            </a:extLst>
          </p:cNvPr>
          <p:cNvSpPr txBox="1"/>
          <p:nvPr/>
        </p:nvSpPr>
        <p:spPr>
          <a:xfrm>
            <a:off x="447777" y="378991"/>
            <a:ext cx="24863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  <a:latin typeface="Britannic Bold"/>
                <a:cs typeface="Calibri"/>
              </a:rPr>
              <a:t>DILIGENCIA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90CBA2-4BDC-C1CE-5C69-4AAD04821E71}"/>
              </a:ext>
            </a:extLst>
          </p:cNvPr>
          <p:cNvSpPr txBox="1"/>
          <p:nvPr/>
        </p:nvSpPr>
        <p:spPr>
          <a:xfrm>
            <a:off x="447777" y="1049174"/>
            <a:ext cx="77658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Cumplo con los deberes, funciones y responsabilidades asignadas a mi cargo de la mejor manera posible, con atención, prontitud, destreza y eficiencia, para así optimizar el uso de los recursos del Estado.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5FB39C-6DD3-8417-9811-6D2AE17458E0}"/>
              </a:ext>
            </a:extLst>
          </p:cNvPr>
          <p:cNvSpPr txBox="1"/>
          <p:nvPr/>
        </p:nvSpPr>
        <p:spPr>
          <a:xfrm>
            <a:off x="340464" y="1965579"/>
            <a:ext cx="50279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Uso responsablemente los recursos públicos para cumplir con mis obligaciones. Lo público es de todos y no se desperdicia.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Cumplo con los tiempos estipulados para el logro de cada obligación laboral. A fin de cuentas, el tiempo de todos es oro.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Aseguro la calidad en cada uno de los productos que entrego bajo los estándares del servicio público. No se valen cosas a medias.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Siempre soy proactivo comunicando a tiempo propuestas para mejorar continuamente mi labor y la de mis compañeros de trabajo.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11F60E3-02A2-647A-142E-CCEE72BA034D}"/>
              </a:ext>
            </a:extLst>
          </p:cNvPr>
          <p:cNvSpPr txBox="1"/>
          <p:nvPr/>
        </p:nvSpPr>
        <p:spPr>
          <a:xfrm>
            <a:off x="5758036" y="1951484"/>
            <a:ext cx="5313927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Letra del sistema regular"/>
              <a:buChar char="x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malgasto ningún recurso público. </a:t>
            </a:r>
          </a:p>
          <a:p>
            <a:pPr marL="285750" indent="-285750" algn="just">
              <a:buFont typeface="Letra del sistema regular"/>
              <a:buChar char="x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postergo las decisiones y actividades que den solución a problemáticas ciudadanas o que hagan parte del funcionamiento de mi cargo. Hay cosas que sencillamente no se dejan para otro día.</a:t>
            </a:r>
          </a:p>
          <a:p>
            <a:pPr marL="285750" indent="-285750" algn="just">
              <a:buFont typeface="Letra del sistema regular"/>
              <a:buChar char="x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demuestro desinterés en mis actuaciones ante los ciudadanos y los demás servidores públicos.</a:t>
            </a:r>
          </a:p>
          <a:p>
            <a:pPr marL="285750" indent="-285750" algn="just">
              <a:buFont typeface="Letra del sistema regular"/>
              <a:buChar char="x"/>
            </a:pPr>
            <a:r>
              <a:rPr lang="es-ES" sz="1600" dirty="0">
                <a:latin typeface="Arial"/>
                <a:cs typeface="Arial"/>
              </a:rPr>
              <a:t>No evado, ni dejo de cumplir con mis funciones y responsabilidades, por ningún motivo.</a:t>
            </a:r>
            <a:endParaRPr lang="es-CO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1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60412D26891A40B22A07D3D05C1145" ma:contentTypeVersion="0" ma:contentTypeDescription="Crear nuevo documento." ma:contentTypeScope="" ma:versionID="1131d3027fbe318f19dcee31ccff0bb2">
  <xsd:schema xmlns:xsd="http://www.w3.org/2001/XMLSchema" xmlns:xs="http://www.w3.org/2001/XMLSchema" xmlns:p="http://schemas.microsoft.com/office/2006/metadata/properties" xmlns:ns2="182591e6-0f8c-49be-857d-34c2e2210ef9" targetNamespace="http://schemas.microsoft.com/office/2006/metadata/properties" ma:root="true" ma:fieldsID="ba1ddfa8042ae0c4f4748fd6ac01585f" ns2:_="">
    <xsd:import namespace="182591e6-0f8c-49be-857d-34c2e2210e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591e6-0f8c-49be-857d-34c2e2210e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82591e6-0f8c-49be-857d-34c2e2210ef9">C6HDPSSWJME2-2141299094-9</_dlc_DocId>
    <_dlc_DocIdUrl xmlns="182591e6-0f8c-49be-857d-34c2e2210ef9">
      <Url>https://www.minagricultura.gov.co/FURAG/_layouts/15/DocIdRedir.aspx?ID=C6HDPSSWJME2-2141299094-9</Url>
      <Description>C6HDPSSWJME2-2141299094-9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D11F55D-8D44-43F7-9F39-E0C228A21D97}"/>
</file>

<file path=customXml/itemProps2.xml><?xml version="1.0" encoding="utf-8"?>
<ds:datastoreItem xmlns:ds="http://schemas.openxmlformats.org/officeDocument/2006/customXml" ds:itemID="{C784C045-4A09-4D39-B182-7E2FC6DE78B9}"/>
</file>

<file path=customXml/itemProps3.xml><?xml version="1.0" encoding="utf-8"?>
<ds:datastoreItem xmlns:ds="http://schemas.openxmlformats.org/officeDocument/2006/customXml" ds:itemID="{622A2002-2342-4BEF-B8A1-B8D7790CBB24}"/>
</file>

<file path=customXml/itemProps4.xml><?xml version="1.0" encoding="utf-8"?>
<ds:datastoreItem xmlns:ds="http://schemas.openxmlformats.org/officeDocument/2006/customXml" ds:itemID="{7E87D997-A361-429C-AB7D-FABFE0E06E4F}"/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1441</Words>
  <Application>Microsoft Office PowerPoint</Application>
  <PresentationFormat>Panorámica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Britannic Bold</vt:lpstr>
      <vt:lpstr>Calibri</vt:lpstr>
      <vt:lpstr>Letra del sistema regular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Nelsy Johana Wilken Marquez</cp:lastModifiedBy>
  <cp:revision>12</cp:revision>
  <dcterms:created xsi:type="dcterms:W3CDTF">2023-05-08T00:34:42Z</dcterms:created>
  <dcterms:modified xsi:type="dcterms:W3CDTF">2024-09-05T13:52:27Z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0x0101006260412D26891A40B22A07D3D05C1145</vt:lpwstr>
  </property>
  <property fmtid="{D5CDD505-2E9C-101B-9397-08002B2CF9AE}" pid="3" name="_dlc_DocIdItemGuid">
    <vt:lpwstr>70406249-d556-40cd-af96-249dfa2c08e3</vt:lpwstr>
  </property>
</Properties>
</file>