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332" r:id="rId4"/>
    <p:sldId id="333" r:id="rId5"/>
    <p:sldId id="331" r:id="rId6"/>
    <p:sldId id="261" r:id="rId7"/>
    <p:sldId id="346" r:id="rId8"/>
    <p:sldId id="354" r:id="rId9"/>
    <p:sldId id="377" r:id="rId10"/>
    <p:sldId id="378" r:id="rId11"/>
    <p:sldId id="379" r:id="rId12"/>
    <p:sldId id="380" r:id="rId13"/>
    <p:sldId id="381" r:id="rId14"/>
    <p:sldId id="382" r:id="rId15"/>
    <p:sldId id="426" r:id="rId16"/>
    <p:sldId id="425" r:id="rId17"/>
    <p:sldId id="427" r:id="rId18"/>
    <p:sldId id="428" r:id="rId19"/>
    <p:sldId id="429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7A6E6-B290-E456-F562-367A49122A0A}" v="6" dt="2024-05-30T18:50:16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io Campos Vargas" userId="S::mauricio.campos@minagricultura.gov.co::0959262d-b13f-4688-8b6a-ccc92846da68" providerId="AD" clId="Web-{87AA5113-61CF-1007-9B04-37202B903DE2}"/>
    <pc:docChg chg="modSld">
      <pc:chgData name="Mauricio Campos Vargas" userId="S::mauricio.campos@minagricultura.gov.co::0959262d-b13f-4688-8b6a-ccc92846da68" providerId="AD" clId="Web-{87AA5113-61CF-1007-9B04-37202B903DE2}" dt="2024-05-27T12:31:20.994" v="1" actId="20577"/>
      <pc:docMkLst>
        <pc:docMk/>
      </pc:docMkLst>
      <pc:sldChg chg="modSp">
        <pc:chgData name="Mauricio Campos Vargas" userId="S::mauricio.campos@minagricultura.gov.co::0959262d-b13f-4688-8b6a-ccc92846da68" providerId="AD" clId="Web-{87AA5113-61CF-1007-9B04-37202B903DE2}" dt="2024-05-27T12:31:20.994" v="1" actId="20577"/>
        <pc:sldMkLst>
          <pc:docMk/>
          <pc:sldMk cId="2031991602" sldId="427"/>
        </pc:sldMkLst>
        <pc:spChg chg="mod">
          <ac:chgData name="Mauricio Campos Vargas" userId="S::mauricio.campos@minagricultura.gov.co::0959262d-b13f-4688-8b6a-ccc92846da68" providerId="AD" clId="Web-{87AA5113-61CF-1007-9B04-37202B903DE2}" dt="2024-05-27T12:31:20.994" v="1" actId="20577"/>
          <ac:spMkLst>
            <pc:docMk/>
            <pc:sldMk cId="2031991602" sldId="427"/>
            <ac:spMk id="20" creationId="{AEBA1D9B-AE8D-FC45-A2F5-E9C4D772ACB2}"/>
          </ac:spMkLst>
        </pc:spChg>
      </pc:sldChg>
    </pc:docChg>
  </pc:docChgLst>
  <pc:docChgLst>
    <pc:chgData name="Mauricio Campos Vargas" userId="S::mauricio.campos@minagricultura.gov.co::0959262d-b13f-4688-8b6a-ccc92846da68" providerId="AD" clId="Web-{4A07A6E6-B290-E456-F562-367A49122A0A}"/>
    <pc:docChg chg="modSld">
      <pc:chgData name="Mauricio Campos Vargas" userId="S::mauricio.campos@minagricultura.gov.co::0959262d-b13f-4688-8b6a-ccc92846da68" providerId="AD" clId="Web-{4A07A6E6-B290-E456-F562-367A49122A0A}" dt="2024-05-30T18:50:13.840" v="1" actId="20577"/>
      <pc:docMkLst>
        <pc:docMk/>
      </pc:docMkLst>
      <pc:sldChg chg="modSp">
        <pc:chgData name="Mauricio Campos Vargas" userId="S::mauricio.campos@minagricultura.gov.co::0959262d-b13f-4688-8b6a-ccc92846da68" providerId="AD" clId="Web-{4A07A6E6-B290-E456-F562-367A49122A0A}" dt="2024-05-30T18:50:13.840" v="1" actId="20577"/>
        <pc:sldMkLst>
          <pc:docMk/>
          <pc:sldMk cId="3772529582" sldId="331"/>
        </pc:sldMkLst>
        <pc:spChg chg="mod">
          <ac:chgData name="Mauricio Campos Vargas" userId="S::mauricio.campos@minagricultura.gov.co::0959262d-b13f-4688-8b6a-ccc92846da68" providerId="AD" clId="Web-{4A07A6E6-B290-E456-F562-367A49122A0A}" dt="2024-05-30T18:50:13.840" v="1" actId="20577"/>
          <ac:spMkLst>
            <pc:docMk/>
            <pc:sldMk cId="3772529582" sldId="331"/>
            <ac:spMk id="63" creationId="{54644897-B610-49ED-3761-E779AE7ECBF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ja\Downloads\ARCHIVOS%20PARA%20BULLETES%202024%20primer%20trimestre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ja\Downloads\ARCHIVOS%20PARA%20BULLETES%202024%20primer%20trimestre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ja\Downloads\ARCHIVOS%20PARA%20BULLETES%202024%20primer%20trimestre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e\Documents\EVELIN%20TRABAJO%202020%20-%20TELETRABAJO%202.58.20%20p.&#160;m.\2023\CADENA%20CA&#769;RNICA%20BOVINA\BULLETS%20POWER%20POINT\BULLETS%20FINALES%20\ARCHIVOS%20PARA%20BULLETES%202024%20primer%20trimest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e\Documents\EVELIN%20TRABAJO%202020%20-%20TELETRABAJO%202.58.20%20p.&#160;m.\2023\CADENA%20CA&#769;RNICA%20BOVINA\BULLETS%20POWER%20POINT\BULLETS%20FINALES%20\ARCHIVOS%20PARA%20BULLETES%202024%20primer%20trimest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e\Documents\EVELIN%20TRABAJO%202020%20-%20TELETRABAJO%202.58.20%20p.&#160;m.\2022\CADENA%20CA&#769;RNICA%20BOVINA%20\BULLETS%20\BULLETS%20CADENA%20\EXCEL%20INSUMOS\ARCHIVOS%20PARA%20BULLETES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ACKUP%20ALEJANDRA%20EVOLUCIONA\MAURICIO%20CAMPOS\ARCHIVOS%20PARA%20BULLETES%202024%20primer%20trimestre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59155625335717E-2"/>
          <c:y val="4.6405696910707082E-2"/>
          <c:w val="0.90126113369791172"/>
          <c:h val="0.62136982156769305"/>
        </c:manualLayout>
      </c:layout>
      <c:lineChart>
        <c:grouping val="standard"/>
        <c:varyColors val="0"/>
        <c:ser>
          <c:idx val="0"/>
          <c:order val="0"/>
          <c:tx>
            <c:strRef>
              <c:f>'Rendimiento y peso sacrificio '!$B$53</c:f>
              <c:strCache>
                <c:ptCount val="1"/>
                <c:pt idx="0">
                  <c:v>Rend. En canal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'Rendimiento y peso sacrificio '!$A$58:$A$68</c:f>
              <c:numCache>
                <c:formatCode>_-* #,##0_-;\-* #,##0_-;_-* "-"??_-;_-@_-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'Rendimiento y peso sacrificio '!$B$58:$B$68</c:f>
              <c:numCache>
                <c:formatCode>0.00%</c:formatCode>
                <c:ptCount val="11"/>
                <c:pt idx="0">
                  <c:v>0.51742342236925376</c:v>
                </c:pt>
                <c:pt idx="1">
                  <c:v>0.51804340804869231</c:v>
                </c:pt>
                <c:pt idx="2">
                  <c:v>0.5174341260300902</c:v>
                </c:pt>
                <c:pt idx="3">
                  <c:v>0.52115826967929146</c:v>
                </c:pt>
                <c:pt idx="4">
                  <c:v>0.52523388847976038</c:v>
                </c:pt>
                <c:pt idx="5">
                  <c:v>0.52432162501421442</c:v>
                </c:pt>
                <c:pt idx="6">
                  <c:v>0.52674130302941036</c:v>
                </c:pt>
                <c:pt idx="7">
                  <c:v>0.52828341014859848</c:v>
                </c:pt>
                <c:pt idx="8">
                  <c:v>0.53064762659485343</c:v>
                </c:pt>
                <c:pt idx="9">
                  <c:v>0.52839750315697087</c:v>
                </c:pt>
                <c:pt idx="10">
                  <c:v>0.52780000000000005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A2-48E3-854E-2770D21E7CCB}"/>
            </c:ext>
          </c:extLst>
        </c:ser>
        <c:ser>
          <c:idx val="1"/>
          <c:order val="1"/>
          <c:tx>
            <c:strRef>
              <c:f>'Rendimiento y peso sacrificio '!$C$53</c:f>
              <c:strCache>
                <c:ptCount val="1"/>
                <c:pt idx="0">
                  <c:v>Rend. En canal Machos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'Rendimiento y peso sacrificio '!$A$58:$A$68</c:f>
              <c:numCache>
                <c:formatCode>_-* #,##0_-;\-* #,##0_-;_-* "-"??_-;_-@_-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'Rendimiento y peso sacrificio '!$C$58:$C$68</c:f>
              <c:numCache>
                <c:formatCode>0.00%</c:formatCode>
                <c:ptCount val="11"/>
                <c:pt idx="0">
                  <c:v>0.52387444197349742</c:v>
                </c:pt>
                <c:pt idx="1">
                  <c:v>0.52131197158235376</c:v>
                </c:pt>
                <c:pt idx="2">
                  <c:v>0.5203679217762549</c:v>
                </c:pt>
                <c:pt idx="3">
                  <c:v>0.52760693882752385</c:v>
                </c:pt>
                <c:pt idx="4">
                  <c:v>0.53098054957476681</c:v>
                </c:pt>
                <c:pt idx="5">
                  <c:v>0.53047759055783528</c:v>
                </c:pt>
                <c:pt idx="6">
                  <c:v>0.53465487615020224</c:v>
                </c:pt>
                <c:pt idx="7">
                  <c:v>0.53487643838883481</c:v>
                </c:pt>
                <c:pt idx="8">
                  <c:v>0.53758326204363993</c:v>
                </c:pt>
                <c:pt idx="9">
                  <c:v>0.53964914143247866</c:v>
                </c:pt>
                <c:pt idx="10">
                  <c:v>0.54049999999999998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A2-48E3-854E-2770D21E7CCB}"/>
            </c:ext>
          </c:extLst>
        </c:ser>
        <c:ser>
          <c:idx val="2"/>
          <c:order val="2"/>
          <c:tx>
            <c:strRef>
              <c:f>'Rendimiento y peso sacrificio '!$D$53</c:f>
              <c:strCache>
                <c:ptCount val="1"/>
                <c:pt idx="0">
                  <c:v>Rend. En canal Hembras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'Rendimiento y peso sacrificio '!$A$58:$A$68</c:f>
              <c:numCache>
                <c:formatCode>_-* #,##0_-;\-* #,##0_-;_-* "-"??_-;_-@_-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'Rendimiento y peso sacrificio '!$D$58:$D$68</c:f>
              <c:numCache>
                <c:formatCode>0.00%</c:formatCode>
                <c:ptCount val="11"/>
                <c:pt idx="0">
                  <c:v>0.508945097621751</c:v>
                </c:pt>
                <c:pt idx="1">
                  <c:v>0.51242867457084562</c:v>
                </c:pt>
                <c:pt idx="2">
                  <c:v>0.51248872555526148</c:v>
                </c:pt>
                <c:pt idx="3">
                  <c:v>0.51153627563244353</c:v>
                </c:pt>
                <c:pt idx="4">
                  <c:v>0.51443702076923714</c:v>
                </c:pt>
                <c:pt idx="5">
                  <c:v>0.51339256851685644</c:v>
                </c:pt>
                <c:pt idx="6">
                  <c:v>0.51285550225398613</c:v>
                </c:pt>
                <c:pt idx="7">
                  <c:v>0.51468419157705725</c:v>
                </c:pt>
                <c:pt idx="8">
                  <c:v>0.51591723339835449</c:v>
                </c:pt>
                <c:pt idx="9">
                  <c:v>0.51052191422782278</c:v>
                </c:pt>
                <c:pt idx="10">
                  <c:v>0.50890000000000002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A2-48E3-854E-2770D21E7CCB}"/>
            </c:ext>
          </c:extLst>
        </c:ser>
        <c:ser>
          <c:idx val="3"/>
          <c:order val="3"/>
          <c:tx>
            <c:strRef>
              <c:f>'Rendimiento y peso sacrificio '!$E$53</c:f>
              <c:strCache>
                <c:ptCount val="1"/>
                <c:pt idx="0">
                  <c:v>Rend. En canal Exportación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'Rendimiento y peso sacrificio '!$A$58:$A$68</c:f>
              <c:numCache>
                <c:formatCode>_-* #,##0_-;\-* #,##0_-;_-* "-"??_-;_-@_-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'Rendimiento y peso sacrificio '!$E$58:$E$68</c:f>
              <c:numCache>
                <c:formatCode>0.00%</c:formatCode>
                <c:ptCount val="11"/>
                <c:pt idx="0">
                  <c:v>0.51233649335871534</c:v>
                </c:pt>
                <c:pt idx="1">
                  <c:v>0.51902447872845914</c:v>
                </c:pt>
                <c:pt idx="2">
                  <c:v>0.51272170584648258</c:v>
                </c:pt>
                <c:pt idx="3">
                  <c:v>0.50888726700849407</c:v>
                </c:pt>
                <c:pt idx="4">
                  <c:v>0.52964858664967662</c:v>
                </c:pt>
                <c:pt idx="5">
                  <c:v>0.53108174606449632</c:v>
                </c:pt>
                <c:pt idx="6">
                  <c:v>0.53560883230058753</c:v>
                </c:pt>
                <c:pt idx="7">
                  <c:v>0.53895306722073488</c:v>
                </c:pt>
                <c:pt idx="8">
                  <c:v>0.54023245372850281</c:v>
                </c:pt>
                <c:pt idx="9">
                  <c:v>0.53567497513483509</c:v>
                </c:pt>
                <c:pt idx="10">
                  <c:v>0.53169999999999995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A2-48E3-854E-2770D21E7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7650096"/>
        <c:axId val="1537645744"/>
      </c:lineChart>
      <c:catAx>
        <c:axId val="1537650096"/>
        <c:scaling>
          <c:orientation val="minMax"/>
        </c:scaling>
        <c:delete val="0"/>
        <c:axPos val="b"/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645744"/>
        <c:crosses val="autoZero"/>
        <c:auto val="1"/>
        <c:lblAlgn val="ctr"/>
        <c:lblOffset val="100"/>
        <c:noMultiLvlLbl val="0"/>
      </c:catAx>
      <c:valAx>
        <c:axId val="153764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65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45527451160382"/>
          <c:y val="0.77847426566114397"/>
          <c:w val="0.75956364036213753"/>
          <c:h val="4.3935009478813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'Rendimiento y peso sacrificio '!$B$105</c:f>
              <c:strCache>
                <c:ptCount val="1"/>
                <c:pt idx="0">
                  <c:v>Peso al sacrificio total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'Rendimiento y peso sacrificio '!$A$106:$A$120</c:f>
              <c:numCache>
                <c:formatCode>_-* #,##0_-;\-* #,##0_-;_-* "-"??_-;_-@_-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'Rendimiento y peso sacrificio '!$B$106:$B$120</c:f>
              <c:numCache>
                <c:formatCode>#,##0</c:formatCode>
                <c:ptCount val="15"/>
                <c:pt idx="0">
                  <c:v>405.80079757392713</c:v>
                </c:pt>
                <c:pt idx="1">
                  <c:v>406.54330648634209</c:v>
                </c:pt>
                <c:pt idx="2">
                  <c:v>406.22129533509542</c:v>
                </c:pt>
                <c:pt idx="3">
                  <c:v>399.82260638221061</c:v>
                </c:pt>
                <c:pt idx="4">
                  <c:v>404.34178628719962</c:v>
                </c:pt>
                <c:pt idx="5">
                  <c:v>411.36524457883382</c:v>
                </c:pt>
                <c:pt idx="6">
                  <c:v>414.14375997070243</c:v>
                </c:pt>
                <c:pt idx="7">
                  <c:v>418.37429688097859</c:v>
                </c:pt>
                <c:pt idx="8">
                  <c:v>425.41056336395491</c:v>
                </c:pt>
                <c:pt idx="9">
                  <c:v>426.78339962812612</c:v>
                </c:pt>
                <c:pt idx="10">
                  <c:v>428.74098158609053</c:v>
                </c:pt>
                <c:pt idx="11">
                  <c:v>432.34040827955994</c:v>
                </c:pt>
                <c:pt idx="12">
                  <c:v>433.00906185580436</c:v>
                </c:pt>
                <c:pt idx="13">
                  <c:v>432.16185813374386</c:v>
                </c:pt>
                <c:pt idx="14">
                  <c:v>434.1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64-4937-9DB4-5E407D281865}"/>
            </c:ext>
          </c:extLst>
        </c:ser>
        <c:ser>
          <c:idx val="1"/>
          <c:order val="1"/>
          <c:tx>
            <c:strRef>
              <c:f>'Rendimiento y peso sacrificio '!$C$105</c:f>
              <c:strCache>
                <c:ptCount val="1"/>
                <c:pt idx="0">
                  <c:v>Peso al sacrificio machos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'Rendimiento y peso sacrificio '!$A$106:$A$120</c:f>
              <c:numCache>
                <c:formatCode>_-* #,##0_-;\-* #,##0_-;_-* "-"??_-;_-@_-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'Rendimiento y peso sacrificio '!$C$106:$C$120</c:f>
              <c:numCache>
                <c:formatCode>#,##0</c:formatCode>
                <c:ptCount val="15"/>
                <c:pt idx="0">
                  <c:v>440.37103339735933</c:v>
                </c:pt>
                <c:pt idx="1">
                  <c:v>439.63707308246848</c:v>
                </c:pt>
                <c:pt idx="2">
                  <c:v>442.02471794368915</c:v>
                </c:pt>
                <c:pt idx="3">
                  <c:v>438.21465714966422</c:v>
                </c:pt>
                <c:pt idx="4">
                  <c:v>441.45031572325615</c:v>
                </c:pt>
                <c:pt idx="5">
                  <c:v>446.93763874291818</c:v>
                </c:pt>
                <c:pt idx="6">
                  <c:v>449.57375065718537</c:v>
                </c:pt>
                <c:pt idx="7">
                  <c:v>451.84561686769871</c:v>
                </c:pt>
                <c:pt idx="8">
                  <c:v>459.54604378096354</c:v>
                </c:pt>
                <c:pt idx="9">
                  <c:v>461.95324160702904</c:v>
                </c:pt>
                <c:pt idx="10">
                  <c:v>462.64609691183125</c:v>
                </c:pt>
                <c:pt idx="11">
                  <c:v>464.95975395313371</c:v>
                </c:pt>
                <c:pt idx="12">
                  <c:v>462.89372286200268</c:v>
                </c:pt>
                <c:pt idx="13">
                  <c:v>465.14629299118468</c:v>
                </c:pt>
                <c:pt idx="14" formatCode="0">
                  <c:v>471.1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64-4937-9DB4-5E407D281865}"/>
            </c:ext>
          </c:extLst>
        </c:ser>
        <c:ser>
          <c:idx val="2"/>
          <c:order val="2"/>
          <c:tx>
            <c:strRef>
              <c:f>'Rendimiento y peso sacrificio '!$D$105</c:f>
              <c:strCache>
                <c:ptCount val="1"/>
                <c:pt idx="0">
                  <c:v>Peso al sacrificio hembras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'Rendimiento y peso sacrificio '!$A$106:$A$120</c:f>
              <c:numCache>
                <c:formatCode>_-* #,##0_-;\-* #,##0_-;_-* "-"??_-;_-@_-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'Rendimiento y peso sacrificio '!$D$106:$D$120</c:f>
              <c:numCache>
                <c:formatCode>#,##0</c:formatCode>
                <c:ptCount val="15"/>
                <c:pt idx="0">
                  <c:v>364.46441230566836</c:v>
                </c:pt>
                <c:pt idx="1">
                  <c:v>366.54894696965493</c:v>
                </c:pt>
                <c:pt idx="2">
                  <c:v>367.81304869667218</c:v>
                </c:pt>
                <c:pt idx="3">
                  <c:v>366.3646207030913</c:v>
                </c:pt>
                <c:pt idx="4">
                  <c:v>370.1599682301283</c:v>
                </c:pt>
                <c:pt idx="5">
                  <c:v>371.10949382883854</c:v>
                </c:pt>
                <c:pt idx="6">
                  <c:v>371.504863862528</c:v>
                </c:pt>
                <c:pt idx="7">
                  <c:v>379.4055477445267</c:v>
                </c:pt>
                <c:pt idx="8">
                  <c:v>384.74648971211423</c:v>
                </c:pt>
                <c:pt idx="9">
                  <c:v>387.99023454710891</c:v>
                </c:pt>
                <c:pt idx="10">
                  <c:v>391.56887189173295</c:v>
                </c:pt>
                <c:pt idx="11">
                  <c:v>393.02391887530007</c:v>
                </c:pt>
                <c:pt idx="12">
                  <c:v>392.89507576772604</c:v>
                </c:pt>
                <c:pt idx="13">
                  <c:v>392.02540030551376</c:v>
                </c:pt>
                <c:pt idx="14" formatCode="0">
                  <c:v>392.3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64-4937-9DB4-5E407D281865}"/>
            </c:ext>
          </c:extLst>
        </c:ser>
        <c:ser>
          <c:idx val="3"/>
          <c:order val="3"/>
          <c:tx>
            <c:strRef>
              <c:f>'Rendimiento y peso sacrificio '!$E$105</c:f>
              <c:strCache>
                <c:ptCount val="1"/>
                <c:pt idx="0">
                  <c:v>Peso al sacrificio exportación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'Rendimiento y peso sacrificio '!$A$106:$A$120</c:f>
              <c:numCache>
                <c:formatCode>_-* #,##0_-;\-* #,##0_-;_-* "-"??_-;_-@_-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'Rendimiento y peso sacrificio '!$E$106:$E$120</c:f>
              <c:numCache>
                <c:formatCode>#,##0</c:formatCode>
                <c:ptCount val="15"/>
                <c:pt idx="0">
                  <c:v>456.42544265398766</c:v>
                </c:pt>
                <c:pt idx="1">
                  <c:v>461.60682636784634</c:v>
                </c:pt>
                <c:pt idx="2">
                  <c:v>466.73671452545216</c:v>
                </c:pt>
                <c:pt idx="3">
                  <c:v>436.60344827586209</c:v>
                </c:pt>
                <c:pt idx="4">
                  <c:v>466.24539823551572</c:v>
                </c:pt>
                <c:pt idx="5">
                  <c:v>470.17342146847386</c:v>
                </c:pt>
                <c:pt idx="6">
                  <c:v>496.35910311298164</c:v>
                </c:pt>
                <c:pt idx="7">
                  <c:v>468.34195217514844</c:v>
                </c:pt>
                <c:pt idx="8">
                  <c:v>481.0520901669218</c:v>
                </c:pt>
                <c:pt idx="9">
                  <c:v>471.94597840337059</c:v>
                </c:pt>
                <c:pt idx="10">
                  <c:v>478.32415443496507</c:v>
                </c:pt>
                <c:pt idx="11">
                  <c:v>479.21239915845558</c:v>
                </c:pt>
                <c:pt idx="12">
                  <c:v>478.98116475350901</c:v>
                </c:pt>
                <c:pt idx="13">
                  <c:v>473.15928820116056</c:v>
                </c:pt>
                <c:pt idx="14" formatCode="0">
                  <c:v>467.6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64-4937-9DB4-5E407D281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835231"/>
        <c:axId val="172817231"/>
      </c:lineChart>
      <c:catAx>
        <c:axId val="193835231"/>
        <c:scaling>
          <c:orientation val="minMax"/>
        </c:scaling>
        <c:delete val="0"/>
        <c:axPos val="b"/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17231"/>
        <c:crosses val="autoZero"/>
        <c:auto val="1"/>
        <c:lblAlgn val="ctr"/>
        <c:lblOffset val="100"/>
        <c:noMultiLvlLbl val="0"/>
      </c:catAx>
      <c:valAx>
        <c:axId val="172817231"/>
        <c:scaling>
          <c:orientation val="minMax"/>
          <c:min val="3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835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CABEZAS GANADO BOVINO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'inv. bovino 2008 - 2022'!$E$2</c:f>
              <c:strCache>
                <c:ptCount val="1"/>
                <c:pt idx="0">
                  <c:v>CABEZAS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'inv. bovino 2008 - 2022'!$K$1:$U$1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'inv. bovino 2008 - 2022'!$K$2:$U$2</c:f>
              <c:numCache>
                <c:formatCode>#,##0</c:formatCode>
                <c:ptCount val="11"/>
                <c:pt idx="0">
                  <c:v>22399618</c:v>
                </c:pt>
                <c:pt idx="1">
                  <c:v>22593683</c:v>
                </c:pt>
                <c:pt idx="2">
                  <c:v>22850647</c:v>
                </c:pt>
                <c:pt idx="3">
                  <c:v>22689420</c:v>
                </c:pt>
                <c:pt idx="4">
                  <c:v>23475022</c:v>
                </c:pt>
                <c:pt idx="5">
                  <c:v>26413227</c:v>
                </c:pt>
                <c:pt idx="6">
                  <c:v>27234027</c:v>
                </c:pt>
                <c:pt idx="7">
                  <c:v>28842310</c:v>
                </c:pt>
                <c:pt idx="8">
                  <c:v>29172564</c:v>
                </c:pt>
                <c:pt idx="9">
                  <c:v>29973390</c:v>
                </c:pt>
                <c:pt idx="10">
                  <c:v>29071892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A3-44B6-BAA4-2F21807BC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035279"/>
        <c:axId val="679306463"/>
      </c:lineChart>
      <c:catAx>
        <c:axId val="67903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306463"/>
        <c:crosses val="autoZero"/>
        <c:auto val="1"/>
        <c:lblAlgn val="ctr"/>
        <c:lblOffset val="100"/>
        <c:noMultiLvlLbl val="0"/>
      </c:catAx>
      <c:valAx>
        <c:axId val="679306463"/>
        <c:scaling>
          <c:orientation val="minMax"/>
          <c:max val="30000000"/>
          <c:min val="2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035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'INVENTARIO DEPARTAMENTO '!$C$1</c:f>
              <c:strCache>
                <c:ptCount val="1"/>
                <c:pt idx="0">
                  <c:v>TOTAL BOVINOS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'INVENTARIO DEPARTAMENTO '!$B$2:$B$34</c:f>
              <c:strCache>
                <c:ptCount val="33"/>
                <c:pt idx="0">
                  <c:v>ANTIOQUIA</c:v>
                </c:pt>
                <c:pt idx="1">
                  <c:v>CORDOBA</c:v>
                </c:pt>
                <c:pt idx="2">
                  <c:v>META</c:v>
                </c:pt>
                <c:pt idx="3">
                  <c:v>CASANARE</c:v>
                </c:pt>
                <c:pt idx="4">
                  <c:v>CAQUETA</c:v>
                </c:pt>
                <c:pt idx="5">
                  <c:v>CESAR</c:v>
                </c:pt>
                <c:pt idx="6">
                  <c:v>SANTANDER</c:v>
                </c:pt>
                <c:pt idx="7">
                  <c:v>MAGDALENA</c:v>
                </c:pt>
                <c:pt idx="8">
                  <c:v>CUNDINAMARCA</c:v>
                </c:pt>
                <c:pt idx="9">
                  <c:v>BOLIVAR</c:v>
                </c:pt>
                <c:pt idx="10">
                  <c:v>ARAUCA</c:v>
                </c:pt>
                <c:pt idx="11">
                  <c:v>BOYACA</c:v>
                </c:pt>
                <c:pt idx="12">
                  <c:v>SUCRE</c:v>
                </c:pt>
                <c:pt idx="13">
                  <c:v>TOLIMA</c:v>
                </c:pt>
                <c:pt idx="14">
                  <c:v>GUAVIARE</c:v>
                </c:pt>
                <c:pt idx="15">
                  <c:v>VALLE DEL CAUCA</c:v>
                </c:pt>
                <c:pt idx="16">
                  <c:v>NORTE DE SANTANDER</c:v>
                </c:pt>
                <c:pt idx="17">
                  <c:v>HUILA</c:v>
                </c:pt>
                <c:pt idx="18">
                  <c:v>CALDAS</c:v>
                </c:pt>
                <c:pt idx="19">
                  <c:v>NARIÑO</c:v>
                </c:pt>
                <c:pt idx="20">
                  <c:v>LA GUAJIRA</c:v>
                </c:pt>
                <c:pt idx="21">
                  <c:v>CAUCA</c:v>
                </c:pt>
                <c:pt idx="22">
                  <c:v>PUTUMAYO</c:v>
                </c:pt>
                <c:pt idx="23">
                  <c:v>ATLANTICO</c:v>
                </c:pt>
                <c:pt idx="24">
                  <c:v>VICHADA</c:v>
                </c:pt>
                <c:pt idx="25">
                  <c:v>CHOCO</c:v>
                </c:pt>
                <c:pt idx="26">
                  <c:v>RISARALDA</c:v>
                </c:pt>
                <c:pt idx="27">
                  <c:v>QUINDIO</c:v>
                </c:pt>
                <c:pt idx="28">
                  <c:v>BOGOTA D.C.</c:v>
                </c:pt>
                <c:pt idx="29">
                  <c:v>GUAINIA</c:v>
                </c:pt>
                <c:pt idx="30">
                  <c:v>VAUPES</c:v>
                </c:pt>
                <c:pt idx="31">
                  <c:v>AMAZONAS</c:v>
                </c:pt>
                <c:pt idx="32">
                  <c:v>SAN ANDRES Y PROVIDENCIA</c:v>
                </c:pt>
              </c:strCache>
            </c:strRef>
          </c:cat>
          <c:val>
            <c:numRef>
              <c:f>'INVENTARIO DEPARTAMENTO '!$C$2:$C$34</c:f>
              <c:numCache>
                <c:formatCode>#,##0</c:formatCode>
                <c:ptCount val="33"/>
                <c:pt idx="0">
                  <c:v>3292158</c:v>
                </c:pt>
                <c:pt idx="1">
                  <c:v>2403173</c:v>
                </c:pt>
                <c:pt idx="2">
                  <c:v>2324613</c:v>
                </c:pt>
                <c:pt idx="3">
                  <c:v>2283987</c:v>
                </c:pt>
                <c:pt idx="4">
                  <c:v>2144406</c:v>
                </c:pt>
                <c:pt idx="5">
                  <c:v>1682861</c:v>
                </c:pt>
                <c:pt idx="6">
                  <c:v>1681590</c:v>
                </c:pt>
                <c:pt idx="7">
                  <c:v>1676554</c:v>
                </c:pt>
                <c:pt idx="8">
                  <c:v>1497629</c:v>
                </c:pt>
                <c:pt idx="9">
                  <c:v>1496787</c:v>
                </c:pt>
                <c:pt idx="10">
                  <c:v>1289117</c:v>
                </c:pt>
                <c:pt idx="11">
                  <c:v>1232828</c:v>
                </c:pt>
                <c:pt idx="12">
                  <c:v>1158068</c:v>
                </c:pt>
                <c:pt idx="13">
                  <c:v>808036</c:v>
                </c:pt>
                <c:pt idx="14">
                  <c:v>549246</c:v>
                </c:pt>
                <c:pt idx="15">
                  <c:v>503666</c:v>
                </c:pt>
                <c:pt idx="16">
                  <c:v>467726</c:v>
                </c:pt>
                <c:pt idx="17">
                  <c:v>462767</c:v>
                </c:pt>
                <c:pt idx="18">
                  <c:v>437134</c:v>
                </c:pt>
                <c:pt idx="19">
                  <c:v>424320</c:v>
                </c:pt>
                <c:pt idx="20">
                  <c:v>310674</c:v>
                </c:pt>
                <c:pt idx="21">
                  <c:v>304216</c:v>
                </c:pt>
                <c:pt idx="22">
                  <c:v>295760</c:v>
                </c:pt>
                <c:pt idx="23">
                  <c:v>256023</c:v>
                </c:pt>
                <c:pt idx="24">
                  <c:v>254641</c:v>
                </c:pt>
                <c:pt idx="25">
                  <c:v>179631</c:v>
                </c:pt>
                <c:pt idx="26">
                  <c:v>100711</c:v>
                </c:pt>
                <c:pt idx="27">
                  <c:v>79657</c:v>
                </c:pt>
                <c:pt idx="28">
                  <c:v>36355</c:v>
                </c:pt>
                <c:pt idx="29">
                  <c:v>5541</c:v>
                </c:pt>
                <c:pt idx="30">
                  <c:v>1221</c:v>
                </c:pt>
                <c:pt idx="31">
                  <c:v>910</c:v>
                </c:pt>
                <c:pt idx="32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B-924D-A3AE-1BC461D51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542623"/>
        <c:axId val="695027631"/>
      </c:barChart>
      <c:catAx>
        <c:axId val="69454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027631"/>
        <c:crosses val="autoZero"/>
        <c:auto val="1"/>
        <c:lblAlgn val="ctr"/>
        <c:lblOffset val="100"/>
        <c:noMultiLvlLbl val="0"/>
      </c:catAx>
      <c:valAx>
        <c:axId val="69502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54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 dep y distr edades'!$B$1123:$B$1127</c:f>
              <c:strCache>
                <c:ptCount val="5"/>
                <c:pt idx="0">
                  <c:v>TERNEROS MENORES DE 1 AÑO (HEMBRAS - MACHOS </c:v>
                </c:pt>
                <c:pt idx="1">
                  <c:v>HEMBRAS DE 1 A 3 AÑOS </c:v>
                </c:pt>
                <c:pt idx="2">
                  <c:v>HEMBRAS MAYORES DE 3 AÑOS </c:v>
                </c:pt>
                <c:pt idx="3">
                  <c:v>MACHOS DE 1 A 3 AÑOS </c:v>
                </c:pt>
                <c:pt idx="4">
                  <c:v>MACHOS MAYORES DE 3 AÑOS </c:v>
                </c:pt>
              </c:strCache>
            </c:strRef>
          </c:cat>
          <c:val>
            <c:numRef>
              <c:f>'Inv dep y distr edades'!$C$1123:$C$1127</c:f>
              <c:numCache>
                <c:formatCode>#,##0</c:formatCode>
                <c:ptCount val="5"/>
                <c:pt idx="0">
                  <c:v>6496310</c:v>
                </c:pt>
                <c:pt idx="1">
                  <c:v>6488653</c:v>
                </c:pt>
                <c:pt idx="2">
                  <c:v>9778247</c:v>
                </c:pt>
                <c:pt idx="3">
                  <c:v>5788025</c:v>
                </c:pt>
                <c:pt idx="4">
                  <c:v>1091304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2-2F4A-9AA9-D1245A2C6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3170047"/>
        <c:axId val="1043988735"/>
      </c:barChart>
      <c:catAx>
        <c:axId val="1023170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988735"/>
        <c:crosses val="autoZero"/>
        <c:auto val="1"/>
        <c:lblAlgn val="ctr"/>
        <c:lblOffset val="100"/>
        <c:noMultiLvlLbl val="0"/>
      </c:catAx>
      <c:valAx>
        <c:axId val="1043988735"/>
        <c:scaling>
          <c:orientation val="minMax"/>
          <c:max val="1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17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62-B64F-8DE1-D47D09E9DE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62-B64F-8DE1-D47D09E9DE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62-B64F-8DE1-D47D09E9DE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62-B64F-8DE1-D47D09E9DE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62-B64F-8DE1-D47D09E9DEE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62-B64F-8DE1-D47D09E9DEE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62-B64F-8DE1-D47D09E9DEE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B62-B64F-8DE1-D47D09E9DEE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B62-B64F-8DE1-D47D09E9DEE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B62-B64F-8DE1-D47D09E9DEE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B62-B64F-8DE1-D47D09E9DE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Hoja5!$A$10:$A$20</c:f>
              <c:strCache>
                <c:ptCount val="11"/>
                <c:pt idx="0">
                  <c:v>Antioquia</c:v>
                </c:pt>
                <c:pt idx="1">
                  <c:v>Meta</c:v>
                </c:pt>
                <c:pt idx="2">
                  <c:v>Caquetá</c:v>
                </c:pt>
                <c:pt idx="3">
                  <c:v>Santander</c:v>
                </c:pt>
                <c:pt idx="4">
                  <c:v>Córdoba</c:v>
                </c:pt>
                <c:pt idx="5">
                  <c:v>Cundinamarca</c:v>
                </c:pt>
                <c:pt idx="6">
                  <c:v>Casanare</c:v>
                </c:pt>
                <c:pt idx="7">
                  <c:v>Boyacá</c:v>
                </c:pt>
                <c:pt idx="8">
                  <c:v>Arauca</c:v>
                </c:pt>
                <c:pt idx="9">
                  <c:v>Cesar</c:v>
                </c:pt>
                <c:pt idx="10">
                  <c:v>Caldas</c:v>
                </c:pt>
              </c:strCache>
            </c:strRef>
          </c:cat>
          <c:val>
            <c:numRef>
              <c:f>Hoja5!$C$10:$C$20</c:f>
              <c:numCache>
                <c:formatCode>#,##0.00</c:formatCode>
                <c:ptCount val="11"/>
                <c:pt idx="0">
                  <c:v>17.1867900935083</c:v>
                </c:pt>
                <c:pt idx="1">
                  <c:v>9.8861201093096849</c:v>
                </c:pt>
                <c:pt idx="2">
                  <c:v>8.7502697225844592</c:v>
                </c:pt>
                <c:pt idx="3">
                  <c:v>7.9947784388121752</c:v>
                </c:pt>
                <c:pt idx="4">
                  <c:v>7.6207184471484464</c:v>
                </c:pt>
                <c:pt idx="5">
                  <c:v>6.4123612687750366</c:v>
                </c:pt>
                <c:pt idx="6">
                  <c:v>5.5987037233108667</c:v>
                </c:pt>
                <c:pt idx="7">
                  <c:v>4.9651739559893153</c:v>
                </c:pt>
                <c:pt idx="8">
                  <c:v>4.2209406583509459</c:v>
                </c:pt>
                <c:pt idx="9">
                  <c:v>3.967501946693436</c:v>
                </c:pt>
                <c:pt idx="10">
                  <c:v>3.2207221998104907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B62-B64F-8DE1-D47D09E9D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Consumo Aparente carne bovina (Kg/persona/año)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'Consumo '!$A$2:$A$25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xVal>
          <c:yVal>
            <c:numRef>
              <c:f>'Consumo '!$B$2:$B$25</c:f>
              <c:numCache>
                <c:formatCode>General</c:formatCode>
                <c:ptCount val="24"/>
                <c:pt idx="0">
                  <c:v>20.7</c:v>
                </c:pt>
                <c:pt idx="1">
                  <c:v>18.899999999999999</c:v>
                </c:pt>
                <c:pt idx="2">
                  <c:v>17.899999999999999</c:v>
                </c:pt>
                <c:pt idx="3">
                  <c:v>17.7</c:v>
                </c:pt>
                <c:pt idx="4">
                  <c:v>18.8</c:v>
                </c:pt>
                <c:pt idx="5">
                  <c:v>18.7</c:v>
                </c:pt>
                <c:pt idx="6">
                  <c:v>18.899999999999999</c:v>
                </c:pt>
                <c:pt idx="7">
                  <c:v>17.8</c:v>
                </c:pt>
                <c:pt idx="8">
                  <c:v>17.399999999999999</c:v>
                </c:pt>
                <c:pt idx="9">
                  <c:v>17.8</c:v>
                </c:pt>
                <c:pt idx="10">
                  <c:v>18.899999999999999</c:v>
                </c:pt>
                <c:pt idx="11">
                  <c:v>20.2</c:v>
                </c:pt>
                <c:pt idx="12">
                  <c:v>20.7</c:v>
                </c:pt>
                <c:pt idx="13">
                  <c:v>20.100000000000001</c:v>
                </c:pt>
                <c:pt idx="14">
                  <c:v>19.7</c:v>
                </c:pt>
                <c:pt idx="15">
                  <c:v>20.3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18.2</c:v>
                </c:pt>
                <c:pt idx="19">
                  <c:v>18.600000000000001</c:v>
                </c:pt>
                <c:pt idx="20">
                  <c:v>17.100000000000001</c:v>
                </c:pt>
                <c:pt idx="21">
                  <c:v>17.3</c:v>
                </c:pt>
                <c:pt idx="22">
                  <c:v>17.100000000000001</c:v>
                </c:pt>
                <c:pt idx="23">
                  <c:v>17.7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74-4C7F-8011-BA5C7801039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863117599"/>
        <c:axId val="1863125471"/>
      </c:scatterChart>
      <c:valAx>
        <c:axId val="1863117599"/>
        <c:scaling>
          <c:orientation val="minMax"/>
          <c:min val="20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125471"/>
        <c:crosses val="autoZero"/>
        <c:crossBetween val="midCat"/>
        <c:majorUnit val="1"/>
        <c:minorUnit val="1"/>
      </c:valAx>
      <c:valAx>
        <c:axId val="1863125471"/>
        <c:scaling>
          <c:orientation val="minMax"/>
          <c:max val="21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117599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1B3D2-1E15-4AFA-8D69-2A9E1F1220C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44FA87D-702A-4DFC-B330-D8C6B841987A}">
      <dgm:prSet phldrT="[Texto]" custT="1"/>
      <dgm:spPr/>
      <dgm:t>
        <a:bodyPr/>
        <a:lstStyle/>
        <a:p>
          <a:endParaRPr lang="es-CO" sz="1200" b="1"/>
        </a:p>
        <a:p>
          <a:r>
            <a:rPr lang="es-CO" sz="1200" b="1"/>
            <a:t>SECTOR PRIMARIO</a:t>
          </a:r>
        </a:p>
        <a:p>
          <a:r>
            <a:rPr lang="es-CO" sz="1200"/>
            <a:t>* ASOBUFALOS</a:t>
          </a:r>
        </a:p>
        <a:p>
          <a:r>
            <a:rPr lang="es-CO" sz="1200"/>
            <a:t>* FEDEGAN.</a:t>
          </a:r>
        </a:p>
        <a:p>
          <a:r>
            <a:rPr lang="es-CO" sz="1200"/>
            <a:t>* FEDEFONDOS</a:t>
          </a:r>
        </a:p>
        <a:p>
          <a:r>
            <a:rPr lang="es-CO" sz="1200"/>
            <a:t>* UNAGA</a:t>
          </a:r>
        </a:p>
      </dgm:t>
    </dgm:pt>
    <dgm:pt modelId="{FA710E0C-FE8B-497D-AECC-12470E30C638}" type="parTrans" cxnId="{E2CF67F3-913D-4FEA-BAB7-D2294EF2CE8C}">
      <dgm:prSet/>
      <dgm:spPr/>
      <dgm:t>
        <a:bodyPr/>
        <a:lstStyle/>
        <a:p>
          <a:endParaRPr lang="es-CO"/>
        </a:p>
      </dgm:t>
    </dgm:pt>
    <dgm:pt modelId="{4CEF4542-C52C-4D00-A8FF-C55BF01F3B0C}" type="sibTrans" cxnId="{E2CF67F3-913D-4FEA-BAB7-D2294EF2CE8C}">
      <dgm:prSet/>
      <dgm:spPr/>
      <dgm:t>
        <a:bodyPr/>
        <a:lstStyle/>
        <a:p>
          <a:endParaRPr lang="es-CO"/>
        </a:p>
      </dgm:t>
    </dgm:pt>
    <dgm:pt modelId="{C2D19D36-69BF-48B5-A0BF-30338F00826C}">
      <dgm:prSet phldrT="[Texto]" custT="1"/>
      <dgm:spPr/>
      <dgm:t>
        <a:bodyPr/>
        <a:lstStyle/>
        <a:p>
          <a:r>
            <a:rPr lang="es-CO" sz="1400" b="1"/>
            <a:t>COMERCIALIZACIÓ</a:t>
          </a:r>
          <a:r>
            <a:rPr lang="es-CO" sz="1400"/>
            <a:t>N</a:t>
          </a:r>
        </a:p>
        <a:p>
          <a:r>
            <a:rPr lang="es-CO" sz="1400"/>
            <a:t>* ASOSUBASTAS.</a:t>
          </a:r>
        </a:p>
        <a:p>
          <a:endParaRPr lang="es-CO" sz="1100"/>
        </a:p>
      </dgm:t>
    </dgm:pt>
    <dgm:pt modelId="{BAEB5D09-7A81-4707-AF82-169364898826}" type="parTrans" cxnId="{EB20F1AA-EDCE-44D8-955F-73BAADEDB985}">
      <dgm:prSet/>
      <dgm:spPr/>
      <dgm:t>
        <a:bodyPr/>
        <a:lstStyle/>
        <a:p>
          <a:endParaRPr lang="es-CO"/>
        </a:p>
      </dgm:t>
    </dgm:pt>
    <dgm:pt modelId="{9F3FCB84-B94A-49E0-A27A-7385D356634C}" type="sibTrans" cxnId="{EB20F1AA-EDCE-44D8-955F-73BAADEDB985}">
      <dgm:prSet/>
      <dgm:spPr/>
      <dgm:t>
        <a:bodyPr/>
        <a:lstStyle/>
        <a:p>
          <a:endParaRPr lang="es-CO"/>
        </a:p>
      </dgm:t>
    </dgm:pt>
    <dgm:pt modelId="{23287177-4528-4164-A6EA-4DF63E99D837}">
      <dgm:prSet phldrT="[Texto]" custT="1"/>
      <dgm:spPr/>
      <dgm:t>
        <a:bodyPr/>
        <a:lstStyle/>
        <a:p>
          <a:r>
            <a:rPr lang="es-CO" sz="1600" b="1"/>
            <a:t>TRANSPORTADOR</a:t>
          </a:r>
        </a:p>
        <a:p>
          <a:r>
            <a:rPr lang="es-CO" sz="1600"/>
            <a:t>*  ASISTRANSPORT</a:t>
          </a:r>
        </a:p>
      </dgm:t>
    </dgm:pt>
    <dgm:pt modelId="{CDA4203C-A22D-4A70-B069-0C4C35FAEC7F}" type="parTrans" cxnId="{25F8029F-2508-47FE-8A85-A16DB0E60D16}">
      <dgm:prSet/>
      <dgm:spPr/>
      <dgm:t>
        <a:bodyPr/>
        <a:lstStyle/>
        <a:p>
          <a:endParaRPr lang="es-CO"/>
        </a:p>
      </dgm:t>
    </dgm:pt>
    <dgm:pt modelId="{A1A461D0-AD60-40C0-B5E3-B76BF347BACD}" type="sibTrans" cxnId="{25F8029F-2508-47FE-8A85-A16DB0E60D16}">
      <dgm:prSet/>
      <dgm:spPr/>
      <dgm:t>
        <a:bodyPr/>
        <a:lstStyle/>
        <a:p>
          <a:endParaRPr lang="es-CO"/>
        </a:p>
      </dgm:t>
    </dgm:pt>
    <dgm:pt modelId="{FD8683B4-221D-46DD-A1F2-028E1165A7D2}">
      <dgm:prSet custT="1"/>
      <dgm:spPr/>
      <dgm:t>
        <a:bodyPr/>
        <a:lstStyle/>
        <a:p>
          <a:endParaRPr lang="es-CO" sz="1400" b="1"/>
        </a:p>
        <a:p>
          <a:r>
            <a:rPr lang="es-CO" sz="1400" b="1"/>
            <a:t>PLANTAS DE BENEFICIO-TRANSFORMADORES</a:t>
          </a:r>
        </a:p>
        <a:p>
          <a:endParaRPr lang="es-CO" sz="1400" b="1"/>
        </a:p>
        <a:p>
          <a:r>
            <a:rPr lang="es-CO" sz="1400"/>
            <a:t>* FRIGORÍFICOS DE COLOMBIA.</a:t>
          </a:r>
        </a:p>
        <a:p>
          <a:r>
            <a:rPr lang="es-CO" sz="1400"/>
            <a:t>*  ACINCA.</a:t>
          </a:r>
        </a:p>
        <a:p>
          <a:r>
            <a:rPr lang="es-CO" sz="1400"/>
            <a:t>* ASOCÁRNICAS.</a:t>
          </a:r>
        </a:p>
        <a:p>
          <a:endParaRPr lang="es-CO" sz="1400"/>
        </a:p>
      </dgm:t>
    </dgm:pt>
    <dgm:pt modelId="{7012C485-182C-4889-9A0A-7C7875A71F1A}" type="parTrans" cxnId="{9C209F2E-C6AA-441B-B957-AA4069D1A567}">
      <dgm:prSet/>
      <dgm:spPr/>
      <dgm:t>
        <a:bodyPr/>
        <a:lstStyle/>
        <a:p>
          <a:endParaRPr lang="es-CO"/>
        </a:p>
      </dgm:t>
    </dgm:pt>
    <dgm:pt modelId="{E62BB778-1040-4A43-84F7-89862044DF52}" type="sibTrans" cxnId="{9C209F2E-C6AA-441B-B957-AA4069D1A567}">
      <dgm:prSet/>
      <dgm:spPr/>
      <dgm:t>
        <a:bodyPr/>
        <a:lstStyle/>
        <a:p>
          <a:endParaRPr lang="es-CO"/>
        </a:p>
      </dgm:t>
    </dgm:pt>
    <dgm:pt modelId="{D71B6F5B-AD74-44B6-BB86-A5ADD98B7538}">
      <dgm:prSet custT="1"/>
      <dgm:spPr/>
      <dgm:t>
        <a:bodyPr/>
        <a:lstStyle/>
        <a:p>
          <a:r>
            <a:rPr lang="es-CO" sz="1600" b="1"/>
            <a:t>INDUSTRIAL</a:t>
          </a:r>
        </a:p>
        <a:p>
          <a:r>
            <a:rPr lang="es-CO" sz="1600"/>
            <a:t>*ANDI</a:t>
          </a:r>
        </a:p>
      </dgm:t>
    </dgm:pt>
    <dgm:pt modelId="{B5BB54DC-0F63-4453-964D-9BD98DC81166}" type="parTrans" cxnId="{71FBFBFE-C6BD-4584-A95E-63A9E516C3C3}">
      <dgm:prSet/>
      <dgm:spPr/>
      <dgm:t>
        <a:bodyPr/>
        <a:lstStyle/>
        <a:p>
          <a:endParaRPr lang="es-CO"/>
        </a:p>
      </dgm:t>
    </dgm:pt>
    <dgm:pt modelId="{A7405E0F-3AD0-4239-9826-41DBB8C894F2}" type="sibTrans" cxnId="{71FBFBFE-C6BD-4584-A95E-63A9E516C3C3}">
      <dgm:prSet/>
      <dgm:spPr/>
      <dgm:t>
        <a:bodyPr/>
        <a:lstStyle/>
        <a:p>
          <a:endParaRPr lang="es-CO"/>
        </a:p>
      </dgm:t>
    </dgm:pt>
    <dgm:pt modelId="{A14C4ADA-6F03-424F-88F6-E0AC872A2381}" type="pres">
      <dgm:prSet presAssocID="{4971B3D2-1E15-4AFA-8D69-2A9E1F1220CE}" presName="Name0" presStyleCnt="0">
        <dgm:presLayoutVars>
          <dgm:dir/>
          <dgm:resizeHandles val="exact"/>
        </dgm:presLayoutVars>
      </dgm:prSet>
      <dgm:spPr/>
    </dgm:pt>
    <dgm:pt modelId="{756EC0CE-E623-4CB8-BC5A-E19452C4877F}" type="pres">
      <dgm:prSet presAssocID="{4971B3D2-1E15-4AFA-8D69-2A9E1F1220CE}" presName="fgShape" presStyleLbl="fgShp" presStyleIdx="0" presStyleCnt="1" custLinFactNeighborX="79" custLinFactNeighborY="20494"/>
      <dgm:spPr/>
    </dgm:pt>
    <dgm:pt modelId="{6D068085-2F40-461F-A044-3309B126FE9E}" type="pres">
      <dgm:prSet presAssocID="{4971B3D2-1E15-4AFA-8D69-2A9E1F1220CE}" presName="linComp" presStyleCnt="0"/>
      <dgm:spPr/>
    </dgm:pt>
    <dgm:pt modelId="{D5F86B26-2392-441F-B643-4E05C68F337E}" type="pres">
      <dgm:prSet presAssocID="{544FA87D-702A-4DFC-B330-D8C6B841987A}" presName="compNode" presStyleCnt="0"/>
      <dgm:spPr/>
    </dgm:pt>
    <dgm:pt modelId="{2292AEA5-C444-4152-9848-1EE9A5A8D90C}" type="pres">
      <dgm:prSet presAssocID="{544FA87D-702A-4DFC-B330-D8C6B841987A}" presName="bkgdShape" presStyleLbl="node1" presStyleIdx="0" presStyleCnt="5"/>
      <dgm:spPr/>
    </dgm:pt>
    <dgm:pt modelId="{11108456-92C0-431D-8A7C-5AD4450DCD3B}" type="pres">
      <dgm:prSet presAssocID="{544FA87D-702A-4DFC-B330-D8C6B841987A}" presName="nodeTx" presStyleLbl="node1" presStyleIdx="0" presStyleCnt="5">
        <dgm:presLayoutVars>
          <dgm:bulletEnabled val="1"/>
        </dgm:presLayoutVars>
      </dgm:prSet>
      <dgm:spPr/>
    </dgm:pt>
    <dgm:pt modelId="{349F70E9-4C73-419E-8377-CCB20BF0664D}" type="pres">
      <dgm:prSet presAssocID="{544FA87D-702A-4DFC-B330-D8C6B841987A}" presName="invisiNode" presStyleLbl="node1" presStyleIdx="0" presStyleCnt="5"/>
      <dgm:spPr/>
    </dgm:pt>
    <dgm:pt modelId="{F0AB903E-E4E6-412D-B0B6-136487A918EE}" type="pres">
      <dgm:prSet presAssocID="{544FA87D-702A-4DFC-B330-D8C6B841987A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20A2F6-1855-4256-B717-7B6C3198B868}" type="pres">
      <dgm:prSet presAssocID="{4CEF4542-C52C-4D00-A8FF-C55BF01F3B0C}" presName="sibTrans" presStyleLbl="sibTrans2D1" presStyleIdx="0" presStyleCnt="0"/>
      <dgm:spPr/>
    </dgm:pt>
    <dgm:pt modelId="{290E6DB6-895E-4CB2-B602-D8D36C19E4F9}" type="pres">
      <dgm:prSet presAssocID="{C2D19D36-69BF-48B5-A0BF-30338F00826C}" presName="compNode" presStyleCnt="0"/>
      <dgm:spPr/>
    </dgm:pt>
    <dgm:pt modelId="{AA4AF367-1665-4AAF-A32B-2B6DC9AF85C8}" type="pres">
      <dgm:prSet presAssocID="{C2D19D36-69BF-48B5-A0BF-30338F00826C}" presName="bkgdShape" presStyleLbl="node1" presStyleIdx="1" presStyleCnt="5"/>
      <dgm:spPr/>
    </dgm:pt>
    <dgm:pt modelId="{0CD359CD-EBD6-4EC5-829C-A901EDD08A17}" type="pres">
      <dgm:prSet presAssocID="{C2D19D36-69BF-48B5-A0BF-30338F00826C}" presName="nodeTx" presStyleLbl="node1" presStyleIdx="1" presStyleCnt="5">
        <dgm:presLayoutVars>
          <dgm:bulletEnabled val="1"/>
        </dgm:presLayoutVars>
      </dgm:prSet>
      <dgm:spPr/>
    </dgm:pt>
    <dgm:pt modelId="{B45F62ED-D130-4787-9DA1-455A113707E3}" type="pres">
      <dgm:prSet presAssocID="{C2D19D36-69BF-48B5-A0BF-30338F00826C}" presName="invisiNode" presStyleLbl="node1" presStyleIdx="1" presStyleCnt="5"/>
      <dgm:spPr/>
    </dgm:pt>
    <dgm:pt modelId="{8505A76F-0555-4600-A7BE-A002A9E8BE76}" type="pres">
      <dgm:prSet presAssocID="{C2D19D36-69BF-48B5-A0BF-30338F00826C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6E57DA5-AA96-4F68-B3B3-4B8511EFD4E7}" type="pres">
      <dgm:prSet presAssocID="{9F3FCB84-B94A-49E0-A27A-7385D356634C}" presName="sibTrans" presStyleLbl="sibTrans2D1" presStyleIdx="0" presStyleCnt="0"/>
      <dgm:spPr/>
    </dgm:pt>
    <dgm:pt modelId="{C19499DB-D33D-43FA-8258-21D37F5108F1}" type="pres">
      <dgm:prSet presAssocID="{23287177-4528-4164-A6EA-4DF63E99D837}" presName="compNode" presStyleCnt="0"/>
      <dgm:spPr/>
    </dgm:pt>
    <dgm:pt modelId="{AF91D3C8-EB6D-4203-ABA2-6F4D129242AC}" type="pres">
      <dgm:prSet presAssocID="{23287177-4528-4164-A6EA-4DF63E99D837}" presName="bkgdShape" presStyleLbl="node1" presStyleIdx="2" presStyleCnt="5"/>
      <dgm:spPr/>
    </dgm:pt>
    <dgm:pt modelId="{2C91FC7F-0966-49D4-8DEB-84F172552E31}" type="pres">
      <dgm:prSet presAssocID="{23287177-4528-4164-A6EA-4DF63E99D837}" presName="nodeTx" presStyleLbl="node1" presStyleIdx="2" presStyleCnt="5">
        <dgm:presLayoutVars>
          <dgm:bulletEnabled val="1"/>
        </dgm:presLayoutVars>
      </dgm:prSet>
      <dgm:spPr/>
    </dgm:pt>
    <dgm:pt modelId="{B481033E-5217-4AA4-A442-A399A2DCD3C4}" type="pres">
      <dgm:prSet presAssocID="{23287177-4528-4164-A6EA-4DF63E99D837}" presName="invisiNode" presStyleLbl="node1" presStyleIdx="2" presStyleCnt="5"/>
      <dgm:spPr/>
    </dgm:pt>
    <dgm:pt modelId="{C7C3D269-ABEA-47F2-8A0E-58C43AAE47B1}" type="pres">
      <dgm:prSet presAssocID="{23287177-4528-4164-A6EA-4DF63E99D837}" presName="imagNode" presStyleLbl="fgImgPlace1" presStyleIdx="2" presStyleCnt="5" custLinFactNeighborX="-1224" custLinFactNeighborY="373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7E32BCB-24A8-4E16-A10A-4DE4E66EFC3B}" type="pres">
      <dgm:prSet presAssocID="{A1A461D0-AD60-40C0-B5E3-B76BF347BACD}" presName="sibTrans" presStyleLbl="sibTrans2D1" presStyleIdx="0" presStyleCnt="0"/>
      <dgm:spPr/>
    </dgm:pt>
    <dgm:pt modelId="{E0AE2C02-FEC0-459F-B964-9677831FA590}" type="pres">
      <dgm:prSet presAssocID="{FD8683B4-221D-46DD-A1F2-028E1165A7D2}" presName="compNode" presStyleCnt="0"/>
      <dgm:spPr/>
    </dgm:pt>
    <dgm:pt modelId="{89535C6F-9E08-4025-9CFC-BD406678759A}" type="pres">
      <dgm:prSet presAssocID="{FD8683B4-221D-46DD-A1F2-028E1165A7D2}" presName="bkgdShape" presStyleLbl="node1" presStyleIdx="3" presStyleCnt="5"/>
      <dgm:spPr/>
    </dgm:pt>
    <dgm:pt modelId="{DC54E89B-BE28-437A-A241-9A8369F81159}" type="pres">
      <dgm:prSet presAssocID="{FD8683B4-221D-46DD-A1F2-028E1165A7D2}" presName="nodeTx" presStyleLbl="node1" presStyleIdx="3" presStyleCnt="5">
        <dgm:presLayoutVars>
          <dgm:bulletEnabled val="1"/>
        </dgm:presLayoutVars>
      </dgm:prSet>
      <dgm:spPr/>
    </dgm:pt>
    <dgm:pt modelId="{B04E6DBA-E1D4-41C0-9333-417D017F182F}" type="pres">
      <dgm:prSet presAssocID="{FD8683B4-221D-46DD-A1F2-028E1165A7D2}" presName="invisiNode" presStyleLbl="node1" presStyleIdx="3" presStyleCnt="5"/>
      <dgm:spPr/>
    </dgm:pt>
    <dgm:pt modelId="{BB830E99-5403-4D73-A59F-7A598D2C0289}" type="pres">
      <dgm:prSet presAssocID="{FD8683B4-221D-46DD-A1F2-028E1165A7D2}" presName="imagNode" presStyleLbl="fgImgPlace1" presStyleIdx="3" presStyleCnt="5" custLinFactNeighborX="792" custLinFactNeighborY="-156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F60613F-7D5D-4A76-887B-626A798F0477}" type="pres">
      <dgm:prSet presAssocID="{E62BB778-1040-4A43-84F7-89862044DF52}" presName="sibTrans" presStyleLbl="sibTrans2D1" presStyleIdx="0" presStyleCnt="0"/>
      <dgm:spPr/>
    </dgm:pt>
    <dgm:pt modelId="{8740A2CA-4434-45C3-9870-5AB4C30C1F25}" type="pres">
      <dgm:prSet presAssocID="{D71B6F5B-AD74-44B6-BB86-A5ADD98B7538}" presName="compNode" presStyleCnt="0"/>
      <dgm:spPr/>
    </dgm:pt>
    <dgm:pt modelId="{378FDA7E-B0A9-41DB-AA40-60A3764E1AFB}" type="pres">
      <dgm:prSet presAssocID="{D71B6F5B-AD74-44B6-BB86-A5ADD98B7538}" presName="bkgdShape" presStyleLbl="node1" presStyleIdx="4" presStyleCnt="5"/>
      <dgm:spPr/>
    </dgm:pt>
    <dgm:pt modelId="{76AB48B4-AE59-4284-A610-BD37DBED20C3}" type="pres">
      <dgm:prSet presAssocID="{D71B6F5B-AD74-44B6-BB86-A5ADD98B7538}" presName="nodeTx" presStyleLbl="node1" presStyleIdx="4" presStyleCnt="5">
        <dgm:presLayoutVars>
          <dgm:bulletEnabled val="1"/>
        </dgm:presLayoutVars>
      </dgm:prSet>
      <dgm:spPr/>
    </dgm:pt>
    <dgm:pt modelId="{4B5B5B95-10ED-4BDE-A907-E4256BF31133}" type="pres">
      <dgm:prSet presAssocID="{D71B6F5B-AD74-44B6-BB86-A5ADD98B7538}" presName="invisiNode" presStyleLbl="node1" presStyleIdx="4" presStyleCnt="5"/>
      <dgm:spPr/>
    </dgm:pt>
    <dgm:pt modelId="{EF67AE59-F1A9-4621-AD94-6F20EA135AC7}" type="pres">
      <dgm:prSet presAssocID="{D71B6F5B-AD74-44B6-BB86-A5ADD98B7538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1A41B14-5D15-4B44-9917-16BB133B9A7A}" type="presOf" srcId="{D71B6F5B-AD74-44B6-BB86-A5ADD98B7538}" destId="{76AB48B4-AE59-4284-A610-BD37DBED20C3}" srcOrd="1" destOrd="0" presId="urn:microsoft.com/office/officeart/2005/8/layout/hList7"/>
    <dgm:cxn modelId="{FECE301E-9BC7-4B17-9F3E-F0F1797064AC}" type="presOf" srcId="{4CEF4542-C52C-4D00-A8FF-C55BF01F3B0C}" destId="{5020A2F6-1855-4256-B717-7B6C3198B868}" srcOrd="0" destOrd="0" presId="urn:microsoft.com/office/officeart/2005/8/layout/hList7"/>
    <dgm:cxn modelId="{4A1AEC26-4215-4C83-B407-E4F92E4569B3}" type="presOf" srcId="{C2D19D36-69BF-48B5-A0BF-30338F00826C}" destId="{0CD359CD-EBD6-4EC5-829C-A901EDD08A17}" srcOrd="1" destOrd="0" presId="urn:microsoft.com/office/officeart/2005/8/layout/hList7"/>
    <dgm:cxn modelId="{79A4712B-E092-48CA-8B75-DC06C1F071F0}" type="presOf" srcId="{23287177-4528-4164-A6EA-4DF63E99D837}" destId="{AF91D3C8-EB6D-4203-ABA2-6F4D129242AC}" srcOrd="0" destOrd="0" presId="urn:microsoft.com/office/officeart/2005/8/layout/hList7"/>
    <dgm:cxn modelId="{72A0DE2B-CD19-43BA-BB1B-74F6E4675011}" type="presOf" srcId="{4971B3D2-1E15-4AFA-8D69-2A9E1F1220CE}" destId="{A14C4ADA-6F03-424F-88F6-E0AC872A2381}" srcOrd="0" destOrd="0" presId="urn:microsoft.com/office/officeart/2005/8/layout/hList7"/>
    <dgm:cxn modelId="{9C209F2E-C6AA-441B-B957-AA4069D1A567}" srcId="{4971B3D2-1E15-4AFA-8D69-2A9E1F1220CE}" destId="{FD8683B4-221D-46DD-A1F2-028E1165A7D2}" srcOrd="3" destOrd="0" parTransId="{7012C485-182C-4889-9A0A-7C7875A71F1A}" sibTransId="{E62BB778-1040-4A43-84F7-89862044DF52}"/>
    <dgm:cxn modelId="{2E234636-2B1D-46AF-9DF5-B6D39EAFF870}" type="presOf" srcId="{E62BB778-1040-4A43-84F7-89862044DF52}" destId="{1F60613F-7D5D-4A76-887B-626A798F0477}" srcOrd="0" destOrd="0" presId="urn:microsoft.com/office/officeart/2005/8/layout/hList7"/>
    <dgm:cxn modelId="{122CA439-9E5C-4C19-985F-6F1000F1CA9D}" type="presOf" srcId="{9F3FCB84-B94A-49E0-A27A-7385D356634C}" destId="{06E57DA5-AA96-4F68-B3B3-4B8511EFD4E7}" srcOrd="0" destOrd="0" presId="urn:microsoft.com/office/officeart/2005/8/layout/hList7"/>
    <dgm:cxn modelId="{CF42835F-0F07-4EB3-BA92-CD601A649455}" type="presOf" srcId="{A1A461D0-AD60-40C0-B5E3-B76BF347BACD}" destId="{C7E32BCB-24A8-4E16-A10A-4DE4E66EFC3B}" srcOrd="0" destOrd="0" presId="urn:microsoft.com/office/officeart/2005/8/layout/hList7"/>
    <dgm:cxn modelId="{1C6C7441-9691-45D8-A430-8F748C0BA926}" type="presOf" srcId="{544FA87D-702A-4DFC-B330-D8C6B841987A}" destId="{2292AEA5-C444-4152-9848-1EE9A5A8D90C}" srcOrd="0" destOrd="0" presId="urn:microsoft.com/office/officeart/2005/8/layout/hList7"/>
    <dgm:cxn modelId="{FB13E468-AB98-43EE-B44B-0589CDB40289}" type="presOf" srcId="{D71B6F5B-AD74-44B6-BB86-A5ADD98B7538}" destId="{378FDA7E-B0A9-41DB-AA40-60A3764E1AFB}" srcOrd="0" destOrd="0" presId="urn:microsoft.com/office/officeart/2005/8/layout/hList7"/>
    <dgm:cxn modelId="{F0147771-E6EF-4225-B9B5-5F456E395841}" type="presOf" srcId="{23287177-4528-4164-A6EA-4DF63E99D837}" destId="{2C91FC7F-0966-49D4-8DEB-84F172552E31}" srcOrd="1" destOrd="0" presId="urn:microsoft.com/office/officeart/2005/8/layout/hList7"/>
    <dgm:cxn modelId="{25F8029F-2508-47FE-8A85-A16DB0E60D16}" srcId="{4971B3D2-1E15-4AFA-8D69-2A9E1F1220CE}" destId="{23287177-4528-4164-A6EA-4DF63E99D837}" srcOrd="2" destOrd="0" parTransId="{CDA4203C-A22D-4A70-B069-0C4C35FAEC7F}" sibTransId="{A1A461D0-AD60-40C0-B5E3-B76BF347BACD}"/>
    <dgm:cxn modelId="{EB20F1AA-EDCE-44D8-955F-73BAADEDB985}" srcId="{4971B3D2-1E15-4AFA-8D69-2A9E1F1220CE}" destId="{C2D19D36-69BF-48B5-A0BF-30338F00826C}" srcOrd="1" destOrd="0" parTransId="{BAEB5D09-7A81-4707-AF82-169364898826}" sibTransId="{9F3FCB84-B94A-49E0-A27A-7385D356634C}"/>
    <dgm:cxn modelId="{DB55EEB5-6876-42D9-BFBF-759D748BDEA5}" type="presOf" srcId="{FD8683B4-221D-46DD-A1F2-028E1165A7D2}" destId="{DC54E89B-BE28-437A-A241-9A8369F81159}" srcOrd="1" destOrd="0" presId="urn:microsoft.com/office/officeart/2005/8/layout/hList7"/>
    <dgm:cxn modelId="{3E6A94B8-D9BC-4F14-BC01-80A25D89EB8A}" type="presOf" srcId="{544FA87D-702A-4DFC-B330-D8C6B841987A}" destId="{11108456-92C0-431D-8A7C-5AD4450DCD3B}" srcOrd="1" destOrd="0" presId="urn:microsoft.com/office/officeart/2005/8/layout/hList7"/>
    <dgm:cxn modelId="{A7D302CE-B243-4BC3-8F48-AE2758CD557A}" type="presOf" srcId="{FD8683B4-221D-46DD-A1F2-028E1165A7D2}" destId="{89535C6F-9E08-4025-9CFC-BD406678759A}" srcOrd="0" destOrd="0" presId="urn:microsoft.com/office/officeart/2005/8/layout/hList7"/>
    <dgm:cxn modelId="{E2CF67F3-913D-4FEA-BAB7-D2294EF2CE8C}" srcId="{4971B3D2-1E15-4AFA-8D69-2A9E1F1220CE}" destId="{544FA87D-702A-4DFC-B330-D8C6B841987A}" srcOrd="0" destOrd="0" parTransId="{FA710E0C-FE8B-497D-AECC-12470E30C638}" sibTransId="{4CEF4542-C52C-4D00-A8FF-C55BF01F3B0C}"/>
    <dgm:cxn modelId="{221C54F9-F2C0-4657-8425-BC1183E952D8}" type="presOf" srcId="{C2D19D36-69BF-48B5-A0BF-30338F00826C}" destId="{AA4AF367-1665-4AAF-A32B-2B6DC9AF85C8}" srcOrd="0" destOrd="0" presId="urn:microsoft.com/office/officeart/2005/8/layout/hList7"/>
    <dgm:cxn modelId="{71FBFBFE-C6BD-4584-A95E-63A9E516C3C3}" srcId="{4971B3D2-1E15-4AFA-8D69-2A9E1F1220CE}" destId="{D71B6F5B-AD74-44B6-BB86-A5ADD98B7538}" srcOrd="4" destOrd="0" parTransId="{B5BB54DC-0F63-4453-964D-9BD98DC81166}" sibTransId="{A7405E0F-3AD0-4239-9826-41DBB8C894F2}"/>
    <dgm:cxn modelId="{4E42EF38-AEEA-4854-931B-3E875AC641A3}" type="presParOf" srcId="{A14C4ADA-6F03-424F-88F6-E0AC872A2381}" destId="{756EC0CE-E623-4CB8-BC5A-E19452C4877F}" srcOrd="0" destOrd="0" presId="urn:microsoft.com/office/officeart/2005/8/layout/hList7"/>
    <dgm:cxn modelId="{EA521967-E3DD-4A75-AEEA-C55E4D52B251}" type="presParOf" srcId="{A14C4ADA-6F03-424F-88F6-E0AC872A2381}" destId="{6D068085-2F40-461F-A044-3309B126FE9E}" srcOrd="1" destOrd="0" presId="urn:microsoft.com/office/officeart/2005/8/layout/hList7"/>
    <dgm:cxn modelId="{C405B1EC-E4E8-4CFD-AF79-3B56C0A5B909}" type="presParOf" srcId="{6D068085-2F40-461F-A044-3309B126FE9E}" destId="{D5F86B26-2392-441F-B643-4E05C68F337E}" srcOrd="0" destOrd="0" presId="urn:microsoft.com/office/officeart/2005/8/layout/hList7"/>
    <dgm:cxn modelId="{A19C90DD-FB3E-4027-855E-9285B44958C9}" type="presParOf" srcId="{D5F86B26-2392-441F-B643-4E05C68F337E}" destId="{2292AEA5-C444-4152-9848-1EE9A5A8D90C}" srcOrd="0" destOrd="0" presId="urn:microsoft.com/office/officeart/2005/8/layout/hList7"/>
    <dgm:cxn modelId="{94F8A6F2-A73B-4FBE-B689-DF0A2936C191}" type="presParOf" srcId="{D5F86B26-2392-441F-B643-4E05C68F337E}" destId="{11108456-92C0-431D-8A7C-5AD4450DCD3B}" srcOrd="1" destOrd="0" presId="urn:microsoft.com/office/officeart/2005/8/layout/hList7"/>
    <dgm:cxn modelId="{2F840328-C38B-4C35-B3FD-219E1BAF6CA9}" type="presParOf" srcId="{D5F86B26-2392-441F-B643-4E05C68F337E}" destId="{349F70E9-4C73-419E-8377-CCB20BF0664D}" srcOrd="2" destOrd="0" presId="urn:microsoft.com/office/officeart/2005/8/layout/hList7"/>
    <dgm:cxn modelId="{EBB70471-FD5B-44DE-B660-79BC09F77335}" type="presParOf" srcId="{D5F86B26-2392-441F-B643-4E05C68F337E}" destId="{F0AB903E-E4E6-412D-B0B6-136487A918EE}" srcOrd="3" destOrd="0" presId="urn:microsoft.com/office/officeart/2005/8/layout/hList7"/>
    <dgm:cxn modelId="{BC4492FE-9929-44A0-9066-F5C12947CAA3}" type="presParOf" srcId="{6D068085-2F40-461F-A044-3309B126FE9E}" destId="{5020A2F6-1855-4256-B717-7B6C3198B868}" srcOrd="1" destOrd="0" presId="urn:microsoft.com/office/officeart/2005/8/layout/hList7"/>
    <dgm:cxn modelId="{66449E3E-0080-4037-9C8C-47964B94292C}" type="presParOf" srcId="{6D068085-2F40-461F-A044-3309B126FE9E}" destId="{290E6DB6-895E-4CB2-B602-D8D36C19E4F9}" srcOrd="2" destOrd="0" presId="urn:microsoft.com/office/officeart/2005/8/layout/hList7"/>
    <dgm:cxn modelId="{9D6D5BC6-EDDC-4FA9-AC95-CC990DC3B875}" type="presParOf" srcId="{290E6DB6-895E-4CB2-B602-D8D36C19E4F9}" destId="{AA4AF367-1665-4AAF-A32B-2B6DC9AF85C8}" srcOrd="0" destOrd="0" presId="urn:microsoft.com/office/officeart/2005/8/layout/hList7"/>
    <dgm:cxn modelId="{AA49D9A9-66D2-484E-8E14-255A85E5BDA9}" type="presParOf" srcId="{290E6DB6-895E-4CB2-B602-D8D36C19E4F9}" destId="{0CD359CD-EBD6-4EC5-829C-A901EDD08A17}" srcOrd="1" destOrd="0" presId="urn:microsoft.com/office/officeart/2005/8/layout/hList7"/>
    <dgm:cxn modelId="{69E4F076-8494-447A-A411-35B7E56BFC69}" type="presParOf" srcId="{290E6DB6-895E-4CB2-B602-D8D36C19E4F9}" destId="{B45F62ED-D130-4787-9DA1-455A113707E3}" srcOrd="2" destOrd="0" presId="urn:microsoft.com/office/officeart/2005/8/layout/hList7"/>
    <dgm:cxn modelId="{0738816F-21C0-4CAA-B81D-04A9C611C0C8}" type="presParOf" srcId="{290E6DB6-895E-4CB2-B602-D8D36C19E4F9}" destId="{8505A76F-0555-4600-A7BE-A002A9E8BE76}" srcOrd="3" destOrd="0" presId="urn:microsoft.com/office/officeart/2005/8/layout/hList7"/>
    <dgm:cxn modelId="{8EB02106-5E59-43A8-A84F-E3F0BEB9A44C}" type="presParOf" srcId="{6D068085-2F40-461F-A044-3309B126FE9E}" destId="{06E57DA5-AA96-4F68-B3B3-4B8511EFD4E7}" srcOrd="3" destOrd="0" presId="urn:microsoft.com/office/officeart/2005/8/layout/hList7"/>
    <dgm:cxn modelId="{D86802AE-3E03-4EE7-8BF5-720C8548CCA5}" type="presParOf" srcId="{6D068085-2F40-461F-A044-3309B126FE9E}" destId="{C19499DB-D33D-43FA-8258-21D37F5108F1}" srcOrd="4" destOrd="0" presId="urn:microsoft.com/office/officeart/2005/8/layout/hList7"/>
    <dgm:cxn modelId="{5F9FBE26-A402-47A0-98E2-E2A7501B03AD}" type="presParOf" srcId="{C19499DB-D33D-43FA-8258-21D37F5108F1}" destId="{AF91D3C8-EB6D-4203-ABA2-6F4D129242AC}" srcOrd="0" destOrd="0" presId="urn:microsoft.com/office/officeart/2005/8/layout/hList7"/>
    <dgm:cxn modelId="{13008741-4E53-4343-AA2D-0F5516C279AF}" type="presParOf" srcId="{C19499DB-D33D-43FA-8258-21D37F5108F1}" destId="{2C91FC7F-0966-49D4-8DEB-84F172552E31}" srcOrd="1" destOrd="0" presId="urn:microsoft.com/office/officeart/2005/8/layout/hList7"/>
    <dgm:cxn modelId="{912AE7D5-1C2D-477A-95BA-B9F9EB7C7DA5}" type="presParOf" srcId="{C19499DB-D33D-43FA-8258-21D37F5108F1}" destId="{B481033E-5217-4AA4-A442-A399A2DCD3C4}" srcOrd="2" destOrd="0" presId="urn:microsoft.com/office/officeart/2005/8/layout/hList7"/>
    <dgm:cxn modelId="{D8743EF5-9C15-4D55-BADF-08CC736C9A21}" type="presParOf" srcId="{C19499DB-D33D-43FA-8258-21D37F5108F1}" destId="{C7C3D269-ABEA-47F2-8A0E-58C43AAE47B1}" srcOrd="3" destOrd="0" presId="urn:microsoft.com/office/officeart/2005/8/layout/hList7"/>
    <dgm:cxn modelId="{EE83CE89-E516-4248-A29C-A6DB936BB5E6}" type="presParOf" srcId="{6D068085-2F40-461F-A044-3309B126FE9E}" destId="{C7E32BCB-24A8-4E16-A10A-4DE4E66EFC3B}" srcOrd="5" destOrd="0" presId="urn:microsoft.com/office/officeart/2005/8/layout/hList7"/>
    <dgm:cxn modelId="{B41F0BFF-6377-432A-B378-9E2B3B645D6B}" type="presParOf" srcId="{6D068085-2F40-461F-A044-3309B126FE9E}" destId="{E0AE2C02-FEC0-459F-B964-9677831FA590}" srcOrd="6" destOrd="0" presId="urn:microsoft.com/office/officeart/2005/8/layout/hList7"/>
    <dgm:cxn modelId="{291BBF80-4E4F-465F-B6BD-702AA9D60B37}" type="presParOf" srcId="{E0AE2C02-FEC0-459F-B964-9677831FA590}" destId="{89535C6F-9E08-4025-9CFC-BD406678759A}" srcOrd="0" destOrd="0" presId="urn:microsoft.com/office/officeart/2005/8/layout/hList7"/>
    <dgm:cxn modelId="{EDBAC72F-A3AF-4742-8EA4-5A74FFEA87FD}" type="presParOf" srcId="{E0AE2C02-FEC0-459F-B964-9677831FA590}" destId="{DC54E89B-BE28-437A-A241-9A8369F81159}" srcOrd="1" destOrd="0" presId="urn:microsoft.com/office/officeart/2005/8/layout/hList7"/>
    <dgm:cxn modelId="{C75F188A-375A-43E6-A8C3-AFFCE40FA3F1}" type="presParOf" srcId="{E0AE2C02-FEC0-459F-B964-9677831FA590}" destId="{B04E6DBA-E1D4-41C0-9333-417D017F182F}" srcOrd="2" destOrd="0" presId="urn:microsoft.com/office/officeart/2005/8/layout/hList7"/>
    <dgm:cxn modelId="{374EC825-E2CB-4FC4-879D-7AEA4778DF1D}" type="presParOf" srcId="{E0AE2C02-FEC0-459F-B964-9677831FA590}" destId="{BB830E99-5403-4D73-A59F-7A598D2C0289}" srcOrd="3" destOrd="0" presId="urn:microsoft.com/office/officeart/2005/8/layout/hList7"/>
    <dgm:cxn modelId="{61A1B2F7-5B14-4E36-ADAA-2C30091E1916}" type="presParOf" srcId="{6D068085-2F40-461F-A044-3309B126FE9E}" destId="{1F60613F-7D5D-4A76-887B-626A798F0477}" srcOrd="7" destOrd="0" presId="urn:microsoft.com/office/officeart/2005/8/layout/hList7"/>
    <dgm:cxn modelId="{6C7F3A63-1286-42C3-9F2C-FF9120F54534}" type="presParOf" srcId="{6D068085-2F40-461F-A044-3309B126FE9E}" destId="{8740A2CA-4434-45C3-9870-5AB4C30C1F25}" srcOrd="8" destOrd="0" presId="urn:microsoft.com/office/officeart/2005/8/layout/hList7"/>
    <dgm:cxn modelId="{59AD6E00-6FAF-4299-9E71-6F9CC4CAD6A0}" type="presParOf" srcId="{8740A2CA-4434-45C3-9870-5AB4C30C1F25}" destId="{378FDA7E-B0A9-41DB-AA40-60A3764E1AFB}" srcOrd="0" destOrd="0" presId="urn:microsoft.com/office/officeart/2005/8/layout/hList7"/>
    <dgm:cxn modelId="{98D858EE-2244-4812-8886-E522B40097A5}" type="presParOf" srcId="{8740A2CA-4434-45C3-9870-5AB4C30C1F25}" destId="{76AB48B4-AE59-4284-A610-BD37DBED20C3}" srcOrd="1" destOrd="0" presId="urn:microsoft.com/office/officeart/2005/8/layout/hList7"/>
    <dgm:cxn modelId="{7238B06C-D1DA-4DE0-A2AA-C9CC37AE6426}" type="presParOf" srcId="{8740A2CA-4434-45C3-9870-5AB4C30C1F25}" destId="{4B5B5B95-10ED-4BDE-A907-E4256BF31133}" srcOrd="2" destOrd="0" presId="urn:microsoft.com/office/officeart/2005/8/layout/hList7"/>
    <dgm:cxn modelId="{3539CB1D-9030-4CA4-9E18-8C3C00AF87F0}" type="presParOf" srcId="{8740A2CA-4434-45C3-9870-5AB4C30C1F25}" destId="{EF67AE59-F1A9-4621-AD94-6F20EA135AC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2AEA5-C444-4152-9848-1EE9A5A8D90C}">
      <dsp:nvSpPr>
        <dsp:cNvPr id="0" name=""/>
        <dsp:cNvSpPr/>
      </dsp:nvSpPr>
      <dsp:spPr>
        <a:xfrm>
          <a:off x="0" y="0"/>
          <a:ext cx="2340518" cy="549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/>
            <a:t>SECTOR PRIMARIO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* ASOBUFALOS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* FEDEGAN.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* FEDEFONDOS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* UNAGA</a:t>
          </a:r>
        </a:p>
      </dsp:txBody>
      <dsp:txXfrm>
        <a:off x="0" y="2197558"/>
        <a:ext cx="2340518" cy="2197558"/>
      </dsp:txXfrm>
    </dsp:sp>
    <dsp:sp modelId="{F0AB903E-E4E6-412D-B0B6-136487A918EE}">
      <dsp:nvSpPr>
        <dsp:cNvPr id="0" name=""/>
        <dsp:cNvSpPr/>
      </dsp:nvSpPr>
      <dsp:spPr>
        <a:xfrm>
          <a:off x="255525" y="329633"/>
          <a:ext cx="1829467" cy="18294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AF367-1665-4AAF-A32B-2B6DC9AF85C8}">
      <dsp:nvSpPr>
        <dsp:cNvPr id="0" name=""/>
        <dsp:cNvSpPr/>
      </dsp:nvSpPr>
      <dsp:spPr>
        <a:xfrm>
          <a:off x="2410733" y="0"/>
          <a:ext cx="2340518" cy="549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/>
            <a:t>COMERCIALIZACIÓ</a:t>
          </a:r>
          <a:r>
            <a:rPr lang="es-CO" sz="1400" kern="1200"/>
            <a:t>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* ASOSUBASTAS.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2410733" y="2197558"/>
        <a:ext cx="2340518" cy="2197558"/>
      </dsp:txXfrm>
    </dsp:sp>
    <dsp:sp modelId="{8505A76F-0555-4600-A7BE-A002A9E8BE76}">
      <dsp:nvSpPr>
        <dsp:cNvPr id="0" name=""/>
        <dsp:cNvSpPr/>
      </dsp:nvSpPr>
      <dsp:spPr>
        <a:xfrm>
          <a:off x="2666259" y="329633"/>
          <a:ext cx="1829467" cy="18294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1D3C8-EB6D-4203-ABA2-6F4D129242AC}">
      <dsp:nvSpPr>
        <dsp:cNvPr id="0" name=""/>
        <dsp:cNvSpPr/>
      </dsp:nvSpPr>
      <dsp:spPr>
        <a:xfrm>
          <a:off x="4821467" y="0"/>
          <a:ext cx="2340518" cy="549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TRANSPORTADOR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*  ASISTRANSPORT</a:t>
          </a:r>
        </a:p>
      </dsp:txBody>
      <dsp:txXfrm>
        <a:off x="4821467" y="2197558"/>
        <a:ext cx="2340518" cy="2197558"/>
      </dsp:txXfrm>
    </dsp:sp>
    <dsp:sp modelId="{C7C3D269-ABEA-47F2-8A0E-58C43AAE47B1}">
      <dsp:nvSpPr>
        <dsp:cNvPr id="0" name=""/>
        <dsp:cNvSpPr/>
      </dsp:nvSpPr>
      <dsp:spPr>
        <a:xfrm>
          <a:off x="5054600" y="398019"/>
          <a:ext cx="1829467" cy="182946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35C6F-9E08-4025-9CFC-BD406678759A}">
      <dsp:nvSpPr>
        <dsp:cNvPr id="0" name=""/>
        <dsp:cNvSpPr/>
      </dsp:nvSpPr>
      <dsp:spPr>
        <a:xfrm>
          <a:off x="7232201" y="0"/>
          <a:ext cx="2340518" cy="549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/>
            <a:t>PLANTAS DE BENEFICIO-TRANSFORMADORES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* FRIGORÍFICOS DE COLOMBIA.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*  ACINCA.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* ASOCÁRNICAS.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>
        <a:off x="7232201" y="2197558"/>
        <a:ext cx="2340518" cy="2197558"/>
      </dsp:txXfrm>
    </dsp:sp>
    <dsp:sp modelId="{BB830E99-5403-4D73-A59F-7A598D2C0289}">
      <dsp:nvSpPr>
        <dsp:cNvPr id="0" name=""/>
        <dsp:cNvSpPr/>
      </dsp:nvSpPr>
      <dsp:spPr>
        <a:xfrm>
          <a:off x="7502216" y="301002"/>
          <a:ext cx="1829467" cy="182946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FDA7E-B0A9-41DB-AA40-60A3764E1AFB}">
      <dsp:nvSpPr>
        <dsp:cNvPr id="0" name=""/>
        <dsp:cNvSpPr/>
      </dsp:nvSpPr>
      <dsp:spPr>
        <a:xfrm>
          <a:off x="9642934" y="0"/>
          <a:ext cx="2340518" cy="549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INDUSTRIAL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*ANDI</a:t>
          </a:r>
        </a:p>
      </dsp:txBody>
      <dsp:txXfrm>
        <a:off x="9642934" y="2197558"/>
        <a:ext cx="2340518" cy="2197558"/>
      </dsp:txXfrm>
    </dsp:sp>
    <dsp:sp modelId="{EF67AE59-F1A9-4621-AD94-6F20EA135AC7}">
      <dsp:nvSpPr>
        <dsp:cNvPr id="0" name=""/>
        <dsp:cNvSpPr/>
      </dsp:nvSpPr>
      <dsp:spPr>
        <a:xfrm>
          <a:off x="9898460" y="329633"/>
          <a:ext cx="1829467" cy="182946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EC0CE-E623-4CB8-BC5A-E19452C4877F}">
      <dsp:nvSpPr>
        <dsp:cNvPr id="0" name=""/>
        <dsp:cNvSpPr/>
      </dsp:nvSpPr>
      <dsp:spPr>
        <a:xfrm>
          <a:off x="488047" y="4564003"/>
          <a:ext cx="11024776" cy="82408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09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36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C107-376E-493C-9072-E0819892CD26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322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C107-376E-493C-9072-E0819892CD26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92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C107-376E-493C-9072-E0819892CD26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837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C107-376E-493C-9072-E0819892CD26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047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00"/>
            <a:ext cx="12191734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144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445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25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35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54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0"/>
            <a:ext cx="12192000" cy="68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2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0"/>
            <a:ext cx="12192000" cy="68582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46D40A-96B8-D561-0EFF-E423FA89EF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" y="0"/>
            <a:ext cx="12191734" cy="68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85305E-9BB9-E750-A656-8F509F95F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0"/>
            <a:ext cx="12192000" cy="68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10946F8-5F5D-FC65-6FE7-EE7AD871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" y="0"/>
            <a:ext cx="12191734" cy="68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2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554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12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78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42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30/05/2024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218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932F7231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CFC56120-3FAD-C451-7C49-800BB94B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78305"/>
            <a:ext cx="12192000" cy="79695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C0DC1A0-D69A-E6CD-09BB-F2C63617F968}"/>
              </a:ext>
            </a:extLst>
          </p:cNvPr>
          <p:cNvSpPr txBox="1"/>
          <p:nvPr/>
        </p:nvSpPr>
        <p:spPr>
          <a:xfrm>
            <a:off x="926524" y="1007061"/>
            <a:ext cx="906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latin typeface="Gotham Black" pitchFamily="50" charset="0"/>
              </a:rPr>
              <a:t>1.3 Censo bovino en Colombia 2013 – 2023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1AC177-8091-2D4F-BB87-5D3A166E603C}"/>
              </a:ext>
            </a:extLst>
          </p:cNvPr>
          <p:cNvSpPr/>
          <p:nvPr/>
        </p:nvSpPr>
        <p:spPr>
          <a:xfrm>
            <a:off x="320338" y="645708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/>
              <a:t>Fuente: ICA Censo Vacunación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505522-3827-8E2B-B76C-8E4D390BF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639BCDE-DCE7-5160-A8E8-9ECC8F650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950755"/>
              </p:ext>
            </p:extLst>
          </p:nvPr>
        </p:nvGraphicFramePr>
        <p:xfrm>
          <a:off x="1851899" y="1672589"/>
          <a:ext cx="7881705" cy="420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226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CFC56120-3FAD-C451-7C49-800BB94B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78305"/>
            <a:ext cx="12192000" cy="79695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C0DC1A0-D69A-E6CD-09BB-F2C63617F968}"/>
              </a:ext>
            </a:extLst>
          </p:cNvPr>
          <p:cNvSpPr txBox="1"/>
          <p:nvPr/>
        </p:nvSpPr>
        <p:spPr>
          <a:xfrm>
            <a:off x="1032332" y="915472"/>
            <a:ext cx="906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latin typeface="Gotham Black" pitchFamily="50" charset="0"/>
              </a:rPr>
              <a:t>1.3.1 Inventario bovino por departamento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1AC177-8091-2D4F-BB87-5D3A166E603C}"/>
              </a:ext>
            </a:extLst>
          </p:cNvPr>
          <p:cNvSpPr/>
          <p:nvPr/>
        </p:nvSpPr>
        <p:spPr>
          <a:xfrm>
            <a:off x="320338" y="645708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/>
              <a:t>Fuente: ICA Censo Vacunación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018C814-784C-9CAF-7A91-55B61B827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910738"/>
              </p:ext>
            </p:extLst>
          </p:nvPr>
        </p:nvGraphicFramePr>
        <p:xfrm>
          <a:off x="1270257" y="1938679"/>
          <a:ext cx="9500737" cy="475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9BDC4550-4F72-8D75-7568-4D769079A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8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CFC56120-3FAD-C451-7C49-800BB94B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78305"/>
            <a:ext cx="12192000" cy="79695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C0DC1A0-D69A-E6CD-09BB-F2C63617F968}"/>
              </a:ext>
            </a:extLst>
          </p:cNvPr>
          <p:cNvSpPr txBox="1"/>
          <p:nvPr/>
        </p:nvSpPr>
        <p:spPr>
          <a:xfrm>
            <a:off x="936798" y="1275455"/>
            <a:ext cx="906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latin typeface="Gotham Black" pitchFamily="50" charset="0"/>
              </a:rPr>
              <a:t>1.3.2 distribución bovina por edades </a:t>
            </a:r>
            <a:endParaRPr lang="es-ES" sz="3200" b="1">
              <a:solidFill>
                <a:srgbClr val="FF0000"/>
              </a:solidFill>
              <a:latin typeface="Gotham Black" pitchFamily="50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1AC177-8091-2D4F-BB87-5D3A166E603C}"/>
              </a:ext>
            </a:extLst>
          </p:cNvPr>
          <p:cNvSpPr/>
          <p:nvPr/>
        </p:nvSpPr>
        <p:spPr>
          <a:xfrm>
            <a:off x="320338" y="645708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/>
              <a:t>Fuente: ICA Censo Vacunación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056DC85-C485-B81D-D0CE-CC8FA8FE1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11925"/>
              </p:ext>
            </p:extLst>
          </p:nvPr>
        </p:nvGraphicFramePr>
        <p:xfrm>
          <a:off x="2067318" y="1948758"/>
          <a:ext cx="8195798" cy="400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2FFDBAE-2C33-77E5-65FD-0D71202A9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2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CFC56120-3FAD-C451-7C49-800BB94B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78305"/>
            <a:ext cx="12192000" cy="79695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C0DC1A0-D69A-E6CD-09BB-F2C63617F968}"/>
              </a:ext>
            </a:extLst>
          </p:cNvPr>
          <p:cNvSpPr txBox="1"/>
          <p:nvPr/>
        </p:nvSpPr>
        <p:spPr>
          <a:xfrm>
            <a:off x="936798" y="1275455"/>
            <a:ext cx="906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latin typeface="Gotham Black" pitchFamily="50" charset="0"/>
              </a:rPr>
              <a:t>1.4 Producción nacional 2015 - 2023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1AC177-8091-2D4F-BB87-5D3A166E603C}"/>
              </a:ext>
            </a:extLst>
          </p:cNvPr>
          <p:cNvSpPr/>
          <p:nvPr/>
        </p:nvSpPr>
        <p:spPr>
          <a:xfrm>
            <a:off x="320338" y="5107083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/>
              <a:t>Fuente: * ICA Censo Vacunación</a:t>
            </a:r>
            <a:br>
              <a:rPr lang="es-ES" sz="1100"/>
            </a:br>
            <a:r>
              <a:rPr lang="es-ES" sz="1100"/>
              <a:t>               ** DANE ESAG  </a:t>
            </a:r>
            <a:br>
              <a:rPr lang="es-ES" sz="1100"/>
            </a:br>
            <a:r>
              <a:rPr lang="es-ES" sz="1100"/>
              <a:t>       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2C634F-879A-B22E-6951-1F011B478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9" y="159937"/>
            <a:ext cx="11933996" cy="666551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1D22AD9-6AD7-C7CB-E911-0BEE54789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69094"/>
              </p:ext>
            </p:extLst>
          </p:nvPr>
        </p:nvGraphicFramePr>
        <p:xfrm>
          <a:off x="320338" y="2146966"/>
          <a:ext cx="11471327" cy="2590847"/>
        </p:xfrm>
        <a:graphic>
          <a:graphicData uri="http://schemas.openxmlformats.org/drawingml/2006/table">
            <a:tbl>
              <a:tblPr/>
              <a:tblGrid>
                <a:gridCol w="2996173">
                  <a:extLst>
                    <a:ext uri="{9D8B030D-6E8A-4147-A177-3AD203B41FA5}">
                      <a16:colId xmlns:a16="http://schemas.microsoft.com/office/drawing/2014/main" val="643712596"/>
                    </a:ext>
                  </a:extLst>
                </a:gridCol>
                <a:gridCol w="849382">
                  <a:extLst>
                    <a:ext uri="{9D8B030D-6E8A-4147-A177-3AD203B41FA5}">
                      <a16:colId xmlns:a16="http://schemas.microsoft.com/office/drawing/2014/main" val="1855458157"/>
                    </a:ext>
                  </a:extLst>
                </a:gridCol>
                <a:gridCol w="849382">
                  <a:extLst>
                    <a:ext uri="{9D8B030D-6E8A-4147-A177-3AD203B41FA5}">
                      <a16:colId xmlns:a16="http://schemas.microsoft.com/office/drawing/2014/main" val="2168941579"/>
                    </a:ext>
                  </a:extLst>
                </a:gridCol>
                <a:gridCol w="849382">
                  <a:extLst>
                    <a:ext uri="{9D8B030D-6E8A-4147-A177-3AD203B41FA5}">
                      <a16:colId xmlns:a16="http://schemas.microsoft.com/office/drawing/2014/main" val="2590385340"/>
                    </a:ext>
                  </a:extLst>
                </a:gridCol>
                <a:gridCol w="849382">
                  <a:extLst>
                    <a:ext uri="{9D8B030D-6E8A-4147-A177-3AD203B41FA5}">
                      <a16:colId xmlns:a16="http://schemas.microsoft.com/office/drawing/2014/main" val="1557942133"/>
                    </a:ext>
                  </a:extLst>
                </a:gridCol>
                <a:gridCol w="849382">
                  <a:extLst>
                    <a:ext uri="{9D8B030D-6E8A-4147-A177-3AD203B41FA5}">
                      <a16:colId xmlns:a16="http://schemas.microsoft.com/office/drawing/2014/main" val="2732013277"/>
                    </a:ext>
                  </a:extLst>
                </a:gridCol>
                <a:gridCol w="1092063">
                  <a:extLst>
                    <a:ext uri="{9D8B030D-6E8A-4147-A177-3AD203B41FA5}">
                      <a16:colId xmlns:a16="http://schemas.microsoft.com/office/drawing/2014/main" val="414818683"/>
                    </a:ext>
                  </a:extLst>
                </a:gridCol>
                <a:gridCol w="924053">
                  <a:extLst>
                    <a:ext uri="{9D8B030D-6E8A-4147-A177-3AD203B41FA5}">
                      <a16:colId xmlns:a16="http://schemas.microsoft.com/office/drawing/2014/main" val="3850288436"/>
                    </a:ext>
                  </a:extLst>
                </a:gridCol>
                <a:gridCol w="1260073">
                  <a:extLst>
                    <a:ext uri="{9D8B030D-6E8A-4147-A177-3AD203B41FA5}">
                      <a16:colId xmlns:a16="http://schemas.microsoft.com/office/drawing/2014/main" val="1345734968"/>
                    </a:ext>
                  </a:extLst>
                </a:gridCol>
                <a:gridCol w="952055">
                  <a:extLst>
                    <a:ext uri="{9D8B030D-6E8A-4147-A177-3AD203B41FA5}">
                      <a16:colId xmlns:a16="http://schemas.microsoft.com/office/drawing/2014/main" val="450316436"/>
                    </a:ext>
                  </a:extLst>
                </a:gridCol>
              </a:tblGrid>
              <a:tr h="3701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6417" marR="6417" marT="64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417" marR="6417" marT="64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417" marR="6417" marT="64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417" marR="6417" marT="64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417" marR="6417" marT="64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417" marR="6417" marT="64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417" marR="6417" marT="64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417" marR="6417" marT="64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417" marR="6417" marT="64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417" marR="6417" marT="64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75965"/>
                  </a:ext>
                </a:extLst>
              </a:tr>
              <a:tr h="37012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Cabezas (Número )*</a:t>
                      </a:r>
                    </a:p>
                  </a:txBody>
                  <a:tcPr marL="7200" marR="641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22.527.783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22.689.420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23.475.022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26.413.227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27.234.027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28.842.310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29.172.564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29.973.390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29.071.892 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730894"/>
                  </a:ext>
                </a:extLst>
              </a:tr>
              <a:tr h="37012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Sacrificio (Cabezas) **</a:t>
                      </a:r>
                    </a:p>
                  </a:txBody>
                  <a:tcPr marL="7200" marR="641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3.986.680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3.630.862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3.393.127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3.439.252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3.108.298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3.257.033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3.302.083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3.107.462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effectLst/>
                          <a:latin typeface="Segoe UI" panose="020B0502040204020203" pitchFamily="34" charset="0"/>
                        </a:rPr>
                        <a:t>3.085.664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9533"/>
                  </a:ext>
                </a:extLst>
              </a:tr>
              <a:tr h="37012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Producción (Toneladas carne en canal) **</a:t>
                      </a:r>
                    </a:p>
                  </a:txBody>
                  <a:tcPr marL="7200" marR="641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854.314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791.701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757.788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772.501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700.884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743.900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758.737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709.599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707.003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84201"/>
                  </a:ext>
                </a:extLst>
              </a:tr>
              <a:tr h="37012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Rendimiento en canal (%)**</a:t>
                      </a:r>
                    </a:p>
                  </a:txBody>
                  <a:tcPr marL="7200" marR="641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52.8%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53.1%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008270"/>
                  </a:ext>
                </a:extLst>
              </a:tr>
              <a:tr h="37012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Exportaciones  Animales Vivos (Cabezas)**</a:t>
                      </a:r>
                    </a:p>
                  </a:txBody>
                  <a:tcPr marL="7200" marR="641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85.599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87.346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83.343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61.897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86.422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264.107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247.171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392.965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300.266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96203"/>
                  </a:ext>
                </a:extLst>
              </a:tr>
              <a:tr h="37012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Exportaciones carne bovina (Ton.)**</a:t>
                      </a:r>
                    </a:p>
                  </a:txBody>
                  <a:tcPr marL="7200" marR="641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10.977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9.703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16.068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18.471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18.260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34.124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56.790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43.419</a:t>
                      </a:r>
                    </a:p>
                  </a:txBody>
                  <a:tcPr marL="6417" marR="641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16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6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CFC56120-3FAD-C451-7C49-800BB94B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78305"/>
            <a:ext cx="12192000" cy="79695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C0DC1A0-D69A-E6CD-09BB-F2C63617F968}"/>
              </a:ext>
            </a:extLst>
          </p:cNvPr>
          <p:cNvSpPr txBox="1"/>
          <p:nvPr/>
        </p:nvSpPr>
        <p:spPr>
          <a:xfrm>
            <a:off x="912449" y="1092602"/>
            <a:ext cx="1031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latin typeface="Gotham Black" pitchFamily="50" charset="0"/>
              </a:rPr>
              <a:t>1.4.1 Sacrificio y producción de carne bovina 2010 –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1AC177-8091-2D4F-BB87-5D3A166E603C}"/>
              </a:ext>
            </a:extLst>
          </p:cNvPr>
          <p:cNvSpPr/>
          <p:nvPr/>
        </p:nvSpPr>
        <p:spPr>
          <a:xfrm>
            <a:off x="320338" y="614254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/>
              <a:t>Fuente: DANE ESAG a marzo 2023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4D7DCF-0482-7C26-F0A9-B52ABC914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66C63C5-2F1D-6F9C-4212-645D4227C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54727"/>
              </p:ext>
            </p:extLst>
          </p:nvPr>
        </p:nvGraphicFramePr>
        <p:xfrm>
          <a:off x="2142699" y="2002349"/>
          <a:ext cx="7847462" cy="3763043"/>
        </p:xfrm>
        <a:graphic>
          <a:graphicData uri="http://schemas.openxmlformats.org/drawingml/2006/table">
            <a:tbl>
              <a:tblPr/>
              <a:tblGrid>
                <a:gridCol w="1238486">
                  <a:extLst>
                    <a:ext uri="{9D8B030D-6E8A-4147-A177-3AD203B41FA5}">
                      <a16:colId xmlns:a16="http://schemas.microsoft.com/office/drawing/2014/main" val="2221714460"/>
                    </a:ext>
                  </a:extLst>
                </a:gridCol>
                <a:gridCol w="1309151">
                  <a:extLst>
                    <a:ext uri="{9D8B030D-6E8A-4147-A177-3AD203B41FA5}">
                      <a16:colId xmlns:a16="http://schemas.microsoft.com/office/drawing/2014/main" val="2528227559"/>
                    </a:ext>
                  </a:extLst>
                </a:gridCol>
                <a:gridCol w="1963724">
                  <a:extLst>
                    <a:ext uri="{9D8B030D-6E8A-4147-A177-3AD203B41FA5}">
                      <a16:colId xmlns:a16="http://schemas.microsoft.com/office/drawing/2014/main" val="3768739317"/>
                    </a:ext>
                  </a:extLst>
                </a:gridCol>
                <a:gridCol w="1651314">
                  <a:extLst>
                    <a:ext uri="{9D8B030D-6E8A-4147-A177-3AD203B41FA5}">
                      <a16:colId xmlns:a16="http://schemas.microsoft.com/office/drawing/2014/main" val="2290075124"/>
                    </a:ext>
                  </a:extLst>
                </a:gridCol>
                <a:gridCol w="1684787">
                  <a:extLst>
                    <a:ext uri="{9D8B030D-6E8A-4147-A177-3AD203B41FA5}">
                      <a16:colId xmlns:a16="http://schemas.microsoft.com/office/drawing/2014/main" val="3640946397"/>
                    </a:ext>
                  </a:extLst>
                </a:gridCol>
              </a:tblGrid>
              <a:tr h="4959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Cabezas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 en pie (Ton)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 en canal (Ton)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Rendimiento en canal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63994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766.592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287097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3.900.419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1.584.408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675692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4.124.658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355643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4.055.956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1.640.041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078427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3.937.870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119929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3.986.680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554851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3.630.862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947184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3.393.127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757.788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771231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1.472.050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10089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3.410.107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1.461.784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769.959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207796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1.408.147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33082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3.302.083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1.429.832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758.737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72036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3.107.462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078918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3.085.664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17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34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CFC56120-3FAD-C451-7C49-800BB94B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78305"/>
            <a:ext cx="12192000" cy="79695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C0DC1A0-D69A-E6CD-09BB-F2C63617F968}"/>
              </a:ext>
            </a:extLst>
          </p:cNvPr>
          <p:cNvSpPr txBox="1"/>
          <p:nvPr/>
        </p:nvSpPr>
        <p:spPr>
          <a:xfrm>
            <a:off x="936798" y="1275455"/>
            <a:ext cx="906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latin typeface="Gotham Black" pitchFamily="50" charset="0"/>
              </a:rPr>
              <a:t>14.2 Procedencia del ganado para sacrificio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B774B06-50D0-AB4E-839A-E9C91710A1AD}"/>
              </a:ext>
            </a:extLst>
          </p:cNvPr>
          <p:cNvGraphicFramePr>
            <a:graphicFrameLocks/>
          </p:cNvGraphicFramePr>
          <p:nvPr/>
        </p:nvGraphicFramePr>
        <p:xfrm>
          <a:off x="2559049" y="2009647"/>
          <a:ext cx="7313614" cy="402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08D64DF5-EBC2-7242-A213-B07F14DA7AD4}"/>
              </a:ext>
            </a:extLst>
          </p:cNvPr>
          <p:cNvSpPr txBox="1"/>
          <p:nvPr/>
        </p:nvSpPr>
        <p:spPr>
          <a:xfrm>
            <a:off x="235713" y="6348692"/>
            <a:ext cx="6172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Fuente: DANE– ESAG. Elaboró Secretario Técnico CN-CCB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5108FE-3753-0DC3-ED50-F9787ACB7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6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8FFEBE7-2718-174D-9810-5BC1B6D6F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4698"/>
              </p:ext>
            </p:extLst>
          </p:nvPr>
        </p:nvGraphicFramePr>
        <p:xfrm>
          <a:off x="1125660" y="1237746"/>
          <a:ext cx="9842397" cy="15873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0863">
                  <a:extLst>
                    <a:ext uri="{9D8B030D-6E8A-4147-A177-3AD203B41FA5}">
                      <a16:colId xmlns:a16="http://schemas.microsoft.com/office/drawing/2014/main" val="590337471"/>
                    </a:ext>
                  </a:extLst>
                </a:gridCol>
                <a:gridCol w="1146630">
                  <a:extLst>
                    <a:ext uri="{9D8B030D-6E8A-4147-A177-3AD203B41FA5}">
                      <a16:colId xmlns:a16="http://schemas.microsoft.com/office/drawing/2014/main" val="2877656647"/>
                    </a:ext>
                  </a:extLst>
                </a:gridCol>
                <a:gridCol w="995613">
                  <a:extLst>
                    <a:ext uri="{9D8B030D-6E8A-4147-A177-3AD203B41FA5}">
                      <a16:colId xmlns:a16="http://schemas.microsoft.com/office/drawing/2014/main" val="566543229"/>
                    </a:ext>
                  </a:extLst>
                </a:gridCol>
                <a:gridCol w="995613">
                  <a:extLst>
                    <a:ext uri="{9D8B030D-6E8A-4147-A177-3AD203B41FA5}">
                      <a16:colId xmlns:a16="http://schemas.microsoft.com/office/drawing/2014/main" val="179694470"/>
                    </a:ext>
                  </a:extLst>
                </a:gridCol>
                <a:gridCol w="995613">
                  <a:extLst>
                    <a:ext uri="{9D8B030D-6E8A-4147-A177-3AD203B41FA5}">
                      <a16:colId xmlns:a16="http://schemas.microsoft.com/office/drawing/2014/main" val="370241167"/>
                    </a:ext>
                  </a:extLst>
                </a:gridCol>
                <a:gridCol w="995613">
                  <a:extLst>
                    <a:ext uri="{9D8B030D-6E8A-4147-A177-3AD203B41FA5}">
                      <a16:colId xmlns:a16="http://schemas.microsoft.com/office/drawing/2014/main" val="407110039"/>
                    </a:ext>
                  </a:extLst>
                </a:gridCol>
                <a:gridCol w="995613">
                  <a:extLst>
                    <a:ext uri="{9D8B030D-6E8A-4147-A177-3AD203B41FA5}">
                      <a16:colId xmlns:a16="http://schemas.microsoft.com/office/drawing/2014/main" val="1000480192"/>
                    </a:ext>
                  </a:extLst>
                </a:gridCol>
                <a:gridCol w="995613">
                  <a:extLst>
                    <a:ext uri="{9D8B030D-6E8A-4147-A177-3AD203B41FA5}">
                      <a16:colId xmlns:a16="http://schemas.microsoft.com/office/drawing/2014/main" val="3120901202"/>
                    </a:ext>
                  </a:extLst>
                </a:gridCol>
                <a:gridCol w="995613">
                  <a:extLst>
                    <a:ext uri="{9D8B030D-6E8A-4147-A177-3AD203B41FA5}">
                      <a16:colId xmlns:a16="http://schemas.microsoft.com/office/drawing/2014/main" val="33497512"/>
                    </a:ext>
                  </a:extLst>
                </a:gridCol>
                <a:gridCol w="995613">
                  <a:extLst>
                    <a:ext uri="{9D8B030D-6E8A-4147-A177-3AD203B41FA5}">
                      <a16:colId xmlns:a16="http://schemas.microsoft.com/office/drawing/2014/main" val="1582667916"/>
                    </a:ext>
                  </a:extLst>
                </a:gridCol>
              </a:tblGrid>
              <a:tr h="31861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CONSOLIDADO DE LAS EXPORTACIONES DE BOVINOS EN PIE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047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29508"/>
                  </a:ext>
                </a:extLst>
              </a:tr>
              <a:tr h="821684">
                <a:tc>
                  <a:txBody>
                    <a:bodyPr/>
                    <a:lstStyle/>
                    <a:p>
                      <a:pPr algn="ctr" fontAlgn="b"/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 CANTIDAD 2019 (cabezas) 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 CANTIDAD 2020 (cabezas) 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 CANTIDAD 2021</a:t>
                      </a:r>
                    </a:p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 (cabezas) 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 CANTIDAD 2022</a:t>
                      </a:r>
                    </a:p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 (cabezas) 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CANTIDAD 2023</a:t>
                      </a:r>
                    </a:p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 (cabezas)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485991"/>
                  </a:ext>
                </a:extLst>
              </a:tr>
              <a:tr h="44704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>
                          <a:effectLst/>
                        </a:rPr>
                        <a:t>TOTAL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   75.370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>
                          <a:effectLst/>
                        </a:rPr>
                        <a:t> 264.107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362.965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302.335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484882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4DE7AC5-C4AD-3247-8B72-996C06169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32620"/>
              </p:ext>
            </p:extLst>
          </p:nvPr>
        </p:nvGraphicFramePr>
        <p:xfrm>
          <a:off x="1126065" y="2986445"/>
          <a:ext cx="9841992" cy="12930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0833">
                  <a:extLst>
                    <a:ext uri="{9D8B030D-6E8A-4147-A177-3AD203B41FA5}">
                      <a16:colId xmlns:a16="http://schemas.microsoft.com/office/drawing/2014/main" val="590337471"/>
                    </a:ext>
                  </a:extLst>
                </a:gridCol>
                <a:gridCol w="1146583">
                  <a:extLst>
                    <a:ext uri="{9D8B030D-6E8A-4147-A177-3AD203B41FA5}">
                      <a16:colId xmlns:a16="http://schemas.microsoft.com/office/drawing/2014/main" val="2877656647"/>
                    </a:ext>
                  </a:extLst>
                </a:gridCol>
                <a:gridCol w="995572">
                  <a:extLst>
                    <a:ext uri="{9D8B030D-6E8A-4147-A177-3AD203B41FA5}">
                      <a16:colId xmlns:a16="http://schemas.microsoft.com/office/drawing/2014/main" val="566543229"/>
                    </a:ext>
                  </a:extLst>
                </a:gridCol>
                <a:gridCol w="995572">
                  <a:extLst>
                    <a:ext uri="{9D8B030D-6E8A-4147-A177-3AD203B41FA5}">
                      <a16:colId xmlns:a16="http://schemas.microsoft.com/office/drawing/2014/main" val="179694470"/>
                    </a:ext>
                  </a:extLst>
                </a:gridCol>
                <a:gridCol w="995572">
                  <a:extLst>
                    <a:ext uri="{9D8B030D-6E8A-4147-A177-3AD203B41FA5}">
                      <a16:colId xmlns:a16="http://schemas.microsoft.com/office/drawing/2014/main" val="370241167"/>
                    </a:ext>
                  </a:extLst>
                </a:gridCol>
                <a:gridCol w="995572">
                  <a:extLst>
                    <a:ext uri="{9D8B030D-6E8A-4147-A177-3AD203B41FA5}">
                      <a16:colId xmlns:a16="http://schemas.microsoft.com/office/drawing/2014/main" val="3052288994"/>
                    </a:ext>
                  </a:extLst>
                </a:gridCol>
                <a:gridCol w="995572">
                  <a:extLst>
                    <a:ext uri="{9D8B030D-6E8A-4147-A177-3AD203B41FA5}">
                      <a16:colId xmlns:a16="http://schemas.microsoft.com/office/drawing/2014/main" val="3570363259"/>
                    </a:ext>
                  </a:extLst>
                </a:gridCol>
                <a:gridCol w="995572">
                  <a:extLst>
                    <a:ext uri="{9D8B030D-6E8A-4147-A177-3AD203B41FA5}">
                      <a16:colId xmlns:a16="http://schemas.microsoft.com/office/drawing/2014/main" val="3878727829"/>
                    </a:ext>
                  </a:extLst>
                </a:gridCol>
                <a:gridCol w="995572">
                  <a:extLst>
                    <a:ext uri="{9D8B030D-6E8A-4147-A177-3AD203B41FA5}">
                      <a16:colId xmlns:a16="http://schemas.microsoft.com/office/drawing/2014/main" val="168862802"/>
                    </a:ext>
                  </a:extLst>
                </a:gridCol>
                <a:gridCol w="995572">
                  <a:extLst>
                    <a:ext uri="{9D8B030D-6E8A-4147-A177-3AD203B41FA5}">
                      <a16:colId xmlns:a16="http://schemas.microsoft.com/office/drawing/2014/main" val="545307423"/>
                    </a:ext>
                  </a:extLst>
                </a:gridCol>
              </a:tblGrid>
              <a:tr h="284206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CONSOLIDADO DE LAS EXPORTACIONES DE CARNE Y DESPOJOS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4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4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29508"/>
                  </a:ext>
                </a:extLst>
              </a:tr>
              <a:tr h="5562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Ton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Ton 2020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Ton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Ton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 2023*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485991"/>
                  </a:ext>
                </a:extLst>
              </a:tr>
              <a:tr h="4506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20.774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247.725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29.274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484882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2989A53-3409-9B47-8816-EFCC97689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238289"/>
              </p:ext>
            </p:extLst>
          </p:nvPr>
        </p:nvGraphicFramePr>
        <p:xfrm>
          <a:off x="1085512" y="5104074"/>
          <a:ext cx="10162064" cy="14447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54599">
                  <a:extLst>
                    <a:ext uri="{9D8B030D-6E8A-4147-A177-3AD203B41FA5}">
                      <a16:colId xmlns:a16="http://schemas.microsoft.com/office/drawing/2014/main" val="590337471"/>
                    </a:ext>
                  </a:extLst>
                </a:gridCol>
                <a:gridCol w="1183873">
                  <a:extLst>
                    <a:ext uri="{9D8B030D-6E8A-4147-A177-3AD203B41FA5}">
                      <a16:colId xmlns:a16="http://schemas.microsoft.com/office/drawing/2014/main" val="2877656647"/>
                    </a:ext>
                  </a:extLst>
                </a:gridCol>
                <a:gridCol w="1027949">
                  <a:extLst>
                    <a:ext uri="{9D8B030D-6E8A-4147-A177-3AD203B41FA5}">
                      <a16:colId xmlns:a16="http://schemas.microsoft.com/office/drawing/2014/main" val="566543229"/>
                    </a:ext>
                  </a:extLst>
                </a:gridCol>
                <a:gridCol w="1027949">
                  <a:extLst>
                    <a:ext uri="{9D8B030D-6E8A-4147-A177-3AD203B41FA5}">
                      <a16:colId xmlns:a16="http://schemas.microsoft.com/office/drawing/2014/main" val="179694470"/>
                    </a:ext>
                  </a:extLst>
                </a:gridCol>
                <a:gridCol w="1027949">
                  <a:extLst>
                    <a:ext uri="{9D8B030D-6E8A-4147-A177-3AD203B41FA5}">
                      <a16:colId xmlns:a16="http://schemas.microsoft.com/office/drawing/2014/main" val="370241167"/>
                    </a:ext>
                  </a:extLst>
                </a:gridCol>
                <a:gridCol w="1027949">
                  <a:extLst>
                    <a:ext uri="{9D8B030D-6E8A-4147-A177-3AD203B41FA5}">
                      <a16:colId xmlns:a16="http://schemas.microsoft.com/office/drawing/2014/main" val="2175246042"/>
                    </a:ext>
                  </a:extLst>
                </a:gridCol>
                <a:gridCol w="1027949">
                  <a:extLst>
                    <a:ext uri="{9D8B030D-6E8A-4147-A177-3AD203B41FA5}">
                      <a16:colId xmlns:a16="http://schemas.microsoft.com/office/drawing/2014/main" val="540162251"/>
                    </a:ext>
                  </a:extLst>
                </a:gridCol>
                <a:gridCol w="1027949">
                  <a:extLst>
                    <a:ext uri="{9D8B030D-6E8A-4147-A177-3AD203B41FA5}">
                      <a16:colId xmlns:a16="http://schemas.microsoft.com/office/drawing/2014/main" val="2017729061"/>
                    </a:ext>
                  </a:extLst>
                </a:gridCol>
                <a:gridCol w="1027949">
                  <a:extLst>
                    <a:ext uri="{9D8B030D-6E8A-4147-A177-3AD203B41FA5}">
                      <a16:colId xmlns:a16="http://schemas.microsoft.com/office/drawing/2014/main" val="1363472052"/>
                    </a:ext>
                  </a:extLst>
                </a:gridCol>
                <a:gridCol w="1027949">
                  <a:extLst>
                    <a:ext uri="{9D8B030D-6E8A-4147-A177-3AD203B41FA5}">
                      <a16:colId xmlns:a16="http://schemas.microsoft.com/office/drawing/2014/main" val="3447257638"/>
                    </a:ext>
                  </a:extLst>
                </a:gridCol>
              </a:tblGrid>
              <a:tr h="331569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CONSOLIDADO DE LAS IMPORTACIONES DE CARNE Y DESPOJOS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8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8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4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4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4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29508"/>
                  </a:ext>
                </a:extLst>
              </a:tr>
              <a:tr h="6506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4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2019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2020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</a:t>
                      </a:r>
                      <a:b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</a:t>
                      </a:r>
                      <a:b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 2022*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MILES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 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485991"/>
                  </a:ext>
                </a:extLst>
              </a:tr>
              <a:tr h="4625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10.269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7.694 difiere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4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484882"/>
                  </a:ext>
                </a:extLst>
              </a:tr>
            </a:tbl>
          </a:graphicData>
        </a:graphic>
      </p:graphicFrame>
      <p:sp>
        <p:nvSpPr>
          <p:cNvPr id="14" name="Título 10">
            <a:extLst>
              <a:ext uri="{FF2B5EF4-FFF2-40B4-BE49-F238E27FC236}">
                <a16:creationId xmlns:a16="http://schemas.microsoft.com/office/drawing/2014/main" id="{F0D79C23-084C-4F44-861C-653A7FA725CA}"/>
              </a:ext>
            </a:extLst>
          </p:cNvPr>
          <p:cNvSpPr txBox="1">
            <a:spLocks/>
          </p:cNvSpPr>
          <p:nvPr/>
        </p:nvSpPr>
        <p:spPr>
          <a:xfrm>
            <a:off x="1259943" y="4513342"/>
            <a:ext cx="9680815" cy="40862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>
                <a:ln>
                  <a:solidFill>
                    <a:schemeClr val="tx1"/>
                  </a:solidFill>
                </a:ln>
                <a:solidFill>
                  <a:srgbClr val="395F9B"/>
                </a:solidFill>
                <a:latin typeface="Work Sans Medium" pitchFamily="2" charset="77"/>
                <a:ea typeface="+mn-ea"/>
                <a:cs typeface="+mn-cs"/>
              </a:rPr>
              <a:t>Importaciones carne bovina 2019 –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4390F47-DDF0-BD4F-8AEC-E274AF587493}"/>
              </a:ext>
            </a:extLst>
          </p:cNvPr>
          <p:cNvSpPr txBox="1"/>
          <p:nvPr/>
        </p:nvSpPr>
        <p:spPr>
          <a:xfrm>
            <a:off x="407092" y="6583856"/>
            <a:ext cx="5688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1100">
                <a:solidFill>
                  <a:prstClr val="black"/>
                </a:solidFill>
              </a:rPr>
              <a:t>Fuente: FNG – FEDEGAN cifras de referencia 2023 con corte a Marzo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937B90-3F0F-164A-9E41-37149F94BB21}"/>
              </a:ext>
            </a:extLst>
          </p:cNvPr>
          <p:cNvSpPr txBox="1"/>
          <p:nvPr/>
        </p:nvSpPr>
        <p:spPr>
          <a:xfrm>
            <a:off x="235029" y="4266966"/>
            <a:ext cx="4640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1100">
                <a:solidFill>
                  <a:prstClr val="black"/>
                </a:solidFill>
              </a:rPr>
              <a:t>Fuente: FNG – FEDEGAN cifras de referencia 2023 con corte a Marzo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E235A964-A338-AB4C-9F05-2EDD33F3188E}"/>
              </a:ext>
            </a:extLst>
          </p:cNvPr>
          <p:cNvSpPr txBox="1"/>
          <p:nvPr/>
        </p:nvSpPr>
        <p:spPr>
          <a:xfrm>
            <a:off x="581507" y="805556"/>
            <a:ext cx="11405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>
                <a:latin typeface="Gotham Black" pitchFamily="50" charset="0"/>
              </a:rPr>
              <a:t>1.5. Exportaciones e importaciones de animales en pie, carne bovina y despojos 2019 - 2023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BEEF35-8DF3-426F-B279-966CF2C0D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B6D57F98-9958-A049-8EA0-81E354CF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41" y="6461451"/>
            <a:ext cx="5438527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MX" sz="1100"/>
              <a:t>Fuente: FEDEGAN – Estadísticas</a:t>
            </a:r>
            <a:endParaRPr lang="es-ES" sz="1100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AEBA1D9B-AE8D-FC45-A2F5-E9C4D772ACB2}"/>
              </a:ext>
            </a:extLst>
          </p:cNvPr>
          <p:cNvSpPr txBox="1"/>
          <p:nvPr/>
        </p:nvSpPr>
        <p:spPr>
          <a:xfrm>
            <a:off x="607459" y="818512"/>
            <a:ext cx="1097708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b="1">
                <a:latin typeface="Gotham Black"/>
              </a:rPr>
              <a:t>1.6 Consumo aparente proteína cárnica bovina</a:t>
            </a:r>
            <a:endParaRPr lang="es-ES" sz="2400" b="1">
              <a:solidFill>
                <a:srgbClr val="C00000"/>
              </a:solidFill>
              <a:latin typeface="Gotham Black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BD5063-547A-9B55-A52F-310BFBC9A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BBC90BA-9A91-A3D3-AF62-D5D723F1F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945549"/>
              </p:ext>
            </p:extLst>
          </p:nvPr>
        </p:nvGraphicFramePr>
        <p:xfrm>
          <a:off x="754462" y="1360038"/>
          <a:ext cx="10503473" cy="467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199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B6D57F98-9958-A049-8EA0-81E354CF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28" y="6104010"/>
            <a:ext cx="5438527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MX" sz="1100"/>
              <a:t>Fuente: FEDEGAN – Estadísticas (</a:t>
            </a:r>
            <a:r>
              <a:rPr lang="es-MX" sz="1100">
                <a:solidFill>
                  <a:srgbClr val="C00000"/>
                </a:solidFill>
              </a:rPr>
              <a:t>la extraen del DANE)</a:t>
            </a:r>
            <a:endParaRPr lang="es-ES" sz="1100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AEBA1D9B-AE8D-FC45-A2F5-E9C4D772ACB2}"/>
              </a:ext>
            </a:extLst>
          </p:cNvPr>
          <p:cNvSpPr txBox="1"/>
          <p:nvPr/>
        </p:nvSpPr>
        <p:spPr>
          <a:xfrm>
            <a:off x="858328" y="1377359"/>
            <a:ext cx="845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latin typeface="Gotham Black" pitchFamily="50" charset="0"/>
              </a:rPr>
              <a:t>1.7 Generación de Empleo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C6EC8B7-56C3-7646-89AF-3EA5E99E8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8831" y="2510309"/>
          <a:ext cx="8450178" cy="259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5092700" imgH="1562100" progId="Excel.Sheet.12">
                  <p:embed/>
                </p:oleObj>
              </mc:Choice>
              <mc:Fallback>
                <p:oleObj name="Hoja de cálculo" r:id="rId3" imgW="5092700" imgH="1562100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BC6EC8B7-56C3-7646-89AF-3EA5E99E8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8831" y="2510309"/>
                        <a:ext cx="8450178" cy="259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7C7AED05-DC8C-555B-D57D-DA74854D4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9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B6D57F98-9958-A049-8EA0-81E354CF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1" y="6431587"/>
            <a:ext cx="5438527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MX" sz="1100"/>
              <a:t>Fuente: FEDEGAN – Estadísticas</a:t>
            </a:r>
            <a:endParaRPr lang="es-ES" sz="1100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AEBA1D9B-AE8D-FC45-A2F5-E9C4D772ACB2}"/>
              </a:ext>
            </a:extLst>
          </p:cNvPr>
          <p:cNvSpPr txBox="1"/>
          <p:nvPr/>
        </p:nvSpPr>
        <p:spPr>
          <a:xfrm>
            <a:off x="607459" y="1123725"/>
            <a:ext cx="1097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>
                <a:latin typeface="Gotham Black" pitchFamily="50" charset="0"/>
              </a:rPr>
              <a:t>1.8 Contribución de la ganadería en el PIB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DBCE7F-9676-7348-AB53-28EAA9C75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057" y="1912967"/>
            <a:ext cx="10278845" cy="44357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8E7320-9168-6E54-A40F-B5768A677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8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2403"/>
            <a:ext cx="8560904" cy="2553194"/>
          </a:xfrm>
        </p:spPr>
        <p:txBody>
          <a:bodyPr>
            <a:noAutofit/>
          </a:bodyPr>
          <a:lstStyle/>
          <a:p>
            <a:r>
              <a:rPr lang="es-CO" sz="2800" b="1">
                <a:solidFill>
                  <a:schemeClr val="bg1"/>
                </a:solidFill>
                <a:latin typeface="Helvetica" pitchFamily="2" charset="0"/>
              </a:rPr>
              <a:t>Dirección de Cadenas Pecuarias, Pesqueras y Acuícolas</a:t>
            </a:r>
            <a:br>
              <a:rPr lang="es-CO" sz="2800" b="1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28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2800" b="1" err="1">
                <a:solidFill>
                  <a:schemeClr val="bg1"/>
                </a:solidFill>
                <a:latin typeface="Helvetica" pitchFamily="2" charset="0"/>
              </a:rPr>
              <a:t>Bullets</a:t>
            </a:r>
            <a:r>
              <a:rPr lang="es-CO" sz="2800" b="1">
                <a:solidFill>
                  <a:schemeClr val="bg1"/>
                </a:solidFill>
                <a:latin typeface="Helvetica" pitchFamily="2" charset="0"/>
              </a:rPr>
              <a:t> trimestre 1-2024</a:t>
            </a:r>
            <a:br>
              <a:rPr lang="es-CO" sz="28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2800" b="1">
                <a:solidFill>
                  <a:schemeClr val="bg1"/>
                </a:solidFill>
                <a:latin typeface="Helvetica" pitchFamily="2" charset="0"/>
              </a:rPr>
              <a:t> Cadena Cárnica Bovina</a:t>
            </a:r>
            <a:br>
              <a:rPr lang="es-CO" sz="2800" b="1">
                <a:solidFill>
                  <a:schemeClr val="bg1"/>
                </a:solidFill>
                <a:latin typeface="Helvetica" pitchFamily="2" charset="0"/>
              </a:rPr>
            </a:br>
            <a:endParaRPr lang="es-CO" sz="2800" b="1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567A167-D648-5F17-6ABC-39D4BA1EB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054" y="445470"/>
            <a:ext cx="9725891" cy="389069"/>
          </a:xfrm>
        </p:spPr>
        <p:txBody>
          <a:bodyPr>
            <a:normAutofit fontScale="90000"/>
          </a:bodyPr>
          <a:lstStyle/>
          <a:p>
            <a:r>
              <a:rPr lang="es-CO" sz="2400" b="1">
                <a:solidFill>
                  <a:schemeClr val="bg2">
                    <a:lumMod val="25000"/>
                  </a:schemeClr>
                </a:solidFill>
              </a:rPr>
              <a:t>Índice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www.minagricultura.gov.co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A38EE5F-64BB-D3A3-2F46-78B9DC3CD0AA}"/>
              </a:ext>
            </a:extLst>
          </p:cNvPr>
          <p:cNvSpPr txBox="1">
            <a:spLocks/>
          </p:cNvSpPr>
          <p:nvPr/>
        </p:nvSpPr>
        <p:spPr>
          <a:xfrm>
            <a:off x="1397208" y="1195503"/>
            <a:ext cx="6248756" cy="485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 Cifras del sector ganado bovino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1.1 Rendimiento en el canal 2013-2023 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1.2. Peso promedio al sacrificio (kg/cabeza) 2013-2023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1.3  Censo Bovino en Colombia 2013 – 2023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1.3.1 Inventario Bovino por departamento  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1.3.2 Distribución bovina por edades 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1.4 Producción nacional 2015 – 2023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1.4.1 Sacrificio y producción de carne bovina 2010 – 2023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1.4.2 Procedencia de ganado para sacrificio 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1.5 Exportaciones - Importaciones 2019-2023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1.6 Consumo Aparente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1.7 Generación de Empleo</a:t>
            </a:r>
          </a:p>
          <a:p>
            <a:pPr algn="l"/>
            <a:r>
              <a:rPr lang="es-CO" sz="1700">
                <a:solidFill>
                  <a:schemeClr val="tx1">
                    <a:lumMod val="50000"/>
                    <a:lumOff val="50000"/>
                  </a:schemeClr>
                </a:solidFill>
              </a:rPr>
              <a:t>1.8 Contribución al PIB</a:t>
            </a:r>
          </a:p>
        </p:txBody>
      </p:sp>
    </p:spTree>
    <p:extLst>
      <p:ext uri="{BB962C8B-B14F-4D97-AF65-F5344CB8AC3E}">
        <p14:creationId xmlns:p14="http://schemas.microsoft.com/office/powerpoint/2010/main" val="279673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www.minagricultura.gov.co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FC7F26-CD10-E500-6976-5C12008A063D}"/>
              </a:ext>
            </a:extLst>
          </p:cNvPr>
          <p:cNvSpPr txBox="1"/>
          <p:nvPr/>
        </p:nvSpPr>
        <p:spPr>
          <a:xfrm>
            <a:off x="1671266" y="2645097"/>
            <a:ext cx="934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4800">
                <a:solidFill>
                  <a:schemeClr val="tx1">
                    <a:lumMod val="50000"/>
                    <a:lumOff val="50000"/>
                  </a:schemeClr>
                </a:solidFill>
              </a:rPr>
              <a:t>1. Cifras sector ganadero bovino</a:t>
            </a:r>
            <a:endParaRPr lang="es-ES" sz="4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4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FF8D59-AC5F-2286-349A-70F1823FD195}"/>
              </a:ext>
            </a:extLst>
          </p:cNvPr>
          <p:cNvSpPr txBox="1"/>
          <p:nvPr/>
        </p:nvSpPr>
        <p:spPr>
          <a:xfrm>
            <a:off x="5065911" y="663944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www.minagricultura.gov.co</a:t>
            </a:r>
          </a:p>
        </p:txBody>
      </p:sp>
      <p:sp>
        <p:nvSpPr>
          <p:cNvPr id="41" name="Rectángulo 18">
            <a:extLst>
              <a:ext uri="{FF2B5EF4-FFF2-40B4-BE49-F238E27FC236}">
                <a16:creationId xmlns:a16="http://schemas.microsoft.com/office/drawing/2014/main" id="{EBBE95F5-3FCB-555E-E69E-98CC2242E1EB}"/>
              </a:ext>
            </a:extLst>
          </p:cNvPr>
          <p:cNvSpPr/>
          <p:nvPr/>
        </p:nvSpPr>
        <p:spPr>
          <a:xfrm rot="5400000">
            <a:off x="-1093983" y="3893860"/>
            <a:ext cx="3655390" cy="638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395F9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Elipse 15">
            <a:extLst>
              <a:ext uri="{FF2B5EF4-FFF2-40B4-BE49-F238E27FC236}">
                <a16:creationId xmlns:a16="http://schemas.microsoft.com/office/drawing/2014/main" id="{A6D79F09-4185-4638-2B2E-5BB2CF5C0034}"/>
              </a:ext>
            </a:extLst>
          </p:cNvPr>
          <p:cNvSpPr/>
          <p:nvPr/>
        </p:nvSpPr>
        <p:spPr>
          <a:xfrm>
            <a:off x="401875" y="1452541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395F9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3" name="Grupo 21">
            <a:extLst>
              <a:ext uri="{FF2B5EF4-FFF2-40B4-BE49-F238E27FC236}">
                <a16:creationId xmlns:a16="http://schemas.microsoft.com/office/drawing/2014/main" id="{D813EAE9-D012-28A5-2044-BFE2F1032AAA}"/>
              </a:ext>
            </a:extLst>
          </p:cNvPr>
          <p:cNvGrpSpPr/>
          <p:nvPr/>
        </p:nvGrpSpPr>
        <p:grpSpPr>
          <a:xfrm>
            <a:off x="424455" y="2439604"/>
            <a:ext cx="631137" cy="619227"/>
            <a:chOff x="6675028" y="3135226"/>
            <a:chExt cx="1224676" cy="1190105"/>
          </a:xfrm>
          <a:solidFill>
            <a:schemeClr val="bg1"/>
          </a:solidFill>
        </p:grpSpPr>
        <p:sp>
          <p:nvSpPr>
            <p:cNvPr id="44" name="Elipse 25">
              <a:extLst>
                <a:ext uri="{FF2B5EF4-FFF2-40B4-BE49-F238E27FC236}">
                  <a16:creationId xmlns:a16="http://schemas.microsoft.com/office/drawing/2014/main" id="{D66453F4-DC3E-C247-01BC-AC078663C8FC}"/>
                </a:ext>
              </a:extLst>
            </p:cNvPr>
            <p:cNvSpPr/>
            <p:nvPr/>
          </p:nvSpPr>
          <p:spPr>
            <a:xfrm>
              <a:off x="6675028" y="3160411"/>
              <a:ext cx="1177446" cy="1164920"/>
            </a:xfrm>
            <a:prstGeom prst="ellipse">
              <a:avLst/>
            </a:prstGeom>
            <a:grpFill/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5" name="Picture 8" descr="https://static.thenounproject.com/png/1760944-200.png">
              <a:extLst>
                <a:ext uri="{FF2B5EF4-FFF2-40B4-BE49-F238E27FC236}">
                  <a16:creationId xmlns:a16="http://schemas.microsoft.com/office/drawing/2014/main" id="{585C95D3-4926-0BC3-228D-07561BE90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599" y="3135226"/>
              <a:ext cx="1190105" cy="1190101"/>
            </a:xfrm>
            <a:prstGeom prst="pentagon">
              <a:avLst/>
            </a:prstGeom>
            <a:noFill/>
            <a:ln>
              <a:noFill/>
            </a:ln>
          </p:spPr>
        </p:pic>
      </p:grpSp>
      <p:grpSp>
        <p:nvGrpSpPr>
          <p:cNvPr id="46" name="Grupo 29">
            <a:extLst>
              <a:ext uri="{FF2B5EF4-FFF2-40B4-BE49-F238E27FC236}">
                <a16:creationId xmlns:a16="http://schemas.microsoft.com/office/drawing/2014/main" id="{4A6D0C21-1FB9-D578-DC9A-1C66228C766D}"/>
              </a:ext>
            </a:extLst>
          </p:cNvPr>
          <p:cNvGrpSpPr/>
          <p:nvPr/>
        </p:nvGrpSpPr>
        <p:grpSpPr>
          <a:xfrm>
            <a:off x="356160" y="3515986"/>
            <a:ext cx="648000" cy="648000"/>
            <a:chOff x="6753310" y="4432516"/>
            <a:chExt cx="1177446" cy="1164920"/>
          </a:xfrm>
        </p:grpSpPr>
        <p:sp>
          <p:nvSpPr>
            <p:cNvPr id="47" name="Elipse 30">
              <a:extLst>
                <a:ext uri="{FF2B5EF4-FFF2-40B4-BE49-F238E27FC236}">
                  <a16:creationId xmlns:a16="http://schemas.microsoft.com/office/drawing/2014/main" id="{E34463B9-F8CA-2FAB-FFEA-B2AA0782842C}"/>
                </a:ext>
              </a:extLst>
            </p:cNvPr>
            <p:cNvSpPr/>
            <p:nvPr/>
          </p:nvSpPr>
          <p:spPr>
            <a:xfrm>
              <a:off x="6753310" y="4432516"/>
              <a:ext cx="1177446" cy="116492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8" name="Picture 18" descr="https://static.thenounproject.com/png/2013998-200.png">
              <a:extLst>
                <a:ext uri="{FF2B5EF4-FFF2-40B4-BE49-F238E27FC236}">
                  <a16:creationId xmlns:a16="http://schemas.microsoft.com/office/drawing/2014/main" id="{AA15CE88-AC12-9F96-F2A0-8F4FB3195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956" y="4672255"/>
              <a:ext cx="734459" cy="734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Elipse 35">
            <a:extLst>
              <a:ext uri="{FF2B5EF4-FFF2-40B4-BE49-F238E27FC236}">
                <a16:creationId xmlns:a16="http://schemas.microsoft.com/office/drawing/2014/main" id="{D043644A-2920-3279-AA4A-D14E7F2976D4}"/>
              </a:ext>
            </a:extLst>
          </p:cNvPr>
          <p:cNvSpPr/>
          <p:nvPr/>
        </p:nvSpPr>
        <p:spPr>
          <a:xfrm>
            <a:off x="395398" y="4983260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395F9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0" name="Imagen 37">
            <a:extLst>
              <a:ext uri="{FF2B5EF4-FFF2-40B4-BE49-F238E27FC236}">
                <a16:creationId xmlns:a16="http://schemas.microsoft.com/office/drawing/2014/main" id="{B8B7B44B-C206-70FC-A2CE-E500F727B4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17" y="5099058"/>
            <a:ext cx="412130" cy="4121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51" name="CuadroTexto 38">
            <a:extLst>
              <a:ext uri="{FF2B5EF4-FFF2-40B4-BE49-F238E27FC236}">
                <a16:creationId xmlns:a16="http://schemas.microsoft.com/office/drawing/2014/main" id="{21ABEDF8-B445-82D7-93A1-D183105BEAAF}"/>
              </a:ext>
            </a:extLst>
          </p:cNvPr>
          <p:cNvSpPr txBox="1"/>
          <p:nvPr/>
        </p:nvSpPr>
        <p:spPr>
          <a:xfrm>
            <a:off x="8336969" y="2336881"/>
            <a:ext cx="246413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O" sz="1600" b="1">
                <a:solidFill>
                  <a:srgbClr val="395F9B"/>
                </a:solidFill>
              </a:rPr>
              <a:t>1.060 millones</a:t>
            </a:r>
          </a:p>
          <a:p>
            <a:pPr lvl="0">
              <a:defRPr/>
            </a:pPr>
            <a:r>
              <a:rPr lang="es-CO" sz="800" b="1">
                <a:solidFill>
                  <a:srgbClr val="395F9B"/>
                </a:solidFill>
              </a:rPr>
              <a:t>Fuente:  Cifras de referencia Fedegan</a:t>
            </a:r>
          </a:p>
        </p:txBody>
      </p:sp>
      <p:cxnSp>
        <p:nvCxnSpPr>
          <p:cNvPr id="52" name="Conector recto 20">
            <a:extLst>
              <a:ext uri="{FF2B5EF4-FFF2-40B4-BE49-F238E27FC236}">
                <a16:creationId xmlns:a16="http://schemas.microsoft.com/office/drawing/2014/main" id="{80B09374-DED2-2445-A671-FBE40521DD3B}"/>
              </a:ext>
            </a:extLst>
          </p:cNvPr>
          <p:cNvCxnSpPr/>
          <p:nvPr/>
        </p:nvCxnSpPr>
        <p:spPr>
          <a:xfrm>
            <a:off x="4400177" y="1092797"/>
            <a:ext cx="0" cy="54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41">
            <a:extLst>
              <a:ext uri="{FF2B5EF4-FFF2-40B4-BE49-F238E27FC236}">
                <a16:creationId xmlns:a16="http://schemas.microsoft.com/office/drawing/2014/main" id="{037162CC-3121-C54F-C060-D1CDC9D39F21}"/>
              </a:ext>
            </a:extLst>
          </p:cNvPr>
          <p:cNvCxnSpPr>
            <a:cxnSpLocks/>
          </p:cNvCxnSpPr>
          <p:nvPr/>
        </p:nvCxnSpPr>
        <p:spPr>
          <a:xfrm>
            <a:off x="1386721" y="2073435"/>
            <a:ext cx="2503557" cy="147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43">
            <a:extLst>
              <a:ext uri="{FF2B5EF4-FFF2-40B4-BE49-F238E27FC236}">
                <a16:creationId xmlns:a16="http://schemas.microsoft.com/office/drawing/2014/main" id="{CC6C43F2-9A17-105E-F449-48B5897D05C1}"/>
              </a:ext>
            </a:extLst>
          </p:cNvPr>
          <p:cNvCxnSpPr>
            <a:cxnSpLocks/>
          </p:cNvCxnSpPr>
          <p:nvPr/>
        </p:nvCxnSpPr>
        <p:spPr>
          <a:xfrm>
            <a:off x="1386721" y="3310097"/>
            <a:ext cx="24995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44">
            <a:extLst>
              <a:ext uri="{FF2B5EF4-FFF2-40B4-BE49-F238E27FC236}">
                <a16:creationId xmlns:a16="http://schemas.microsoft.com/office/drawing/2014/main" id="{EACB6FA5-C745-57FA-F545-0D3DC3F7B5D6}"/>
              </a:ext>
            </a:extLst>
          </p:cNvPr>
          <p:cNvCxnSpPr>
            <a:cxnSpLocks/>
          </p:cNvCxnSpPr>
          <p:nvPr/>
        </p:nvCxnSpPr>
        <p:spPr>
          <a:xfrm flipV="1">
            <a:off x="1409094" y="4951652"/>
            <a:ext cx="2477214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93">
            <a:extLst>
              <a:ext uri="{FF2B5EF4-FFF2-40B4-BE49-F238E27FC236}">
                <a16:creationId xmlns:a16="http://schemas.microsoft.com/office/drawing/2014/main" id="{3AF679A5-3EC7-3ADD-83AA-CC9CE2FF7727}"/>
              </a:ext>
            </a:extLst>
          </p:cNvPr>
          <p:cNvCxnSpPr>
            <a:cxnSpLocks/>
          </p:cNvCxnSpPr>
          <p:nvPr/>
        </p:nvCxnSpPr>
        <p:spPr>
          <a:xfrm>
            <a:off x="11656390" y="1155402"/>
            <a:ext cx="0" cy="53534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D7474617-EF7E-7A72-C64A-ACF776B28FBA}"/>
              </a:ext>
            </a:extLst>
          </p:cNvPr>
          <p:cNvSpPr/>
          <p:nvPr/>
        </p:nvSpPr>
        <p:spPr>
          <a:xfrm>
            <a:off x="1225819" y="1322361"/>
            <a:ext cx="28790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>
                <a:solidFill>
                  <a:srgbClr val="395F9B"/>
                </a:solidFill>
              </a:rPr>
              <a:t>Inventario de 29.637.029 </a:t>
            </a:r>
            <a:r>
              <a:rPr kumimoji="0" lang="es-ES" sz="18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cabezas de bovinos </a:t>
            </a:r>
            <a:endParaRPr kumimoji="0" lang="es-CO" sz="1800" i="0" u="none" strike="noStrike" kern="1200" cap="none" spc="0" normalizeH="0" baseline="0" noProof="0">
              <a:ln>
                <a:noFill/>
              </a:ln>
              <a:solidFill>
                <a:srgbClr val="395F9B"/>
              </a:solidFill>
              <a:effectLst/>
              <a:uLnTx/>
              <a:uFillTx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B915D966-89F0-D2FC-CE6D-958E240C5635}"/>
              </a:ext>
            </a:extLst>
          </p:cNvPr>
          <p:cNvSpPr/>
          <p:nvPr/>
        </p:nvSpPr>
        <p:spPr>
          <a:xfrm>
            <a:off x="1477568" y="5022856"/>
            <a:ext cx="217689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1600">
                <a:solidFill>
                  <a:srgbClr val="395F9B"/>
                </a:solidFill>
              </a:rPr>
              <a:t>Sacrificio </a:t>
            </a:r>
          </a:p>
          <a:p>
            <a:pPr lvl="0" algn="ctr">
              <a:defRPr/>
            </a:pPr>
            <a:r>
              <a:rPr lang="es-ES" sz="1600" b="1">
                <a:solidFill>
                  <a:srgbClr val="395F9B"/>
                </a:solidFill>
              </a:rPr>
              <a:t>2021: </a:t>
            </a:r>
            <a:r>
              <a:rPr lang="es-ES" sz="1600">
                <a:solidFill>
                  <a:srgbClr val="395F9B"/>
                </a:solidFill>
              </a:rPr>
              <a:t>3.302.083</a:t>
            </a:r>
          </a:p>
          <a:p>
            <a:pPr lvl="0" algn="ctr"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2022</a:t>
            </a:r>
            <a:r>
              <a:rPr lang="es-ES" sz="1600" b="1">
                <a:solidFill>
                  <a:srgbClr val="395F9B"/>
                </a:solidFill>
              </a:rPr>
              <a:t>: </a:t>
            </a:r>
            <a:r>
              <a:rPr lang="es-ES" sz="1600">
                <a:solidFill>
                  <a:srgbClr val="395F9B"/>
                </a:solidFill>
              </a:rPr>
              <a:t>3.107.462</a:t>
            </a:r>
          </a:p>
          <a:p>
            <a:pPr lvl="0" algn="ctr"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2023: </a:t>
            </a:r>
            <a: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3.085.664 </a:t>
            </a: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 </a:t>
            </a:r>
            <a:b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</a:br>
            <a:r>
              <a:rPr kumimoji="0" lang="es-ES" sz="8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Fuente: Dane Esag </a:t>
            </a: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395F9B"/>
              </a:solidFill>
              <a:effectLst/>
              <a:uLnTx/>
              <a:uFillTx/>
            </a:endParaRPr>
          </a:p>
        </p:txBody>
      </p:sp>
      <p:sp>
        <p:nvSpPr>
          <p:cNvPr id="62" name="CuadroTexto 33">
            <a:extLst>
              <a:ext uri="{FF2B5EF4-FFF2-40B4-BE49-F238E27FC236}">
                <a16:creationId xmlns:a16="http://schemas.microsoft.com/office/drawing/2014/main" id="{F057D005-1C5C-8524-6839-16F9440F0416}"/>
              </a:ext>
            </a:extLst>
          </p:cNvPr>
          <p:cNvSpPr txBox="1"/>
          <p:nvPr/>
        </p:nvSpPr>
        <p:spPr>
          <a:xfrm>
            <a:off x="1065549" y="3439036"/>
            <a:ext cx="3048036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Producción </a:t>
            </a:r>
          </a:p>
          <a:p>
            <a:pPr lvl="0" algn="ctr"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2021:</a:t>
            </a:r>
            <a: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 </a:t>
            </a:r>
            <a:r>
              <a:rPr lang="es-ES" sz="1600">
                <a:solidFill>
                  <a:srgbClr val="395F9B"/>
                </a:solidFill>
              </a:rPr>
              <a:t>758.737</a:t>
            </a:r>
          </a:p>
          <a:p>
            <a:pPr lvl="0" algn="ctr"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2022: </a:t>
            </a:r>
            <a: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769.592</a:t>
            </a: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 </a:t>
            </a:r>
            <a:r>
              <a:rPr lang="es-ES" sz="1600" b="1">
                <a:solidFill>
                  <a:srgbClr val="395F9B"/>
                </a:solidFill>
              </a:rPr>
              <a:t> </a:t>
            </a:r>
          </a:p>
          <a:p>
            <a:pPr lvl="0" algn="ctr"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2023</a:t>
            </a:r>
            <a: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: 707.003 </a:t>
            </a:r>
          </a:p>
          <a:p>
            <a:pPr lvl="0" algn="ctr">
              <a:defRPr/>
            </a:pPr>
            <a: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 (Toneladas de carne en canal)</a:t>
            </a:r>
            <a:b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</a:br>
            <a:r>
              <a:rPr kumimoji="0" lang="es-ES" sz="8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Fuente: </a:t>
            </a:r>
            <a:r>
              <a:rPr lang="es-CO" sz="800" err="1">
                <a:solidFill>
                  <a:srgbClr val="395F9B"/>
                </a:solidFill>
              </a:rPr>
              <a:t>Dane</a:t>
            </a:r>
            <a:r>
              <a:rPr lang="es-CO" sz="800">
                <a:solidFill>
                  <a:srgbClr val="395F9B"/>
                </a:solidFill>
              </a:rPr>
              <a:t> </a:t>
            </a:r>
            <a:r>
              <a:rPr lang="es-CO" sz="800" err="1">
                <a:solidFill>
                  <a:srgbClr val="395F9B"/>
                </a:solidFill>
              </a:rPr>
              <a:t>Esag</a:t>
            </a:r>
            <a:endParaRPr lang="es-CO" sz="800">
              <a:solidFill>
                <a:srgbClr val="395F9B"/>
              </a:solidFill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54644897-B610-49ED-3761-E779AE7ECBFA}"/>
              </a:ext>
            </a:extLst>
          </p:cNvPr>
          <p:cNvSpPr/>
          <p:nvPr/>
        </p:nvSpPr>
        <p:spPr>
          <a:xfrm>
            <a:off x="1073408" y="2163946"/>
            <a:ext cx="3181606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Consumo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2021:</a:t>
            </a:r>
            <a: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 17,3 kg persona año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>
                <a:solidFill>
                  <a:srgbClr val="395F9B"/>
                </a:solidFill>
              </a:rPr>
              <a:t>2022:</a:t>
            </a:r>
            <a:r>
              <a:rPr lang="es-ES" sz="1600">
                <a:solidFill>
                  <a:srgbClr val="395F9B"/>
                </a:solidFill>
              </a:rPr>
              <a:t> 17,2 Kg persona año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>
                <a:solidFill>
                  <a:srgbClr val="395F9B"/>
                </a:solidFill>
              </a:rPr>
              <a:t>2023: </a:t>
            </a:r>
            <a:r>
              <a:rPr lang="es-ES" sz="1600">
                <a:solidFill>
                  <a:srgbClr val="395F9B"/>
                </a:solidFill>
              </a:rPr>
              <a:t>17,7 Kg persona año</a:t>
            </a:r>
            <a:endParaRPr lang="es-ES" sz="1600">
              <a:solidFill>
                <a:srgbClr val="395F9B"/>
              </a:solidFill>
              <a:cs typeface="Helvetica"/>
            </a:endParaRPr>
          </a:p>
          <a:p>
            <a:pPr lvl="0" algn="ctr">
              <a:defRPr/>
            </a:pPr>
            <a:endParaRPr lang="es-CO" sz="800">
              <a:solidFill>
                <a:srgbClr val="395F9B"/>
              </a:solidFill>
            </a:endParaRPr>
          </a:p>
          <a:p>
            <a:pPr lvl="0" algn="ctr">
              <a:defRPr/>
            </a:pPr>
            <a:r>
              <a:rPr lang="es-CO" sz="800">
                <a:solidFill>
                  <a:srgbClr val="395F9B"/>
                </a:solidFill>
              </a:rPr>
              <a:t> Fuente: Cifras de referencia Fedegan</a:t>
            </a:r>
          </a:p>
        </p:txBody>
      </p:sp>
      <p:sp>
        <p:nvSpPr>
          <p:cNvPr id="65" name="CuadroTexto 88">
            <a:extLst>
              <a:ext uri="{FF2B5EF4-FFF2-40B4-BE49-F238E27FC236}">
                <a16:creationId xmlns:a16="http://schemas.microsoft.com/office/drawing/2014/main" id="{3E76D9A4-F676-9287-3C8E-4F6599C2F807}"/>
              </a:ext>
            </a:extLst>
          </p:cNvPr>
          <p:cNvSpPr txBox="1"/>
          <p:nvPr/>
        </p:nvSpPr>
        <p:spPr>
          <a:xfrm>
            <a:off x="4635962" y="1188550"/>
            <a:ext cx="260596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Exportaciones</a:t>
            </a:r>
          </a:p>
        </p:txBody>
      </p:sp>
      <p:sp>
        <p:nvSpPr>
          <p:cNvPr id="66" name="35 CuadroTexto">
            <a:extLst>
              <a:ext uri="{FF2B5EF4-FFF2-40B4-BE49-F238E27FC236}">
                <a16:creationId xmlns:a16="http://schemas.microsoft.com/office/drawing/2014/main" id="{A219606E-56A6-DC48-BDF3-A16DFA9CE536}"/>
              </a:ext>
            </a:extLst>
          </p:cNvPr>
          <p:cNvSpPr txBox="1"/>
          <p:nvPr/>
        </p:nvSpPr>
        <p:spPr>
          <a:xfrm>
            <a:off x="4673099" y="1789596"/>
            <a:ext cx="2568834" cy="121571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Carne </a:t>
            </a:r>
            <a:r>
              <a:rPr lang="es-CO" sz="1600" b="1">
                <a:solidFill>
                  <a:srgbClr val="395F9B"/>
                </a:solidFill>
              </a:rPr>
              <a:t>en canal</a:t>
            </a: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 </a:t>
            </a:r>
          </a:p>
          <a:p>
            <a:pPr lvl="0">
              <a:defRPr/>
            </a:pPr>
            <a:r>
              <a:rPr lang="es-CO" sz="1600" b="1">
                <a:solidFill>
                  <a:srgbClr val="395F9B"/>
                </a:solidFill>
              </a:rPr>
              <a:t>2021: </a:t>
            </a:r>
            <a:r>
              <a:rPr lang="es-CO" sz="1600">
                <a:solidFill>
                  <a:srgbClr val="395F9B"/>
                </a:solidFill>
              </a:rPr>
              <a:t>56.790 Toneladas </a:t>
            </a:r>
          </a:p>
          <a:p>
            <a:pPr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2022</a:t>
            </a:r>
            <a:r>
              <a:rPr lang="es-CO" sz="1600" b="1">
                <a:solidFill>
                  <a:srgbClr val="395F9B"/>
                </a:solidFill>
              </a:rPr>
              <a:t>: </a:t>
            </a:r>
            <a:r>
              <a:rPr lang="es-CO" sz="1600">
                <a:solidFill>
                  <a:srgbClr val="395F9B"/>
                </a:solidFill>
              </a:rPr>
              <a:t>79.535 Toneladas</a:t>
            </a:r>
          </a:p>
          <a:p>
            <a:pPr>
              <a:defRPr/>
            </a:pPr>
            <a:r>
              <a:rPr lang="es-CO" sz="1600" b="1">
                <a:solidFill>
                  <a:srgbClr val="395F9B"/>
                </a:solidFill>
              </a:rPr>
              <a:t>2023</a:t>
            </a:r>
            <a:r>
              <a:rPr lang="es-CO" sz="1600">
                <a:solidFill>
                  <a:srgbClr val="395F9B"/>
                </a:solidFill>
              </a:rPr>
              <a:t>: 29.274 Toneladas </a:t>
            </a:r>
            <a:r>
              <a:rPr lang="es-CO" sz="900">
                <a:solidFill>
                  <a:srgbClr val="395F9B"/>
                </a:solidFill>
              </a:rPr>
              <a:t>Fuente: Cifras de referencia Fedegan – DANE </a:t>
            </a:r>
          </a:p>
        </p:txBody>
      </p:sp>
      <p:sp>
        <p:nvSpPr>
          <p:cNvPr id="67" name="CuadroTexto 88">
            <a:extLst>
              <a:ext uri="{FF2B5EF4-FFF2-40B4-BE49-F238E27FC236}">
                <a16:creationId xmlns:a16="http://schemas.microsoft.com/office/drawing/2014/main" id="{187FAC0D-406B-AC08-0661-349A2C939D47}"/>
              </a:ext>
            </a:extLst>
          </p:cNvPr>
          <p:cNvSpPr txBox="1"/>
          <p:nvPr/>
        </p:nvSpPr>
        <p:spPr>
          <a:xfrm>
            <a:off x="8224334" y="3094985"/>
            <a:ext cx="268941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>
                <a:solidFill>
                  <a:srgbClr val="395F9B"/>
                </a:solidFill>
                <a:latin typeface="+mn-lt"/>
              </a:rPr>
              <a:t>Inventario principales Departamentos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>
                <a:solidFill>
                  <a:srgbClr val="395F9B"/>
                </a:solidFill>
                <a:latin typeface="+mn-lt"/>
              </a:rPr>
              <a:t> productores </a:t>
            </a: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7781BC68-12AE-E124-D540-B783EA266A13}"/>
              </a:ext>
            </a:extLst>
          </p:cNvPr>
          <p:cNvSpPr txBox="1"/>
          <p:nvPr/>
        </p:nvSpPr>
        <p:spPr>
          <a:xfrm>
            <a:off x="8199892" y="4187748"/>
            <a:ext cx="2700924" cy="1323439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Antioquia</a:t>
            </a:r>
            <a:r>
              <a:rPr lang="es-CO" sz="1600" b="1">
                <a:solidFill>
                  <a:srgbClr val="395F9B"/>
                </a:solidFill>
              </a:rPr>
              <a:t>: 3.172.473</a:t>
            </a:r>
          </a:p>
          <a:p>
            <a:pPr algn="ctr">
              <a:defRPr/>
            </a:pPr>
            <a:r>
              <a:rPr lang="es-CO" sz="1600" b="1">
                <a:solidFill>
                  <a:srgbClr val="395F9B"/>
                </a:solidFill>
              </a:rPr>
              <a:t>Córdoba: 2.254.543</a:t>
            </a:r>
          </a:p>
          <a:p>
            <a:pPr lvl="0" algn="ctr"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</a:rPr>
              <a:t>Meta</a:t>
            </a:r>
            <a:r>
              <a:rPr lang="es-CO" sz="1600" b="1">
                <a:solidFill>
                  <a:srgbClr val="395F9B"/>
                </a:solidFill>
              </a:rPr>
              <a:t>: 2.382.192</a:t>
            </a:r>
          </a:p>
          <a:p>
            <a:pPr lvl="0" algn="ctr">
              <a:defRPr/>
            </a:pPr>
            <a:r>
              <a:rPr lang="es-CO" sz="1600" b="1">
                <a:solidFill>
                  <a:srgbClr val="395F9B"/>
                </a:solidFill>
              </a:rPr>
              <a:t>Caquetá: 2.264.465</a:t>
            </a:r>
          </a:p>
          <a:p>
            <a:pPr algn="ctr">
              <a:defRPr/>
            </a:pPr>
            <a:r>
              <a:rPr lang="es-CO" sz="1600" b="1">
                <a:solidFill>
                  <a:srgbClr val="395F9B"/>
                </a:solidFill>
              </a:rPr>
              <a:t>Casanare: 2.304.387 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srgbClr val="395F9B"/>
              </a:solidFill>
              <a:effectLst/>
              <a:uLnTx/>
              <a:uFillTx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2032ECB-433E-E243-364A-4CC803BA31DC}"/>
              </a:ext>
            </a:extLst>
          </p:cNvPr>
          <p:cNvSpPr txBox="1"/>
          <p:nvPr/>
        </p:nvSpPr>
        <p:spPr>
          <a:xfrm>
            <a:off x="4692897" y="3266826"/>
            <a:ext cx="2550570" cy="121571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600" b="1">
                <a:solidFill>
                  <a:srgbClr val="395F9B"/>
                </a:solidFill>
              </a:rPr>
              <a:t>Bovinos en pie </a:t>
            </a:r>
          </a:p>
          <a:p>
            <a:pPr lvl="0">
              <a:defRPr/>
            </a:pPr>
            <a:r>
              <a:rPr lang="es-CO" sz="1600" b="1">
                <a:solidFill>
                  <a:srgbClr val="395F9B"/>
                </a:solidFill>
              </a:rPr>
              <a:t>2021:</a:t>
            </a:r>
            <a:r>
              <a:rPr lang="es-CO" sz="1600">
                <a:solidFill>
                  <a:srgbClr val="395F9B"/>
                </a:solidFill>
              </a:rPr>
              <a:t> 264.107 cabezas.</a:t>
            </a:r>
          </a:p>
          <a:p>
            <a:pPr lvl="0">
              <a:defRPr/>
            </a:pPr>
            <a:r>
              <a:rPr lang="es-CO" sz="1600" b="1">
                <a:solidFill>
                  <a:srgbClr val="395F9B"/>
                </a:solidFill>
              </a:rPr>
              <a:t>2022: </a:t>
            </a:r>
            <a:r>
              <a:rPr lang="es-CO" sz="1600">
                <a:solidFill>
                  <a:srgbClr val="395F9B"/>
                </a:solidFill>
              </a:rPr>
              <a:t>392.965 cabezas</a:t>
            </a:r>
          </a:p>
          <a:p>
            <a:pPr lvl="0">
              <a:defRPr/>
            </a:pPr>
            <a:r>
              <a:rPr lang="es-CO" sz="1600" b="1">
                <a:solidFill>
                  <a:srgbClr val="395F9B"/>
                </a:solidFill>
              </a:rPr>
              <a:t>2023</a:t>
            </a:r>
            <a:r>
              <a:rPr lang="es-CO" sz="1600">
                <a:solidFill>
                  <a:srgbClr val="395F9B"/>
                </a:solidFill>
              </a:rPr>
              <a:t>: 300.266 cabezas </a:t>
            </a:r>
            <a:endParaRPr lang="es-CO" sz="900">
              <a:solidFill>
                <a:srgbClr val="395F9B"/>
              </a:solidFill>
            </a:endParaRPr>
          </a:p>
          <a:p>
            <a:pPr lvl="0">
              <a:defRPr/>
            </a:pPr>
            <a:r>
              <a:rPr lang="es-CO" sz="900">
                <a:solidFill>
                  <a:srgbClr val="395F9B"/>
                </a:solidFill>
              </a:rPr>
              <a:t>Fuente: Cifras de referencia Fedegan – DANE </a:t>
            </a:r>
          </a:p>
        </p:txBody>
      </p:sp>
      <p:pic>
        <p:nvPicPr>
          <p:cNvPr id="72" name="Gráfico 71" descr="Toro con relleno sólido">
            <a:extLst>
              <a:ext uri="{FF2B5EF4-FFF2-40B4-BE49-F238E27FC236}">
                <a16:creationId xmlns:a16="http://schemas.microsoft.com/office/drawing/2014/main" id="{AB4F7506-2B76-AED1-45F5-5440F707B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56" y="1578408"/>
            <a:ext cx="465478" cy="465478"/>
          </a:xfrm>
          <a:prstGeom prst="rect">
            <a:avLst/>
          </a:prstGeom>
        </p:spPr>
      </p:pic>
      <p:cxnSp>
        <p:nvCxnSpPr>
          <p:cNvPr id="75" name="Conector recto 20">
            <a:extLst>
              <a:ext uri="{FF2B5EF4-FFF2-40B4-BE49-F238E27FC236}">
                <a16:creationId xmlns:a16="http://schemas.microsoft.com/office/drawing/2014/main" id="{4473CEEF-AFF3-AF66-7AB2-4158A8E50254}"/>
              </a:ext>
            </a:extLst>
          </p:cNvPr>
          <p:cNvCxnSpPr/>
          <p:nvPr/>
        </p:nvCxnSpPr>
        <p:spPr>
          <a:xfrm>
            <a:off x="358820" y="1217198"/>
            <a:ext cx="0" cy="54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ítulo 6">
            <a:extLst>
              <a:ext uri="{FF2B5EF4-FFF2-40B4-BE49-F238E27FC236}">
                <a16:creationId xmlns:a16="http://schemas.microsoft.com/office/drawing/2014/main" id="{51DA5760-D294-2372-C268-6E8719807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08" y="343437"/>
            <a:ext cx="9725891" cy="554718"/>
          </a:xfrm>
        </p:spPr>
        <p:txBody>
          <a:bodyPr>
            <a:normAutofit/>
          </a:bodyPr>
          <a:lstStyle/>
          <a:p>
            <a:r>
              <a:rPr lang="es-CO" sz="2000" b="1">
                <a:solidFill>
                  <a:schemeClr val="bg2">
                    <a:lumMod val="25000"/>
                  </a:schemeClr>
                </a:solidFill>
              </a:rPr>
              <a:t>CADENACÁRNICA BOVINA </a:t>
            </a:r>
          </a:p>
        </p:txBody>
      </p:sp>
      <p:sp>
        <p:nvSpPr>
          <p:cNvPr id="77" name="CuadroTexto 88">
            <a:extLst>
              <a:ext uri="{FF2B5EF4-FFF2-40B4-BE49-F238E27FC236}">
                <a16:creationId xmlns:a16="http://schemas.microsoft.com/office/drawing/2014/main" id="{F8B3B4A5-57A3-F640-875B-5C7FE04087D7}"/>
              </a:ext>
            </a:extLst>
          </p:cNvPr>
          <p:cNvSpPr txBox="1"/>
          <p:nvPr/>
        </p:nvSpPr>
        <p:spPr>
          <a:xfrm>
            <a:off x="4748029" y="4679988"/>
            <a:ext cx="249390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>
              <a:defRPr/>
            </a:pPr>
            <a:r>
              <a:rPr lang="es-CO" sz="2000">
                <a:solidFill>
                  <a:srgbClr val="395F9B"/>
                </a:solidFill>
                <a:effectLst/>
                <a:latin typeface="+mn-lt"/>
              </a:rPr>
              <a:t>Importaciones</a:t>
            </a:r>
            <a:endParaRPr lang="es-CO" sz="3200">
              <a:solidFill>
                <a:srgbClr val="395F9B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78" name="Tabla 77">
            <a:extLst>
              <a:ext uri="{FF2B5EF4-FFF2-40B4-BE49-F238E27FC236}">
                <a16:creationId xmlns:a16="http://schemas.microsoft.com/office/drawing/2014/main" id="{03FAC16C-0024-E6B9-7FED-680C58877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68096"/>
              </p:ext>
            </p:extLst>
          </p:nvPr>
        </p:nvGraphicFramePr>
        <p:xfrm>
          <a:off x="4726825" y="5277543"/>
          <a:ext cx="2568833" cy="10668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58002">
                  <a:extLst>
                    <a:ext uri="{9D8B030D-6E8A-4147-A177-3AD203B41FA5}">
                      <a16:colId xmlns:a16="http://schemas.microsoft.com/office/drawing/2014/main" val="3249328814"/>
                    </a:ext>
                  </a:extLst>
                </a:gridCol>
                <a:gridCol w="1510831">
                  <a:extLst>
                    <a:ext uri="{9D8B030D-6E8A-4147-A177-3AD203B41FA5}">
                      <a16:colId xmlns:a16="http://schemas.microsoft.com/office/drawing/2014/main" val="209682082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rgbClr val="395F9B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Carne en canal </a:t>
                      </a:r>
                      <a:endParaRPr lang="es-CO" sz="1400" b="1">
                        <a:solidFill>
                          <a:srgbClr val="395F9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 sz="1200" b="1">
                        <a:solidFill>
                          <a:srgbClr val="395F9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41745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395F9B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1400" b="1">
                        <a:solidFill>
                          <a:srgbClr val="395F9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395F9B"/>
                          </a:solidFill>
                          <a:effectLst/>
                          <a:latin typeface="+mn-lt"/>
                        </a:rPr>
                        <a:t>Toneladas</a:t>
                      </a:r>
                      <a:endParaRPr lang="es-CO" sz="1400" b="1">
                        <a:solidFill>
                          <a:srgbClr val="395F9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083349"/>
                  </a:ext>
                </a:extLst>
              </a:tr>
              <a:tr h="173533"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rgbClr val="395F9B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CO" sz="1400" b="1">
                        <a:solidFill>
                          <a:srgbClr val="395F9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1">
                          <a:solidFill>
                            <a:srgbClr val="395F9B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10.623</a:t>
                      </a:r>
                      <a:endParaRPr lang="es-CO" sz="1400" b="1">
                        <a:solidFill>
                          <a:srgbClr val="395F9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39792403"/>
                  </a:ext>
                </a:extLst>
              </a:tr>
              <a:tr h="195369"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rgbClr val="395F9B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s-CO" sz="1400" b="1">
                        <a:solidFill>
                          <a:srgbClr val="395F9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>
                          <a:solidFill>
                            <a:srgbClr val="395F9B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12.140</a:t>
                      </a: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85883"/>
                  </a:ext>
                </a:extLst>
              </a:tr>
              <a:tr h="195369"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rgbClr val="395F9B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2023 </a:t>
                      </a: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>
                          <a:solidFill>
                            <a:srgbClr val="395F9B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11.842 </a:t>
                      </a: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590211"/>
                  </a:ext>
                </a:extLst>
              </a:tr>
            </a:tbl>
          </a:graphicData>
        </a:graphic>
      </p:graphicFrame>
      <p:sp>
        <p:nvSpPr>
          <p:cNvPr id="80" name="CuadroTexto 79">
            <a:extLst>
              <a:ext uri="{FF2B5EF4-FFF2-40B4-BE49-F238E27FC236}">
                <a16:creationId xmlns:a16="http://schemas.microsoft.com/office/drawing/2014/main" id="{F5F8D4BC-8E90-A035-408C-C168EF1F448E}"/>
              </a:ext>
            </a:extLst>
          </p:cNvPr>
          <p:cNvSpPr txBox="1"/>
          <p:nvPr/>
        </p:nvSpPr>
        <p:spPr>
          <a:xfrm>
            <a:off x="4683765" y="6386366"/>
            <a:ext cx="26118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>
                <a:solidFill>
                  <a:srgbClr val="395F9B"/>
                </a:solidFill>
              </a:rPr>
              <a:t>Fuente: Cifras de referencia Fedegan – DANE  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9F4A7947-E048-E889-0672-29F28E158E38}"/>
              </a:ext>
            </a:extLst>
          </p:cNvPr>
          <p:cNvSpPr txBox="1"/>
          <p:nvPr/>
        </p:nvSpPr>
        <p:spPr>
          <a:xfrm>
            <a:off x="8199257" y="5533604"/>
            <a:ext cx="16854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>
                <a:solidFill>
                  <a:srgbClr val="395F9B"/>
                </a:solidFill>
              </a:rPr>
              <a:t>Fuente: ICA   </a:t>
            </a:r>
          </a:p>
        </p:txBody>
      </p:sp>
      <p:sp>
        <p:nvSpPr>
          <p:cNvPr id="83" name="CuadroTexto 88">
            <a:extLst>
              <a:ext uri="{FF2B5EF4-FFF2-40B4-BE49-F238E27FC236}">
                <a16:creationId xmlns:a16="http://schemas.microsoft.com/office/drawing/2014/main" id="{449F45C2-D050-CE9A-3A6F-4B726BD27390}"/>
              </a:ext>
            </a:extLst>
          </p:cNvPr>
          <p:cNvSpPr txBox="1"/>
          <p:nvPr/>
        </p:nvSpPr>
        <p:spPr>
          <a:xfrm>
            <a:off x="8248335" y="1832439"/>
            <a:ext cx="268941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>
                <a:solidFill>
                  <a:srgbClr val="395F9B"/>
                </a:solidFill>
                <a:latin typeface="+mn-lt"/>
              </a:rPr>
              <a:t>Empleos</a:t>
            </a: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EEB0CC-247C-9737-1064-9A9249D3A1A0}"/>
              </a:ext>
            </a:extLst>
          </p:cNvPr>
          <p:cNvSpPr txBox="1"/>
          <p:nvPr/>
        </p:nvSpPr>
        <p:spPr>
          <a:xfrm>
            <a:off x="1386721" y="1851658"/>
            <a:ext cx="1685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>
                <a:solidFill>
                  <a:srgbClr val="395F9B"/>
                </a:solidFill>
              </a:rPr>
              <a:t>Fuente: ICA </a:t>
            </a:r>
          </a:p>
          <a:p>
            <a:r>
              <a:rPr lang="es-CO" sz="900">
                <a:solidFill>
                  <a:srgbClr val="395F9B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7252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CFC56120-3FAD-C451-7C49-800BB94B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78305"/>
            <a:ext cx="12192000" cy="79695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C0DC1A0-D69A-E6CD-09BB-F2C63617F968}"/>
              </a:ext>
            </a:extLst>
          </p:cNvPr>
          <p:cNvSpPr txBox="1"/>
          <p:nvPr/>
        </p:nvSpPr>
        <p:spPr>
          <a:xfrm>
            <a:off x="936798" y="954234"/>
            <a:ext cx="948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latin typeface="Gotham Black" pitchFamily="50" charset="0"/>
              </a:rPr>
              <a:t>1.1 Rendimiento en canal 2013 – 2023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5DFCBE-F31B-4F70-A0A4-581DA4C60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11AC177-8091-2D4F-BB87-5D3A166E603C}"/>
              </a:ext>
            </a:extLst>
          </p:cNvPr>
          <p:cNvSpPr/>
          <p:nvPr/>
        </p:nvSpPr>
        <p:spPr>
          <a:xfrm>
            <a:off x="132779" y="629824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/>
              <a:t>Fuente: DANE– ESAG,   Marzo 2023. Elaboró Secretaría Técnica CN-CCB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280138"/>
              </p:ext>
            </p:extLst>
          </p:nvPr>
        </p:nvGraphicFramePr>
        <p:xfrm>
          <a:off x="735794" y="2139471"/>
          <a:ext cx="10185635" cy="348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058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CFC56120-3FAD-C451-7C49-800BB94B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78305"/>
            <a:ext cx="12192000" cy="79695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C0DC1A0-D69A-E6CD-09BB-F2C63617F968}"/>
              </a:ext>
            </a:extLst>
          </p:cNvPr>
          <p:cNvSpPr txBox="1"/>
          <p:nvPr/>
        </p:nvSpPr>
        <p:spPr>
          <a:xfrm>
            <a:off x="919757" y="973642"/>
            <a:ext cx="1093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latin typeface="Gotham Black" pitchFamily="50" charset="0"/>
              </a:rPr>
              <a:t>1.2 Peso promedio al sacrificio (kg/cabeza) 2013 –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1AC177-8091-2D4F-BB87-5D3A166E603C}"/>
              </a:ext>
            </a:extLst>
          </p:cNvPr>
          <p:cNvSpPr/>
          <p:nvPr/>
        </p:nvSpPr>
        <p:spPr>
          <a:xfrm>
            <a:off x="320338" y="645708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/>
              <a:t>Fuente: DANE– ESAG,  Marzo 2023. Elaboró Secretaría Técnica CN-CCB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7B37E4-234C-F302-0FE9-366A3853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D4BFA60-44AD-204D-8308-7EA66E0ED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715198"/>
              </p:ext>
            </p:extLst>
          </p:nvPr>
        </p:nvGraphicFramePr>
        <p:xfrm>
          <a:off x="2433086" y="1701414"/>
          <a:ext cx="7325827" cy="418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175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53769748"/>
              </p:ext>
            </p:extLst>
          </p:nvPr>
        </p:nvGraphicFramePr>
        <p:xfrm>
          <a:off x="-22501" y="942864"/>
          <a:ext cx="11983453" cy="549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721180" y="6136009"/>
            <a:ext cx="6797763" cy="408623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CONSEJO NACIONAL DE LA CADENA CÁRNICA COLOMBIANA - CNCCB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CF0CBD-BE39-B518-520A-0429F781F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5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2 Grupo"/>
          <p:cNvGrpSpPr/>
          <p:nvPr/>
        </p:nvGrpSpPr>
        <p:grpSpPr>
          <a:xfrm>
            <a:off x="2348508" y="1289109"/>
            <a:ext cx="8585703" cy="5394677"/>
            <a:chOff x="357158" y="71414"/>
            <a:chExt cx="9025132" cy="606742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71414"/>
              <a:ext cx="5562600" cy="6067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31 Grupo"/>
            <p:cNvGrpSpPr/>
            <p:nvPr/>
          </p:nvGrpSpPr>
          <p:grpSpPr>
            <a:xfrm>
              <a:off x="357158" y="642918"/>
              <a:ext cx="9025132" cy="3970362"/>
              <a:chOff x="357158" y="642918"/>
              <a:chExt cx="9025132" cy="3970362"/>
            </a:xfrm>
          </p:grpSpPr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5143504" y="642918"/>
                <a:ext cx="1857375" cy="382587"/>
              </a:xfrm>
              <a:prstGeom prst="roundRect">
                <a:avLst/>
              </a:prstGeom>
              <a:solidFill>
                <a:srgbClr val="00FF00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s-CO"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Caribe Seco</a:t>
                </a:r>
                <a:endParaRPr lang="es-ES" sz="1400" b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6643702" y="3429000"/>
                <a:ext cx="2738588" cy="628658"/>
              </a:xfrm>
              <a:prstGeom prst="roundRect">
                <a:avLst/>
              </a:prstGeom>
              <a:solidFill>
                <a:srgbClr val="FF9966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s-CO" sz="1400" b="1">
                    <a:solidFill>
                      <a:schemeClr val="tx1"/>
                    </a:solidFill>
                  </a:rPr>
                  <a:t>Llanos Orientales-Orinoquia</a:t>
                </a:r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357158" y="1500174"/>
                <a:ext cx="1857387" cy="471488"/>
              </a:xfrm>
              <a:prstGeom prst="roundRect">
                <a:avLst/>
              </a:prstGeom>
              <a:solidFill>
                <a:srgbClr val="006600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s-CO" sz="1400" b="1">
                    <a:solidFill>
                      <a:schemeClr val="bg1"/>
                    </a:solidFill>
                  </a:rPr>
                  <a:t>Caribe Húmedo</a:t>
                </a:r>
                <a:endParaRPr lang="es-E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4000496" y="785794"/>
                <a:ext cx="1106487" cy="0"/>
              </a:xfrm>
              <a:prstGeom prst="line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CO" sz="1400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4071934" y="3643314"/>
                <a:ext cx="2571767" cy="0"/>
              </a:xfrm>
              <a:prstGeom prst="line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CO" sz="1400"/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5500694" y="1214422"/>
                <a:ext cx="2643205" cy="620713"/>
              </a:xfrm>
              <a:prstGeom prst="roundRect">
                <a:avLst/>
              </a:prstGeom>
              <a:solidFill>
                <a:srgbClr val="66FFFF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s-CO"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Sur de Bolívar y Cesar,</a:t>
                </a:r>
              </a:p>
              <a:p>
                <a:pPr marL="342900" indent="-342900" algn="ctr">
                  <a:spcBef>
                    <a:spcPct val="20000"/>
                  </a:spcBef>
                </a:pPr>
                <a:r>
                  <a:rPr lang="es-CO"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Santanderes</a:t>
                </a:r>
                <a:endParaRPr lang="es-ES" sz="1400" b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4000496" y="2285992"/>
                <a:ext cx="2571768" cy="0"/>
              </a:xfrm>
              <a:prstGeom prst="line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CO" sz="1400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6572264" y="2071678"/>
                <a:ext cx="2286016" cy="352425"/>
              </a:xfrm>
              <a:prstGeom prst="roundRect">
                <a:avLst/>
              </a:prstGeom>
              <a:solidFill>
                <a:srgbClr val="6699FF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s-CO" sz="1400" b="1"/>
                  <a:t>Magdalena Medio</a:t>
                </a:r>
                <a:endParaRPr lang="es-ES" sz="1400" b="1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H="1">
                <a:off x="2214546" y="2428868"/>
                <a:ext cx="1430340" cy="0"/>
              </a:xfrm>
              <a:prstGeom prst="line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CO" sz="1400"/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357158" y="2143116"/>
                <a:ext cx="1857389" cy="1135062"/>
              </a:xfrm>
              <a:prstGeom prst="round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s-CO" sz="1400" b="1">
                    <a:solidFill>
                      <a:schemeClr val="tx1"/>
                    </a:solidFill>
                  </a:rPr>
                  <a:t>Antioquia, </a:t>
                </a:r>
              </a:p>
              <a:p>
                <a:pPr marL="342900" indent="-342900" algn="ctr">
                  <a:spcBef>
                    <a:spcPct val="20000"/>
                  </a:spcBef>
                </a:pPr>
                <a:r>
                  <a:rPr lang="es-CO" sz="1400" b="1">
                    <a:solidFill>
                      <a:schemeClr val="tx1"/>
                    </a:solidFill>
                  </a:rPr>
                  <a:t>Eje Cafetero y</a:t>
                </a:r>
              </a:p>
              <a:p>
                <a:pPr marL="342900" indent="-342900" algn="ctr">
                  <a:spcBef>
                    <a:spcPct val="20000"/>
                  </a:spcBef>
                </a:pPr>
                <a:r>
                  <a:rPr lang="es-CO" sz="1400" b="1">
                    <a:solidFill>
                      <a:schemeClr val="tx1"/>
                    </a:solidFill>
                  </a:rPr>
                  <a:t>Norte del Valle</a:t>
                </a:r>
                <a:endParaRPr lang="es-ES"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4357686" y="1571612"/>
                <a:ext cx="1143008" cy="0"/>
              </a:xfrm>
              <a:prstGeom prst="line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CO" sz="1400"/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 flipH="1">
                <a:off x="2214546" y="4357694"/>
                <a:ext cx="1857388" cy="0"/>
              </a:xfrm>
              <a:prstGeom prst="line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CO" sz="1400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428596" y="4214818"/>
                <a:ext cx="1785950" cy="398462"/>
              </a:xfrm>
              <a:prstGeom prst="roundRect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s-CO" sz="1400" b="1">
                    <a:solidFill>
                      <a:schemeClr val="bg1"/>
                    </a:solidFill>
                  </a:rPr>
                  <a:t>Sur Oriente</a:t>
                </a:r>
                <a:endParaRPr lang="es-ES" sz="14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8" name="24 Conector recto de flecha"/>
              <p:cNvCxnSpPr/>
              <p:nvPr/>
            </p:nvCxnSpPr>
            <p:spPr>
              <a:xfrm rot="10800000">
                <a:off x="2330449" y="1723615"/>
                <a:ext cx="955666" cy="24604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EB8A2CE-B57E-5B4E-2761-5CDB55BB8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9" y="159938"/>
            <a:ext cx="11933996" cy="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8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PowerPoint Presentation</vt:lpstr>
      <vt:lpstr>Dirección de Cadenas Pecuarias, Pesqueras y Acuícolas  Bullets trimestre 1-2024  Cadena Cárnica Bovina </vt:lpstr>
      <vt:lpstr>Índice</vt:lpstr>
      <vt:lpstr>PowerPoint Presentation</vt:lpstr>
      <vt:lpstr>CADENACÁRNICA BOVINA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revision>1</cp:revision>
  <dcterms:created xsi:type="dcterms:W3CDTF">2022-08-21T22:49:05Z</dcterms:created>
  <dcterms:modified xsi:type="dcterms:W3CDTF">2024-05-30T18:50:57Z</dcterms:modified>
</cp:coreProperties>
</file>