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changesInfos/changesInfo1.xml" ContentType="application/vnd.ms-powerpoint.changesinfo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133"/>
    <a:srgbClr val="BD1622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C71840-7DCA-ED8D-A6C8-748CD0E108EC}" v="27" dt="2025-12-09T19:59:47.634"/>
    <p1510:client id="{A928AEAD-2F72-49BB-A066-4708A0A8A0AB}" v="173" dt="2025-12-09T17:22:06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49" autoAdjust="0"/>
    <p:restoredTop sz="94660"/>
  </p:normalViewPr>
  <p:slideViewPr>
    <p:cSldViewPr snapToGrid="0">
      <p:cViewPr>
        <p:scale>
          <a:sx n="59" d="100"/>
          <a:sy n="59" d="100"/>
        </p:scale>
        <p:origin x="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Barragan Salas" userId="S::carolina.barragan@minagricultura.gov.co::23ee18c3-c9a5-4661-9fd9-ff299893dfc3" providerId="AD" clId="Web-{4EC71840-7DCA-ED8D-A6C8-748CD0E108EC}"/>
    <pc:docChg chg="modSld">
      <pc:chgData name="Carolina Barragan Salas" userId="S::carolina.barragan@minagricultura.gov.co::23ee18c3-c9a5-4661-9fd9-ff299893dfc3" providerId="AD" clId="Web-{4EC71840-7DCA-ED8D-A6C8-748CD0E108EC}" dt="2025-12-09T19:59:47.353" v="13" actId="20577"/>
      <pc:docMkLst>
        <pc:docMk/>
      </pc:docMkLst>
      <pc:sldChg chg="modSp">
        <pc:chgData name="Carolina Barragan Salas" userId="S::carolina.barragan@minagricultura.gov.co::23ee18c3-c9a5-4661-9fd9-ff299893dfc3" providerId="AD" clId="Web-{4EC71840-7DCA-ED8D-A6C8-748CD0E108EC}" dt="2025-12-09T19:59:47.353" v="13" actId="20577"/>
        <pc:sldMkLst>
          <pc:docMk/>
          <pc:sldMk cId="48220106" sldId="259"/>
        </pc:sldMkLst>
        <pc:spChg chg="mod">
          <ac:chgData name="Carolina Barragan Salas" userId="S::carolina.barragan@minagricultura.gov.co::23ee18c3-c9a5-4661-9fd9-ff299893dfc3" providerId="AD" clId="Web-{4EC71840-7DCA-ED8D-A6C8-748CD0E108EC}" dt="2025-12-09T19:59:47.353" v="13" actId="20577"/>
          <ac:spMkLst>
            <pc:docMk/>
            <pc:sldMk cId="48220106" sldId="259"/>
            <ac:spMk id="4" creationId="{63C2450B-40AC-737C-2E8D-039AA8BFD980}"/>
          </ac:spMkLst>
        </pc:spChg>
        <pc:picChg chg="mod modCrop">
          <ac:chgData name="Carolina Barragan Salas" userId="S::carolina.barragan@minagricultura.gov.co::23ee18c3-c9a5-4661-9fd9-ff299893dfc3" providerId="AD" clId="Web-{4EC71840-7DCA-ED8D-A6C8-748CD0E108EC}" dt="2025-12-09T19:59:37.822" v="2"/>
          <ac:picMkLst>
            <pc:docMk/>
            <pc:sldMk cId="48220106" sldId="259"/>
            <ac:picMk id="5" creationId="{17C47171-4CB2-52BC-C3C6-CFB7B64289A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A1112-C901-9102-1580-B78CEA1C0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7B83BD-D7A0-959B-163A-4973B980F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6D457-059A-7921-9BB8-4FCAE419A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E1F878-0AF3-15F1-1340-B1034C51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3821AD-B202-2973-E377-2F840232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228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F1C87F-B5F1-77AD-2626-CA0374E63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D621F67-4834-9C44-AA80-8E7494F53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D7E5CA-C8CE-57DD-98A9-55FD8DCD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1C32DA-1CE6-F686-F699-390964CE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DAFB23-0E11-40F6-52D4-FB322B993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662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2F28366-3A45-9DE2-2996-4DFC8A918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42E29F-B0C3-7C96-C927-CA078EF22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DAB4AE-3935-CB84-9D84-C6D1B6EF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BD5CB-2BAC-746F-B490-45A551EE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5AC229-7879-A888-7737-02DEC1A70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136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618BAE-0908-7878-8F76-61F09B7A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73D3C2-D297-9D14-D00B-2DCC0CAF0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C90CF7-D397-78E4-3CD8-F8F19873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F2C9F5-8D84-D7A8-2781-D20A19FA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B035A5-4273-E537-447A-350242E0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096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A5981-56F1-532A-107E-2B96AF7D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209B37-8B52-E6EE-E3A9-997A48750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D06780-F4B8-C0F7-EE32-D63EDAE9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BDA2B5-42BC-3357-138A-26C15234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58FE36-4219-ED0E-8CDD-96C0538F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2846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C9196-B20F-694D-042F-F4DF0EBA8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1C4BB8-9A09-D71C-B4F3-749BE1B07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B2B85B-3620-6A4F-7809-D871890C9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60C086-F0A6-1F02-6EDD-3F01C5E75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AF7C03-4EA5-A5B7-0A2A-46A85E93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D83A13-76DF-3FF8-2246-27A186216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159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E0D02F-677C-3E1C-C09A-20D9EB6A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3FCCFD-ED7B-D481-C971-D0AA3C187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7A1AED-F64D-CF25-46E5-66C000145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5EB0D86-F50F-DFA2-945B-AE39F82EF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66C9AE6-391E-59C0-DFBF-1D7235289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8A72DAB-0FAE-5759-EE72-FF524F8D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C91DA63-A8A3-3E36-B8F0-64BEC4F4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8C5E14-4448-A877-A7FD-11ABED2F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335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3CAA5-DA60-91D3-137A-20838CA0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42EFBBB-7F9A-8DE2-D949-3B2C20443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2C465D7-9ED5-6ECF-9DA6-406EF052F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160BC5-838A-79D2-DECE-1BCD46F3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517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738D735-D71D-D1CC-7FC1-508C1087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9DDA2E7-1BF8-90E7-77A1-7569C913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CA8991-B879-7E7F-C734-99CCBC8C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125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26310-F40F-CF9B-BF40-5CCCFA1B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479801-BFE4-CF78-B3FB-C5F083660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40A476-B7F9-E65A-AD0F-E8A031831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E242B2-408B-2DBD-90D9-9E42DFF62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C48FF1-9302-DF55-84DE-9CE3566C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D02238-4B70-6120-5B5F-49485A9FC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963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375987-A25A-E09C-D36D-AB4AB67D1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52BDBD-5E06-8BC5-D39C-071D529CA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A0FF8A-EC2D-7EB2-6700-EBB6AF810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25298B-97F3-FC3B-907C-D4C59F118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7E8708-3D9C-839F-4E3C-75274742A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07716A-FF38-A28B-D778-C45A1760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430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BF7335-5CE1-E2F7-46C4-AE6A0C8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B5A2E6-2F7F-CE1C-41AD-807C09077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95D56F-8D59-12AE-FC0F-0D6DA7D6A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9BE49-00B0-4F4C-95F5-A857B1543746}" type="datetimeFigureOut">
              <a:rPr lang="es-CO" smtClean="0"/>
              <a:t>9/12/2025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52BD3D-4FD5-D844-1DA9-657206383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4D7DDA-84AB-8583-EC49-D9D87685D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3AF550-763F-44EF-9B9A-508267C55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677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" Type="http://schemas.openxmlformats.org/officeDocument/2006/relationships/image" Target="../media/image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227B01-8905-9194-DC6E-A58CCB326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5AE94E-756D-2FCD-0B7C-E1902EACCF39}"/>
              </a:ext>
            </a:extLst>
          </p:cNvPr>
          <p:cNvSpPr txBox="1"/>
          <p:nvPr/>
        </p:nvSpPr>
        <p:spPr>
          <a:xfrm>
            <a:off x="2648262" y="1798820"/>
            <a:ext cx="3692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de</a:t>
            </a:r>
            <a:endParaRPr lang="es-C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62EA7E-1151-DF80-2F12-7F676E7C87C9}"/>
              </a:ext>
            </a:extLst>
          </p:cNvPr>
          <p:cNvSpPr txBox="1"/>
          <p:nvPr/>
        </p:nvSpPr>
        <p:spPr>
          <a:xfrm>
            <a:off x="5963586" y="1798820"/>
            <a:ext cx="3692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  <a:endParaRPr lang="es-C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B19AC10-5BD0-A4C6-E9A9-6B013018F383}"/>
              </a:ext>
            </a:extLst>
          </p:cNvPr>
          <p:cNvCxnSpPr/>
          <p:nvPr/>
        </p:nvCxnSpPr>
        <p:spPr>
          <a:xfrm>
            <a:off x="2700728" y="2506706"/>
            <a:ext cx="68804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474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E0B48C-DBA6-72BD-4CA0-8C251B33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D63C1FD-B752-34ED-1BB6-31A982A1E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E7CEE7-0EA1-058D-4FE5-E8B1C220D456}"/>
              </a:ext>
            </a:extLst>
          </p:cNvPr>
          <p:cNvSpPr txBox="1"/>
          <p:nvPr/>
        </p:nvSpPr>
        <p:spPr>
          <a:xfrm>
            <a:off x="3049250" y="128956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Canales de comunicación</a:t>
            </a:r>
            <a:endParaRPr lang="es-CO" sz="3200" dirty="0">
              <a:solidFill>
                <a:srgbClr val="BD1622"/>
              </a:solidFill>
            </a:endParaRPr>
          </a:p>
        </p:txBody>
      </p:sp>
      <p:pic>
        <p:nvPicPr>
          <p:cNvPr id="11" name="Imagen 10" descr="Imagen que contiene Rectángulo&#10;&#10;El contenido generado por IA puede ser incorrecto.">
            <a:extLst>
              <a:ext uri="{FF2B5EF4-FFF2-40B4-BE49-F238E27FC236}">
                <a16:creationId xmlns:a16="http://schemas.microsoft.com/office/drawing/2014/main" id="{7E3C5DAD-571A-C462-002B-E915BC3B4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t="15514" r="7437" b="3031"/>
          <a:stretch>
            <a:fillRect/>
          </a:stretch>
        </p:blipFill>
        <p:spPr>
          <a:xfrm>
            <a:off x="325464" y="713711"/>
            <a:ext cx="11608231" cy="630168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5C407C2-11DB-5686-67CC-CC69C732F852}"/>
              </a:ext>
            </a:extLst>
          </p:cNvPr>
          <p:cNvSpPr txBox="1"/>
          <p:nvPr/>
        </p:nvSpPr>
        <p:spPr>
          <a:xfrm>
            <a:off x="1632971" y="990600"/>
            <a:ext cx="4255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sociales del Ministerio </a:t>
            </a:r>
            <a:r>
              <a:rPr lang="es-CO" sz="16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(Facebook, Instagram, X, TikTok, WhatsApp).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4244F7D-042E-9B8F-75AF-F14BBE96B20A}"/>
              </a:ext>
            </a:extLst>
          </p:cNvPr>
          <p:cNvSpPr txBox="1"/>
          <p:nvPr/>
        </p:nvSpPr>
        <p:spPr>
          <a:xfrm>
            <a:off x="1632971" y="1981200"/>
            <a:ext cx="300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sociales de la </a:t>
            </a:r>
          </a:p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Ministra Martha Carvajalino.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4903D68-1AF0-E9AA-988C-F6F9C02D3C08}"/>
              </a:ext>
            </a:extLst>
          </p:cNvPr>
          <p:cNvSpPr txBox="1"/>
          <p:nvPr/>
        </p:nvSpPr>
        <p:spPr>
          <a:xfrm>
            <a:off x="1632971" y="3059668"/>
            <a:ext cx="3001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Página web institucional.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01306FD-2A0B-516A-B5CF-9869B0BE07C8}"/>
              </a:ext>
            </a:extLst>
          </p:cNvPr>
          <p:cNvSpPr txBox="1"/>
          <p:nvPr/>
        </p:nvSpPr>
        <p:spPr>
          <a:xfrm>
            <a:off x="1632971" y="3957309"/>
            <a:ext cx="3589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 de YouTube con transmisión en vivo y contenido audiovisual.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F00D4BB-FAEB-DAB8-7783-1AD7AB9EDD12}"/>
              </a:ext>
            </a:extLst>
          </p:cNvPr>
          <p:cNvSpPr txBox="1"/>
          <p:nvPr/>
        </p:nvSpPr>
        <p:spPr>
          <a:xfrm>
            <a:off x="1632971" y="5034725"/>
            <a:ext cx="3589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con transmisión en vivo.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36BF447-0B93-2C20-B338-C70D31A189FE}"/>
              </a:ext>
            </a:extLst>
          </p:cNvPr>
          <p:cNvSpPr txBox="1"/>
          <p:nvPr/>
        </p:nvSpPr>
        <p:spPr>
          <a:xfrm>
            <a:off x="1632971" y="5942536"/>
            <a:ext cx="3341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Medios de comunicación a través del chat de periodistas.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C49E220-5EFB-5F67-4EF9-6AC8910682DD}"/>
              </a:ext>
            </a:extLst>
          </p:cNvPr>
          <p:cNvSpPr txBox="1"/>
          <p:nvPr/>
        </p:nvSpPr>
        <p:spPr>
          <a:xfrm>
            <a:off x="7368415" y="1017510"/>
            <a:ext cx="4255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Boletines con fotografías, videos y audios para periodistas.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2242171-9F53-BB30-8310-DAD8AD8493BE}"/>
              </a:ext>
            </a:extLst>
          </p:cNvPr>
          <p:cNvSpPr txBox="1"/>
          <p:nvPr/>
        </p:nvSpPr>
        <p:spPr>
          <a:xfrm>
            <a:off x="7368415" y="1981200"/>
            <a:ext cx="4255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Correo institucional dirigido a colaboradores, servidores públicos y contratistas.</a:t>
            </a:r>
          </a:p>
          <a:p>
            <a:pPr lvl="0"/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DDCEEE3-DFD3-645C-F627-B725AD919E01}"/>
              </a:ext>
            </a:extLst>
          </p:cNvPr>
          <p:cNvSpPr txBox="1"/>
          <p:nvPr/>
        </p:nvSpPr>
        <p:spPr>
          <a:xfrm>
            <a:off x="7368414" y="2941776"/>
            <a:ext cx="300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Pantallas de computador (</a:t>
            </a:r>
            <a:r>
              <a:rPr lang="es-CO" sz="1600" dirty="0" err="1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screensavers</a:t>
            </a: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informativos).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CA08766-61EF-8848-A66E-ACD0FC48CF94}"/>
              </a:ext>
            </a:extLst>
          </p:cNvPr>
          <p:cNvSpPr txBox="1"/>
          <p:nvPr/>
        </p:nvSpPr>
        <p:spPr>
          <a:xfrm>
            <a:off x="7368414" y="3984219"/>
            <a:ext cx="425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WhatsApp con mensajes previos, durante y posteriores al evento.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6569986-9F9B-C81D-70AA-49B3A0B142A3}"/>
              </a:ext>
            </a:extLst>
          </p:cNvPr>
          <p:cNvSpPr txBox="1"/>
          <p:nvPr/>
        </p:nvSpPr>
        <p:spPr>
          <a:xfrm>
            <a:off x="7368415" y="5061635"/>
            <a:ext cx="3960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institucional para el </a:t>
            </a:r>
            <a:r>
              <a:rPr lang="es-CO" sz="1600" dirty="0" err="1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6B28783-70F2-9E85-416D-76C8FB477285}"/>
              </a:ext>
            </a:extLst>
          </p:cNvPr>
          <p:cNvSpPr txBox="1"/>
          <p:nvPr/>
        </p:nvSpPr>
        <p:spPr>
          <a:xfrm>
            <a:off x="7368415" y="5969446"/>
            <a:ext cx="3960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Página web interna (</a:t>
            </a:r>
            <a:r>
              <a:rPr lang="es-CO" sz="1600" dirty="0" err="1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Camponet</a:t>
            </a: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para servidores públicos y contratistas.</a:t>
            </a:r>
          </a:p>
        </p:txBody>
      </p:sp>
      <p:pic>
        <p:nvPicPr>
          <p:cNvPr id="1026" name="Picture 2" descr="Redes sociales - Iconos gratis de redes sociales">
            <a:extLst>
              <a:ext uri="{FF2B5EF4-FFF2-40B4-BE49-F238E27FC236}">
                <a16:creationId xmlns:a16="http://schemas.microsoft.com/office/drawing/2014/main" id="{BA58FC7C-0BAC-BB35-40CC-835629F9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3" y="1035926"/>
            <a:ext cx="494121" cy="49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edes sociales - Iconos gratis de redes sociales">
            <a:extLst>
              <a:ext uri="{FF2B5EF4-FFF2-40B4-BE49-F238E27FC236}">
                <a16:creationId xmlns:a16="http://schemas.microsoft.com/office/drawing/2014/main" id="{CA063F51-5E39-4814-273B-99B90C8B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3" y="2026170"/>
            <a:ext cx="494121" cy="49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tio web - Iconos gratis de comunicaciones">
            <a:extLst>
              <a:ext uri="{FF2B5EF4-FFF2-40B4-BE49-F238E27FC236}">
                <a16:creationId xmlns:a16="http://schemas.microsoft.com/office/drawing/2014/main" id="{CF666348-A00C-08DF-9830-A8B3BC2B1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3" y="3001896"/>
            <a:ext cx="494675" cy="49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conos, Logos, Símbolos de Youtube - Descarga Gratuita PNG, SVG">
            <a:extLst>
              <a:ext uri="{FF2B5EF4-FFF2-40B4-BE49-F238E27FC236}">
                <a16:creationId xmlns:a16="http://schemas.microsoft.com/office/drawing/2014/main" id="{B64F43AF-E596-4FCD-1F2F-BDF9E16F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3" y="3928449"/>
            <a:ext cx="613635" cy="6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tipo circular de facebook - Iconos gratis de redes sociales">
            <a:extLst>
              <a:ext uri="{FF2B5EF4-FFF2-40B4-BE49-F238E27FC236}">
                <a16:creationId xmlns:a16="http://schemas.microsoft.com/office/drawing/2014/main" id="{D83316D1-3BAE-B537-388D-430B3776F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3" y="4953430"/>
            <a:ext cx="554636" cy="55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conos, Logos, Símbolos de Journalist - Descarga Gratuita PNG, SVG">
            <a:extLst>
              <a:ext uri="{FF2B5EF4-FFF2-40B4-BE49-F238E27FC236}">
                <a16:creationId xmlns:a16="http://schemas.microsoft.com/office/drawing/2014/main" id="{59ED47E4-7BB9-C5FC-4DE9-E3412F37F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0" b="96500" l="5000" r="96417">
                        <a14:foregroundMark x1="53750" y1="8000" x2="53750" y2="8000"/>
                        <a14:foregroundMark x1="43083" y1="3083" x2="43083" y2="3083"/>
                        <a14:foregroundMark x1="51750" y1="35500" x2="51750" y2="35500"/>
                        <a14:foregroundMark x1="32833" y1="33417" x2="32833" y2="33417"/>
                        <a14:foregroundMark x1="41500" y1="48583" x2="41500" y2="48583"/>
                        <a14:foregroundMark x1="68917" y1="64583" x2="68917" y2="64583"/>
                        <a14:foregroundMark x1="96417" y1="75667" x2="96417" y2="75667"/>
                        <a14:foregroundMark x1="87417" y1="96583" x2="87417" y2="96583"/>
                        <a14:foregroundMark x1="5000" y1="74000" x2="5000" y2="7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52" y="5969446"/>
            <a:ext cx="428042" cy="42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cono de boletín o logotipo símbolo: vector de stock (libre de regalías)  1846160902 | Shutterstock">
            <a:extLst>
              <a:ext uri="{FF2B5EF4-FFF2-40B4-BE49-F238E27FC236}">
                <a16:creationId xmlns:a16="http://schemas.microsoft.com/office/drawing/2014/main" id="{9F2165A0-44F5-06FF-C19F-40665254D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8462" y1="32857" x2="58462" y2="32857"/>
                        <a14:foregroundMark x1="65000" y1="29643" x2="65000" y2="29643"/>
                        <a14:foregroundMark x1="66923" y1="36071" x2="66923" y2="36071"/>
                        <a14:foregroundMark x1="66923" y1="43929" x2="66923" y2="43929"/>
                        <a14:foregroundMark x1="63077" y1="53214" x2="63077" y2="53214"/>
                        <a14:foregroundMark x1="63077" y1="57857" x2="63077" y2="57857"/>
                        <a14:foregroundMark x1="64231" y1="67143" x2="64231" y2="6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70" y="990599"/>
            <a:ext cx="518296" cy="55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orreo electrónico - Iconos gratis de comunicaciones">
            <a:extLst>
              <a:ext uri="{FF2B5EF4-FFF2-40B4-BE49-F238E27FC236}">
                <a16:creationId xmlns:a16="http://schemas.microsoft.com/office/drawing/2014/main" id="{5290D709-0349-20FF-F132-CCFD98BB4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99" y="1960854"/>
            <a:ext cx="558165" cy="55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Diseño PNG Y SVG De Icono De Computadora Portátil Plana Para Camisetas">
            <a:extLst>
              <a:ext uri="{FF2B5EF4-FFF2-40B4-BE49-F238E27FC236}">
                <a16:creationId xmlns:a16="http://schemas.microsoft.com/office/drawing/2014/main" id="{F59219D1-7E41-E906-5E98-7AAEB259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528" y="2971915"/>
            <a:ext cx="554636" cy="55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Más de 10 000 vectores de Icono De Whatsapp y Whatsapp gratis - Pixabay">
            <a:extLst>
              <a:ext uri="{FF2B5EF4-FFF2-40B4-BE49-F238E27FC236}">
                <a16:creationId xmlns:a16="http://schemas.microsoft.com/office/drawing/2014/main" id="{9A4A2E56-B5D5-2F1B-87A1-6D65C784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6563" y1="45938" x2="46563" y2="4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26" y="3775851"/>
            <a:ext cx="1001509" cy="100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all Center Icon Vector Download | Logowik">
            <a:extLst>
              <a:ext uri="{FF2B5EF4-FFF2-40B4-BE49-F238E27FC236}">
                <a16:creationId xmlns:a16="http://schemas.microsoft.com/office/drawing/2014/main" id="{A8FBE3BA-BF1D-548B-C859-FE4460135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2910" y1="65077" x2="32910" y2="6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65" y="4862787"/>
            <a:ext cx="881527" cy="6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Diseño PNG Y SVG De Icono De Computadora Portátil Plana Para Camisetas">
            <a:extLst>
              <a:ext uri="{FF2B5EF4-FFF2-40B4-BE49-F238E27FC236}">
                <a16:creationId xmlns:a16="http://schemas.microsoft.com/office/drawing/2014/main" id="{1A25B8A3-DF45-EAFC-8E68-3CC5CC056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10" y="5927236"/>
            <a:ext cx="554636" cy="55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23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5E59C-E278-DB7A-6FFC-A6084E858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F9972F-481F-35DC-C370-86494854F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B1A247-E9A3-7AC6-AE21-57E59854FAA5}"/>
              </a:ext>
            </a:extLst>
          </p:cNvPr>
          <p:cNvSpPr txBox="1"/>
          <p:nvPr/>
        </p:nvSpPr>
        <p:spPr>
          <a:xfrm>
            <a:off x="3049250" y="91601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Cronograma general 2025</a:t>
            </a:r>
            <a:endParaRPr lang="es-CO" sz="3200" dirty="0">
              <a:solidFill>
                <a:srgbClr val="BD1622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450A80A-022E-E498-7F4D-EF300DFAE947}"/>
              </a:ext>
            </a:extLst>
          </p:cNvPr>
          <p:cNvSpPr/>
          <p:nvPr/>
        </p:nvSpPr>
        <p:spPr>
          <a:xfrm>
            <a:off x="293915" y="877017"/>
            <a:ext cx="4539341" cy="5980983"/>
          </a:xfrm>
          <a:prstGeom prst="rect">
            <a:avLst/>
          </a:prstGeom>
          <a:solidFill>
            <a:srgbClr val="BD162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30FE57-DCAC-C0EC-9131-C6EFAABDABBF}"/>
              </a:ext>
            </a:extLst>
          </p:cNvPr>
          <p:cNvSpPr txBox="1"/>
          <p:nvPr/>
        </p:nvSpPr>
        <p:spPr>
          <a:xfrm>
            <a:off x="817053" y="1387795"/>
            <a:ext cx="3493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F8B1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Julio - Octubre</a:t>
            </a:r>
            <a:endParaRPr lang="es-CO" sz="3200" dirty="0">
              <a:solidFill>
                <a:srgbClr val="F8B13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9C0395-751F-F4B4-0B67-CEBFEA97EA80}"/>
              </a:ext>
            </a:extLst>
          </p:cNvPr>
          <p:cNvSpPr txBox="1"/>
          <p:nvPr/>
        </p:nvSpPr>
        <p:spPr>
          <a:xfrm>
            <a:off x="524662" y="2173211"/>
            <a:ext cx="430859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Monitoreo permanente de la publicación de la información institucional para garantizar el cumplimiento de la Ley de Transparencia.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espacios de diálogo ciudadano en territorios priorizados.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de contenidos base, piezas gráficas y materiales pedagógicos para Rendición de Cuentas.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 de encuestas y recolección de temas propuestos por la ciudadanía.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y ajuste de insumos según resultados de participación ciudadana.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348D1A0-51AE-FF4B-9BA2-4A1F1C60795D}"/>
              </a:ext>
            </a:extLst>
          </p:cNvPr>
          <p:cNvSpPr/>
          <p:nvPr/>
        </p:nvSpPr>
        <p:spPr>
          <a:xfrm>
            <a:off x="4947557" y="877017"/>
            <a:ext cx="5274129" cy="5980983"/>
          </a:xfrm>
          <a:prstGeom prst="rect">
            <a:avLst/>
          </a:prstGeom>
          <a:solidFill>
            <a:srgbClr val="BD162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FEF99E8-4783-1077-48BB-A26BC41566D5}"/>
              </a:ext>
            </a:extLst>
          </p:cNvPr>
          <p:cNvSpPr txBox="1"/>
          <p:nvPr/>
        </p:nvSpPr>
        <p:spPr>
          <a:xfrm>
            <a:off x="5248562" y="2173211"/>
            <a:ext cx="43085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Publicación del informe preliminar de gestión en la página web.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Disponibilidad del informe para comentarios ciudadanos y recepción de observaciones.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Ajustes finales al informe según aportes recibidos.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de expectativa en medios digitales.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Invitación oficial a la ciudadanía para acompañar la transmisión en vivo a través de las redes sociales del Ministerio.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6172260-BE33-E547-1EB1-5C042DC67B37}"/>
              </a:ext>
            </a:extLst>
          </p:cNvPr>
          <p:cNvSpPr txBox="1"/>
          <p:nvPr/>
        </p:nvSpPr>
        <p:spPr>
          <a:xfrm>
            <a:off x="5004708" y="1350411"/>
            <a:ext cx="4308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F8B1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Octubre - Diciembre</a:t>
            </a:r>
            <a:endParaRPr lang="es-CO" sz="3200" dirty="0">
              <a:solidFill>
                <a:srgbClr val="F8B133"/>
              </a:solidFill>
            </a:endParaRPr>
          </a:p>
        </p:txBody>
      </p:sp>
      <p:pic>
        <p:nvPicPr>
          <p:cNvPr id="14" name="Imagen 13" descr="Imagen digital de una planta&#10;&#10;El contenido generado por IA puede ser incorrecto.">
            <a:extLst>
              <a:ext uri="{FF2B5EF4-FFF2-40B4-BE49-F238E27FC236}">
                <a16:creationId xmlns:a16="http://schemas.microsoft.com/office/drawing/2014/main" id="{0671FD0F-4D78-3039-BCC9-D17FAF6D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4" y="4103915"/>
            <a:ext cx="4131128" cy="2754085"/>
          </a:xfrm>
          <a:prstGeom prst="rect">
            <a:avLst/>
          </a:prstGeom>
        </p:spPr>
      </p:pic>
      <p:pic>
        <p:nvPicPr>
          <p:cNvPr id="20" name="Imagen 19" descr="Un dibujo de una planta&#10;&#10;El contenido generado por IA puede ser incorrecto.">
            <a:extLst>
              <a:ext uri="{FF2B5EF4-FFF2-40B4-BE49-F238E27FC236}">
                <a16:creationId xmlns:a16="http://schemas.microsoft.com/office/drawing/2014/main" id="{7994F216-5EC5-16A4-5D0E-EE1D323A3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452" y="664629"/>
            <a:ext cx="3050771" cy="61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26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2CF1B5-9F6A-2DB3-8089-79FC2034C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AB5D372-F444-4512-5AEF-5585342FD18B}"/>
              </a:ext>
            </a:extLst>
          </p:cNvPr>
          <p:cNvSpPr/>
          <p:nvPr/>
        </p:nvSpPr>
        <p:spPr>
          <a:xfrm>
            <a:off x="0" y="1457951"/>
            <a:ext cx="4813003" cy="646117"/>
          </a:xfrm>
          <a:prstGeom prst="rect">
            <a:avLst/>
          </a:prstGeom>
          <a:solidFill>
            <a:srgbClr val="BD162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112777-15E1-8F73-33A0-2BEF7BA68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A22AA8-0B56-59EF-0516-2325B0DB6D8E}"/>
              </a:ext>
            </a:extLst>
          </p:cNvPr>
          <p:cNvSpPr txBox="1"/>
          <p:nvPr/>
        </p:nvSpPr>
        <p:spPr>
          <a:xfrm>
            <a:off x="3049250" y="91601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Cronograma general 2025</a:t>
            </a:r>
            <a:endParaRPr lang="es-CO" sz="3200" dirty="0">
              <a:solidFill>
                <a:srgbClr val="BD1622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47A9BE-DA0C-FFED-07E7-9C5A1DA85C2D}"/>
              </a:ext>
            </a:extLst>
          </p:cNvPr>
          <p:cNvSpPr txBox="1"/>
          <p:nvPr/>
        </p:nvSpPr>
        <p:spPr>
          <a:xfrm>
            <a:off x="690658" y="1457951"/>
            <a:ext cx="4308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rgbClr val="F8B1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12 Diciembre</a:t>
            </a:r>
            <a:endParaRPr lang="es-CO" sz="4000" dirty="0">
              <a:solidFill>
                <a:srgbClr val="F8B133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EA5C879-9351-DBFE-D0D2-EB2A538515A6}"/>
              </a:ext>
            </a:extLst>
          </p:cNvPr>
          <p:cNvSpPr txBox="1"/>
          <p:nvPr/>
        </p:nvSpPr>
        <p:spPr>
          <a:xfrm>
            <a:off x="6569937" y="2351782"/>
            <a:ext cx="4931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integral del proceso.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del informe de cierre con resultados, aprendizajes y oportunidades de mejora.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62AC074C-81CF-7D3B-5D46-CD04356EC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001" y="2783202"/>
            <a:ext cx="4122345" cy="2855386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9B3A8517-7635-2A16-33CD-A33AEA5AC870}"/>
              </a:ext>
            </a:extLst>
          </p:cNvPr>
          <p:cNvSpPr/>
          <p:nvPr/>
        </p:nvSpPr>
        <p:spPr>
          <a:xfrm>
            <a:off x="6368143" y="1457951"/>
            <a:ext cx="5822333" cy="646117"/>
          </a:xfrm>
          <a:prstGeom prst="rect">
            <a:avLst/>
          </a:prstGeom>
          <a:solidFill>
            <a:srgbClr val="BD162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01F780B-CF44-3876-A918-343A608E3692}"/>
              </a:ext>
            </a:extLst>
          </p:cNvPr>
          <p:cNvSpPr txBox="1"/>
          <p:nvPr/>
        </p:nvSpPr>
        <p:spPr>
          <a:xfrm>
            <a:off x="6368143" y="1457951"/>
            <a:ext cx="5133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rgbClr val="F8B1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15 al 20 Diciembre</a:t>
            </a:r>
            <a:endParaRPr lang="es-CO" sz="4000" dirty="0">
              <a:solidFill>
                <a:srgbClr val="F8B133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55A73C0-AD3E-E5DF-C03F-5EB928B1D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65" y="1649186"/>
            <a:ext cx="5378323" cy="520881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733A8A1A-DCAD-3DA7-2550-38F789446E5F}"/>
              </a:ext>
            </a:extLst>
          </p:cNvPr>
          <p:cNvSpPr txBox="1"/>
          <p:nvPr/>
        </p:nvSpPr>
        <p:spPr>
          <a:xfrm>
            <a:off x="253470" y="2351782"/>
            <a:ext cx="4931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CO" sz="16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Realización de la Audiencia Pública de </a:t>
            </a:r>
          </a:p>
        </p:txBody>
      </p:sp>
      <p:pic>
        <p:nvPicPr>
          <p:cNvPr id="23" name="Imagen 22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DE91C784-8E9E-4307-E771-4591B3C2E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29" y="3905217"/>
            <a:ext cx="4291504" cy="298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98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C6488-8761-C6ED-BA88-745051F4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6B02ACE-97EB-6829-F199-40EAD16C9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0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0046FF-C759-DDAF-67AA-7231A7768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3D4A604-071E-D079-9F33-CD7021FF5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3" y="-1"/>
            <a:ext cx="10287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7318FE-B26D-0274-503F-BDDA42B29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AAE084D-A0F5-2DD9-FBD5-9BEC1EA1B005}"/>
              </a:ext>
            </a:extLst>
          </p:cNvPr>
          <p:cNvSpPr txBox="1"/>
          <p:nvPr/>
        </p:nvSpPr>
        <p:spPr>
          <a:xfrm>
            <a:off x="326057" y="1238766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s-CO" sz="3200" b="1" dirty="0">
                <a:solidFill>
                  <a:srgbClr val="BD16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bjetivo</a:t>
            </a:r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General</a:t>
            </a:r>
            <a:endParaRPr lang="es-CO" sz="3200" dirty="0">
              <a:solidFill>
                <a:srgbClr val="BD1622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6737E37-66DB-2081-20C9-0609BDC1A2E0}"/>
              </a:ext>
            </a:extLst>
          </p:cNvPr>
          <p:cNvSpPr txBox="1"/>
          <p:nvPr/>
        </p:nvSpPr>
        <p:spPr>
          <a:xfrm>
            <a:off x="744511" y="2477192"/>
            <a:ext cx="53514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Fortalecer la transparencia, el diálogo y la participación ciudadana a través de una estrategia de comunicación clara, cercana y orientada a resultados, que permita socializar los avances, retos y logros de la gestión del Ministerio de Agricultura y Desarrollo Rural durante 2025.</a:t>
            </a:r>
            <a:b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objetivo es acercar la información al territorio y a la ciudadanía con formatos pedagógicos, accesibles y entendibles, reforzando la confianza en el sector agro y en la labor del Ministerio.</a:t>
            </a:r>
          </a:p>
        </p:txBody>
      </p:sp>
    </p:spTree>
    <p:extLst>
      <p:ext uri="{BB962C8B-B14F-4D97-AF65-F5344CB8AC3E}">
        <p14:creationId xmlns:p14="http://schemas.microsoft.com/office/powerpoint/2010/main" val="418608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02B74C-9261-4DDA-78FE-024C80825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CF25485B-1B65-94F4-00DF-779A9978AB7E}"/>
              </a:ext>
            </a:extLst>
          </p:cNvPr>
          <p:cNvSpPr/>
          <p:nvPr/>
        </p:nvSpPr>
        <p:spPr>
          <a:xfrm>
            <a:off x="3627731" y="1003254"/>
            <a:ext cx="3993267" cy="1710559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592C1F9-51B2-7F09-69F4-5654FF90A78C}"/>
              </a:ext>
            </a:extLst>
          </p:cNvPr>
          <p:cNvSpPr/>
          <p:nvPr/>
        </p:nvSpPr>
        <p:spPr>
          <a:xfrm>
            <a:off x="7894814" y="1003253"/>
            <a:ext cx="3993267" cy="1710559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1D9CBE7-9FB4-349B-ABFE-C64D6651B701}"/>
              </a:ext>
            </a:extLst>
          </p:cNvPr>
          <p:cNvSpPr/>
          <p:nvPr/>
        </p:nvSpPr>
        <p:spPr>
          <a:xfrm>
            <a:off x="3627731" y="2989399"/>
            <a:ext cx="3993267" cy="1710559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E03EA31-28A0-71AC-C793-176C06C389BF}"/>
              </a:ext>
            </a:extLst>
          </p:cNvPr>
          <p:cNvSpPr/>
          <p:nvPr/>
        </p:nvSpPr>
        <p:spPr>
          <a:xfrm>
            <a:off x="7894814" y="2989398"/>
            <a:ext cx="3993267" cy="1710559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1F90B7D-9112-DADC-6E2B-8AD1CF61F0B3}"/>
              </a:ext>
            </a:extLst>
          </p:cNvPr>
          <p:cNvSpPr/>
          <p:nvPr/>
        </p:nvSpPr>
        <p:spPr>
          <a:xfrm>
            <a:off x="5656808" y="4923698"/>
            <a:ext cx="4166637" cy="1710559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 descr="Un dibujo de una planta&#10;&#10;El contenido generado por IA puede ser incorrecto.">
            <a:extLst>
              <a:ext uri="{FF2B5EF4-FFF2-40B4-BE49-F238E27FC236}">
                <a16:creationId xmlns:a16="http://schemas.microsoft.com/office/drawing/2014/main" id="{61CBED71-2626-8E61-73FB-ED3A6236C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655"/>
            <a:ext cx="3378158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B51976-B296-597B-3A10-8D3E241F8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40530B-56FA-753D-AA95-398380BBCE5C}"/>
              </a:ext>
            </a:extLst>
          </p:cNvPr>
          <p:cNvSpPr txBox="1"/>
          <p:nvPr/>
        </p:nvSpPr>
        <p:spPr>
          <a:xfrm>
            <a:off x="2869323" y="237180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s-CO" sz="3200" b="1" dirty="0">
                <a:solidFill>
                  <a:srgbClr val="BD16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bjetivos</a:t>
            </a:r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Espec</a:t>
            </a:r>
            <a:r>
              <a:rPr lang="es-CO" sz="3200" b="1" dirty="0">
                <a:solidFill>
                  <a:srgbClr val="BD16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íficos</a:t>
            </a:r>
            <a:endParaRPr lang="es-CO" sz="3200" dirty="0">
              <a:solidFill>
                <a:srgbClr val="BD1622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2567E9-784B-D126-5E91-C7A8BBAB1E34}"/>
              </a:ext>
            </a:extLst>
          </p:cNvPr>
          <p:cNvSpPr txBox="1"/>
          <p:nvPr/>
        </p:nvSpPr>
        <p:spPr>
          <a:xfrm>
            <a:off x="4419734" y="1393865"/>
            <a:ext cx="3172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Presentar de manera clara y oportuna los resultados de la gestión 2025 a los diferentes grupos de valor.</a:t>
            </a:r>
          </a:p>
        </p:txBody>
      </p:sp>
      <p:pic>
        <p:nvPicPr>
          <p:cNvPr id="3" name="Imagen 2" descr="Imagen que contiene comida, tabla, pequeño, manzana&#10;&#10;El contenido generado por IA puede ser incorrecto.">
            <a:extLst>
              <a:ext uri="{FF2B5EF4-FFF2-40B4-BE49-F238E27FC236}">
                <a16:creationId xmlns:a16="http://schemas.microsoft.com/office/drawing/2014/main" id="{45A8F4B1-7AA7-21CC-7DB5-3D8E25E20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27"/>
          <a:stretch>
            <a:fillRect/>
          </a:stretch>
        </p:blipFill>
        <p:spPr>
          <a:xfrm>
            <a:off x="-517320" y="4402150"/>
            <a:ext cx="3386643" cy="245585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6E6004C-C088-6968-1653-753707CDD915}"/>
              </a:ext>
            </a:extLst>
          </p:cNvPr>
          <p:cNvSpPr txBox="1"/>
          <p:nvPr/>
        </p:nvSpPr>
        <p:spPr>
          <a:xfrm>
            <a:off x="8661996" y="1270754"/>
            <a:ext cx="312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la participación real de comunidades rurales, asociaciones, gremios, jóvenes, mujeres rurales y demás actores del campo.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DD8F436-C7AF-1357-498C-CEB1C4272599}"/>
              </a:ext>
            </a:extLst>
          </p:cNvPr>
          <p:cNvSpPr txBox="1"/>
          <p:nvPr/>
        </p:nvSpPr>
        <p:spPr>
          <a:xfrm>
            <a:off x="4322362" y="3324932"/>
            <a:ext cx="3449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Fortalecer la relación entre ciudadanía e institucionalidad mediante espacios de diálogo en territorio y canales digitales.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0FD773B-FF0A-D8A9-54D9-EFF0D691213D}"/>
              </a:ext>
            </a:extLst>
          </p:cNvPr>
          <p:cNvSpPr txBox="1"/>
          <p:nvPr/>
        </p:nvSpPr>
        <p:spPr>
          <a:xfrm>
            <a:off x="8661996" y="3268306"/>
            <a:ext cx="3128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Divulgar contenidos de forma accesible, con lenguaje sencillo y piezas gráficas que faciliten la comprensión de la información.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6CEEF2D-AC3C-8F04-8988-5240A8D4F4C5}"/>
              </a:ext>
            </a:extLst>
          </p:cNvPr>
          <p:cNvSpPr txBox="1"/>
          <p:nvPr/>
        </p:nvSpPr>
        <p:spPr>
          <a:xfrm>
            <a:off x="6626627" y="5139558"/>
            <a:ext cx="3599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Documentar, evaluar y mejorar continuamente el proceso de Rendición de Cuentas para garantizar la transparencia y la mejora del servicio público.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5B14E74-76E3-61EC-CD95-0DD061063BD0}"/>
              </a:ext>
            </a:extLst>
          </p:cNvPr>
          <p:cNvSpPr txBox="1"/>
          <p:nvPr/>
        </p:nvSpPr>
        <p:spPr>
          <a:xfrm>
            <a:off x="3703112" y="1350700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BD16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s-CO" sz="6000" b="1" dirty="0">
              <a:solidFill>
                <a:srgbClr val="BD16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8F17511-A3A2-C742-FE8F-BB84814A9368}"/>
              </a:ext>
            </a:extLst>
          </p:cNvPr>
          <p:cNvSpPr txBox="1"/>
          <p:nvPr/>
        </p:nvSpPr>
        <p:spPr>
          <a:xfrm>
            <a:off x="7927222" y="1331481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BD16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s-CO" sz="6000" b="1" dirty="0">
              <a:solidFill>
                <a:srgbClr val="BD16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3ED533B-53A9-9D59-AF5A-39A25E3E32D6}"/>
              </a:ext>
            </a:extLst>
          </p:cNvPr>
          <p:cNvSpPr txBox="1"/>
          <p:nvPr/>
        </p:nvSpPr>
        <p:spPr>
          <a:xfrm>
            <a:off x="3677744" y="3209233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BD16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s-CO" sz="6000" b="1" dirty="0">
              <a:solidFill>
                <a:srgbClr val="BD16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881F37C-D5BA-4E86-3BBB-CCB7F3F58B9C}"/>
              </a:ext>
            </a:extLst>
          </p:cNvPr>
          <p:cNvSpPr txBox="1"/>
          <p:nvPr/>
        </p:nvSpPr>
        <p:spPr>
          <a:xfrm>
            <a:off x="7948348" y="3190014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BD16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lang="es-CO" sz="6000" b="1" dirty="0">
              <a:solidFill>
                <a:srgbClr val="BD16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9D90B53-B005-7FAA-870D-67B0505ED2D8}"/>
              </a:ext>
            </a:extLst>
          </p:cNvPr>
          <p:cNvSpPr txBox="1"/>
          <p:nvPr/>
        </p:nvSpPr>
        <p:spPr>
          <a:xfrm>
            <a:off x="5886827" y="5279442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BD16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lang="es-CO" sz="6000" b="1" dirty="0">
              <a:solidFill>
                <a:srgbClr val="BD16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18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2D81A-0616-3DF7-C5CE-1EBEB23EA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655F86-0208-7144-66EB-7F7FE8E7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C2450B-40AC-737C-2E8D-039AA8BFD980}"/>
              </a:ext>
            </a:extLst>
          </p:cNvPr>
          <p:cNvSpPr txBox="1"/>
          <p:nvPr/>
        </p:nvSpPr>
        <p:spPr>
          <a:xfrm>
            <a:off x="3049250" y="359789"/>
            <a:ext cx="60935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Público</a:t>
            </a:r>
            <a:r>
              <a:rPr lang="es-CO" sz="3200" b="1" dirty="0">
                <a:solidFill>
                  <a:srgbClr val="BD1622"/>
                </a:solidFill>
                <a:latin typeface="Arial"/>
                <a:ea typeface="Arial" panose="020B0604020202020204" pitchFamily="34" charset="0"/>
                <a:cs typeface="Arial"/>
              </a:rPr>
              <a:t> Objetivo</a:t>
            </a:r>
            <a:endParaRPr lang="es-CO" sz="3200" dirty="0">
              <a:solidFill>
                <a:srgbClr val="BD1622"/>
              </a:solidFill>
            </a:endParaRPr>
          </a:p>
        </p:txBody>
      </p:sp>
      <p:pic>
        <p:nvPicPr>
          <p:cNvPr id="20" name="Imagen 19" descr="Imagen en blanco y negro de un plátano&#10;&#10;El contenido generado por IA puede ser incorrecto.">
            <a:extLst>
              <a:ext uri="{FF2B5EF4-FFF2-40B4-BE49-F238E27FC236}">
                <a16:creationId xmlns:a16="http://schemas.microsoft.com/office/drawing/2014/main" id="{60AC15E8-ED74-2DC0-042B-628AEB953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68730">
            <a:off x="11057777" y="-165352"/>
            <a:ext cx="552229" cy="1699003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C334AD5A-0607-5024-5502-746ECD47F7DF}"/>
              </a:ext>
            </a:extLst>
          </p:cNvPr>
          <p:cNvSpPr/>
          <p:nvPr/>
        </p:nvSpPr>
        <p:spPr>
          <a:xfrm>
            <a:off x="380035" y="1540594"/>
            <a:ext cx="5715965" cy="1710559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B0F7252-CD69-541D-A37C-42BC7DFBA8B8}"/>
              </a:ext>
            </a:extLst>
          </p:cNvPr>
          <p:cNvSpPr txBox="1"/>
          <p:nvPr/>
        </p:nvSpPr>
        <p:spPr>
          <a:xfrm>
            <a:off x="585179" y="1728774"/>
            <a:ext cx="3582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rural </a:t>
            </a:r>
            <a:r>
              <a:rPr lang="es-CO" sz="14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(productores pequeños, medianos y grandes; mujeres rurales; jóvenes rurales; población LGBTIQ+; pueblo campesino; población con discapacidad; víctimas del conflicto; población reincorporada).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556B418-979E-FAED-62AB-8709A24BC3FF}"/>
              </a:ext>
            </a:extLst>
          </p:cNvPr>
          <p:cNvSpPr/>
          <p:nvPr/>
        </p:nvSpPr>
        <p:spPr>
          <a:xfrm>
            <a:off x="380035" y="3391639"/>
            <a:ext cx="5715965" cy="659136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2D980C3-4AA8-8A9F-CA1E-C8A7A3B79EFC}"/>
              </a:ext>
            </a:extLst>
          </p:cNvPr>
          <p:cNvSpPr txBox="1"/>
          <p:nvPr/>
        </p:nvSpPr>
        <p:spPr>
          <a:xfrm>
            <a:off x="585179" y="3419963"/>
            <a:ext cx="358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Gremios, asociaciones y organizaciones del sector.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F9F9ECFA-EB82-AD66-1A2C-2621EB78BB96}"/>
              </a:ext>
            </a:extLst>
          </p:cNvPr>
          <p:cNvSpPr/>
          <p:nvPr/>
        </p:nvSpPr>
        <p:spPr>
          <a:xfrm>
            <a:off x="380035" y="4228749"/>
            <a:ext cx="5715965" cy="659136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E04B662-8B05-68C5-E6A8-FF55444F7A5C}"/>
              </a:ext>
            </a:extLst>
          </p:cNvPr>
          <p:cNvSpPr txBox="1"/>
          <p:nvPr/>
        </p:nvSpPr>
        <p:spPr>
          <a:xfrm>
            <a:off x="585179" y="4287053"/>
            <a:ext cx="358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Entidades adscritas y vinculadas al sector agropecuario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46059987-D253-F673-31C6-03FEB1014B6B}"/>
              </a:ext>
            </a:extLst>
          </p:cNvPr>
          <p:cNvSpPr/>
          <p:nvPr/>
        </p:nvSpPr>
        <p:spPr>
          <a:xfrm>
            <a:off x="380035" y="5058350"/>
            <a:ext cx="5715965" cy="436444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2B0C35-EE27-B641-178C-3DC1D177C3E4}"/>
              </a:ext>
            </a:extLst>
          </p:cNvPr>
          <p:cNvSpPr txBox="1"/>
          <p:nvPr/>
        </p:nvSpPr>
        <p:spPr>
          <a:xfrm>
            <a:off x="585179" y="5116654"/>
            <a:ext cx="358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Organismos de control.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18885339-2F6E-FEF8-895E-62549FCFF20D}"/>
              </a:ext>
            </a:extLst>
          </p:cNvPr>
          <p:cNvSpPr/>
          <p:nvPr/>
        </p:nvSpPr>
        <p:spPr>
          <a:xfrm>
            <a:off x="6768445" y="1754487"/>
            <a:ext cx="5064757" cy="436444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79E2978-639B-2DD5-60E6-0BC6DA7EBF85}"/>
              </a:ext>
            </a:extLst>
          </p:cNvPr>
          <p:cNvSpPr txBox="1"/>
          <p:nvPr/>
        </p:nvSpPr>
        <p:spPr>
          <a:xfrm>
            <a:off x="8045079" y="1812791"/>
            <a:ext cx="358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Ciudadanía en general.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F6A500A1-2E0F-819A-E48A-B5233ABE9B42}"/>
              </a:ext>
            </a:extLst>
          </p:cNvPr>
          <p:cNvSpPr/>
          <p:nvPr/>
        </p:nvSpPr>
        <p:spPr>
          <a:xfrm>
            <a:off x="6768445" y="2312110"/>
            <a:ext cx="5064757" cy="630809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ED78D01-7C3C-9423-5824-7B0C0FDCB347}"/>
              </a:ext>
            </a:extLst>
          </p:cNvPr>
          <p:cNvSpPr txBox="1"/>
          <p:nvPr/>
        </p:nvSpPr>
        <p:spPr>
          <a:xfrm>
            <a:off x="8045079" y="2370415"/>
            <a:ext cx="358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Aliados territoriales y organismos de cooperación internacional.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617EEFDC-DA79-5DE8-55D8-116FF161B83E}"/>
              </a:ext>
            </a:extLst>
          </p:cNvPr>
          <p:cNvSpPr/>
          <p:nvPr/>
        </p:nvSpPr>
        <p:spPr>
          <a:xfrm>
            <a:off x="6782185" y="3061841"/>
            <a:ext cx="5064757" cy="630809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708C9D5-3E42-A992-9157-27132F99DA14}"/>
              </a:ext>
            </a:extLst>
          </p:cNvPr>
          <p:cNvSpPr txBox="1"/>
          <p:nvPr/>
        </p:nvSpPr>
        <p:spPr>
          <a:xfrm>
            <a:off x="8058819" y="3120146"/>
            <a:ext cx="358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Medios de comunicación nacionales, regionales y comunitarios.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1D67894C-FCA4-8B37-6049-DC8BC892E6A8}"/>
              </a:ext>
            </a:extLst>
          </p:cNvPr>
          <p:cNvSpPr/>
          <p:nvPr/>
        </p:nvSpPr>
        <p:spPr>
          <a:xfrm>
            <a:off x="6782185" y="3829838"/>
            <a:ext cx="5064757" cy="630809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D83D36E-6F3C-071D-4C55-CB14DFFC896E}"/>
              </a:ext>
            </a:extLst>
          </p:cNvPr>
          <p:cNvSpPr txBox="1"/>
          <p:nvPr/>
        </p:nvSpPr>
        <p:spPr>
          <a:xfrm>
            <a:off x="8058819" y="3888143"/>
            <a:ext cx="358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Colaboradores (servidores públicos y contratistas) del Ministerio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C47171-4CB2-52BC-C3C6-CFB7B6428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1" t="-1740" r="1903" b="1639"/>
          <a:stretch>
            <a:fillRect/>
          </a:stretch>
        </p:blipFill>
        <p:spPr>
          <a:xfrm>
            <a:off x="2801030" y="533317"/>
            <a:ext cx="6589812" cy="6382330"/>
          </a:xfrm>
          <a:prstGeom prst="rect">
            <a:avLst/>
          </a:prstGeom>
        </p:spPr>
      </p:pic>
      <p:pic>
        <p:nvPicPr>
          <p:cNvPr id="14" name="Imagen 13" descr="Imagen que contiene pastel, taza, tabla, iluminado&#10;&#10;El contenido generado por IA puede ser incorrecto.">
            <a:extLst>
              <a:ext uri="{FF2B5EF4-FFF2-40B4-BE49-F238E27FC236}">
                <a16:creationId xmlns:a16="http://schemas.microsoft.com/office/drawing/2014/main" id="{BE21C404-F49A-69DB-AFB6-B6493A106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17" y="4288680"/>
            <a:ext cx="5383225" cy="292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0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F47D4E-D45E-3488-7833-088C7BC8F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62BBC967-9F1E-95E4-5877-D95E12A76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463" y="2501864"/>
            <a:ext cx="6333408" cy="44033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3D7AD8-58C1-2E80-4296-62C27D0A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1795AA-3B11-5B4B-AD41-DB18F580BDA4}"/>
              </a:ext>
            </a:extLst>
          </p:cNvPr>
          <p:cNvSpPr txBox="1"/>
          <p:nvPr/>
        </p:nvSpPr>
        <p:spPr>
          <a:xfrm>
            <a:off x="395990" y="352306"/>
            <a:ext cx="5180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8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Enfoque de la</a:t>
            </a:r>
            <a:endParaRPr lang="es-CO" sz="4800" dirty="0">
              <a:solidFill>
                <a:srgbClr val="BD1622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AB57827-4AC5-4B91-33E2-64F03021D3E2}"/>
              </a:ext>
            </a:extLst>
          </p:cNvPr>
          <p:cNvSpPr txBox="1"/>
          <p:nvPr/>
        </p:nvSpPr>
        <p:spPr>
          <a:xfrm>
            <a:off x="395990" y="1060150"/>
            <a:ext cx="34714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8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Estrategia</a:t>
            </a:r>
            <a:endParaRPr lang="es-CO" sz="4800" dirty="0">
              <a:solidFill>
                <a:srgbClr val="BD1622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EA3CF1-61F2-DB61-B913-E872C4015A5A}"/>
              </a:ext>
            </a:extLst>
          </p:cNvPr>
          <p:cNvSpPr txBox="1"/>
          <p:nvPr/>
        </p:nvSpPr>
        <p:spPr>
          <a:xfrm>
            <a:off x="395989" y="1623577"/>
            <a:ext cx="34714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96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2025</a:t>
            </a:r>
            <a:endParaRPr lang="es-CO" sz="9600" dirty="0">
              <a:solidFill>
                <a:srgbClr val="BD1622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6AB89A0-9289-F58A-ED5A-3DF39A6BFCEC}"/>
              </a:ext>
            </a:extLst>
          </p:cNvPr>
          <p:cNvSpPr/>
          <p:nvPr/>
        </p:nvSpPr>
        <p:spPr>
          <a:xfrm>
            <a:off x="4955694" y="794439"/>
            <a:ext cx="3319935" cy="2861886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3A1CA27-57ED-7ED7-5FAB-7C2C52271CE5}"/>
              </a:ext>
            </a:extLst>
          </p:cNvPr>
          <p:cNvSpPr/>
          <p:nvPr/>
        </p:nvSpPr>
        <p:spPr>
          <a:xfrm>
            <a:off x="8427164" y="803614"/>
            <a:ext cx="3319935" cy="2861886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D193BB8-10AD-8A4B-8663-406EC9549767}"/>
              </a:ext>
            </a:extLst>
          </p:cNvPr>
          <p:cNvSpPr/>
          <p:nvPr/>
        </p:nvSpPr>
        <p:spPr>
          <a:xfrm>
            <a:off x="4955694" y="3787354"/>
            <a:ext cx="3319935" cy="2861886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5DE4FC3-8722-F3CC-8EE4-55ECB908EF66}"/>
              </a:ext>
            </a:extLst>
          </p:cNvPr>
          <p:cNvSpPr/>
          <p:nvPr/>
        </p:nvSpPr>
        <p:spPr>
          <a:xfrm>
            <a:off x="8427164" y="3796529"/>
            <a:ext cx="3319935" cy="2861886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 descr="Imagen que contiene persona, sostener, oscuro, joven&#10;&#10;El contenido generado por IA puede ser incorrecto.">
            <a:extLst>
              <a:ext uri="{FF2B5EF4-FFF2-40B4-BE49-F238E27FC236}">
                <a16:creationId xmlns:a16="http://schemas.microsoft.com/office/drawing/2014/main" id="{C9CDF173-3860-04B4-35DB-EFB9BEFD5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93" y="2123269"/>
            <a:ext cx="5063333" cy="490375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AA2390C-35FD-F49F-CA06-A4699DB9F4A2}"/>
              </a:ext>
            </a:extLst>
          </p:cNvPr>
          <p:cNvSpPr txBox="1"/>
          <p:nvPr/>
        </p:nvSpPr>
        <p:spPr>
          <a:xfrm>
            <a:off x="5713091" y="211272"/>
            <a:ext cx="542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estrategia se basa en cuatro principios: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1E5D721-0438-AA8C-2C79-BCA9DF79A130}"/>
              </a:ext>
            </a:extLst>
          </p:cNvPr>
          <p:cNvSpPr txBox="1"/>
          <p:nvPr/>
        </p:nvSpPr>
        <p:spPr>
          <a:xfrm>
            <a:off x="5033578" y="1237391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BD16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s-CO" sz="6000" b="1" dirty="0">
              <a:solidFill>
                <a:srgbClr val="BD16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77EE341-3B75-8ABF-4237-53E29868EF7B}"/>
              </a:ext>
            </a:extLst>
          </p:cNvPr>
          <p:cNvSpPr txBox="1"/>
          <p:nvPr/>
        </p:nvSpPr>
        <p:spPr>
          <a:xfrm>
            <a:off x="5713091" y="1237391"/>
            <a:ext cx="2380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 clara y pedagógica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2C573B8-CFBF-1CD4-DB0C-D42441BCA541}"/>
              </a:ext>
            </a:extLst>
          </p:cNvPr>
          <p:cNvSpPr txBox="1"/>
          <p:nvPr/>
        </p:nvSpPr>
        <p:spPr>
          <a:xfrm>
            <a:off x="5713091" y="2234557"/>
            <a:ext cx="2402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Lenguaje sencillo, cifras verificables y explicaciones prácticas.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D9A8D50-0270-46C1-3D89-3D27AA9236CC}"/>
              </a:ext>
            </a:extLst>
          </p:cNvPr>
          <p:cNvSpPr txBox="1"/>
          <p:nvPr/>
        </p:nvSpPr>
        <p:spPr>
          <a:xfrm>
            <a:off x="8527849" y="1285286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BD16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s-CO" sz="6000" b="1" dirty="0">
              <a:solidFill>
                <a:srgbClr val="BD16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24CA736-9A05-836C-4486-AF9B4A63CC5A}"/>
              </a:ext>
            </a:extLst>
          </p:cNvPr>
          <p:cNvSpPr txBox="1"/>
          <p:nvPr/>
        </p:nvSpPr>
        <p:spPr>
          <a:xfrm>
            <a:off x="9207362" y="1285286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Cercanía territorial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29AA70C-BFD3-F889-692A-FFC0B8C4D21D}"/>
              </a:ext>
            </a:extLst>
          </p:cNvPr>
          <p:cNvSpPr txBox="1"/>
          <p:nvPr/>
        </p:nvSpPr>
        <p:spPr>
          <a:xfrm>
            <a:off x="9215284" y="1993172"/>
            <a:ext cx="2368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Narrativas enfocadas en el impacto en zonas rurales, historias de vida, testimonios y avances en territorio.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4B42C0F-B415-8DB1-93CC-A16E704DE68F}"/>
              </a:ext>
            </a:extLst>
          </p:cNvPr>
          <p:cNvSpPr txBox="1"/>
          <p:nvPr/>
        </p:nvSpPr>
        <p:spPr>
          <a:xfrm>
            <a:off x="5112668" y="4242348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BD16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s-CO" sz="6000" b="1" dirty="0">
              <a:solidFill>
                <a:srgbClr val="BD16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397DE73-926C-8B26-5721-F52C27CBCEC5}"/>
              </a:ext>
            </a:extLst>
          </p:cNvPr>
          <p:cNvSpPr txBox="1"/>
          <p:nvPr/>
        </p:nvSpPr>
        <p:spPr>
          <a:xfrm>
            <a:off x="5792181" y="4242348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plural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3C8C972-734A-C7FD-8DBF-60E0AE966A72}"/>
              </a:ext>
            </a:extLst>
          </p:cNvPr>
          <p:cNvSpPr txBox="1"/>
          <p:nvPr/>
        </p:nvSpPr>
        <p:spPr>
          <a:xfrm>
            <a:off x="5800103" y="4950234"/>
            <a:ext cx="2402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Canales abiertos, espacios de escucha activa, mecanismos de consulta e interacción.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C2F63F9-24EC-AE1B-0A19-C29C6167FC78}"/>
              </a:ext>
            </a:extLst>
          </p:cNvPr>
          <p:cNvSpPr txBox="1"/>
          <p:nvPr/>
        </p:nvSpPr>
        <p:spPr>
          <a:xfrm>
            <a:off x="8523888" y="4308228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BD16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lang="es-CO" sz="6000" b="1" dirty="0">
              <a:solidFill>
                <a:srgbClr val="BD16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C021567-6562-7E1A-8C2D-81ED1CE2DEA5}"/>
              </a:ext>
            </a:extLst>
          </p:cNvPr>
          <p:cNvSpPr txBox="1"/>
          <p:nvPr/>
        </p:nvSpPr>
        <p:spPr>
          <a:xfrm>
            <a:off x="9203401" y="4308228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Transparencia permanente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B4C5B4E-2543-C49E-8809-5AE224CCDB63}"/>
              </a:ext>
            </a:extLst>
          </p:cNvPr>
          <p:cNvSpPr txBox="1"/>
          <p:nvPr/>
        </p:nvSpPr>
        <p:spPr>
          <a:xfrm>
            <a:off x="9211323" y="5016114"/>
            <a:ext cx="2255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Rendición de cuentas como ejercicio continuo, no solo como evento anual.</a:t>
            </a:r>
          </a:p>
        </p:txBody>
      </p:sp>
    </p:spTree>
    <p:extLst>
      <p:ext uri="{BB962C8B-B14F-4D97-AF65-F5344CB8AC3E}">
        <p14:creationId xmlns:p14="http://schemas.microsoft.com/office/powerpoint/2010/main" val="3563800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40D15-3860-72F5-85B2-B51DA5A71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2D28D8A2-D1AB-879A-B037-1CDCE71B7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20BE04-7508-BA17-87EE-56BC8F530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18AA481-1298-8B91-851C-F7660DB776F2}"/>
              </a:ext>
            </a:extLst>
          </p:cNvPr>
          <p:cNvSpPr txBox="1"/>
          <p:nvPr/>
        </p:nvSpPr>
        <p:spPr>
          <a:xfrm>
            <a:off x="2342128" y="1683245"/>
            <a:ext cx="60935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7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Líneas estratégicas</a:t>
            </a:r>
            <a:endParaRPr lang="es-CO" sz="7200" dirty="0">
              <a:solidFill>
                <a:srgbClr val="BD16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90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385316-F5E1-D6B3-8DE6-D9A67091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3758E566-3ABF-A520-94A1-AA465D0C0D36}"/>
              </a:ext>
            </a:extLst>
          </p:cNvPr>
          <p:cNvSpPr/>
          <p:nvPr/>
        </p:nvSpPr>
        <p:spPr>
          <a:xfrm>
            <a:off x="6370301" y="1510524"/>
            <a:ext cx="5412412" cy="5347476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72AA0C1A-0938-6781-5970-8326451B6F65}"/>
              </a:ext>
            </a:extLst>
          </p:cNvPr>
          <p:cNvSpPr/>
          <p:nvPr/>
        </p:nvSpPr>
        <p:spPr>
          <a:xfrm>
            <a:off x="289810" y="1510524"/>
            <a:ext cx="5412412" cy="5347476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80E6F95-1CFF-88A7-91C5-FA7877BCA509}"/>
              </a:ext>
            </a:extLst>
          </p:cNvPr>
          <p:cNvSpPr/>
          <p:nvPr/>
        </p:nvSpPr>
        <p:spPr>
          <a:xfrm>
            <a:off x="0" y="185980"/>
            <a:ext cx="12191999" cy="1069383"/>
          </a:xfrm>
          <a:prstGeom prst="rect">
            <a:avLst/>
          </a:prstGeom>
          <a:solidFill>
            <a:srgbClr val="BD162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D8B0B9-2952-1598-5401-21D8424DA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982269-27F2-69BE-81C7-F4C29DD415EA}"/>
              </a:ext>
            </a:extLst>
          </p:cNvPr>
          <p:cNvSpPr txBox="1"/>
          <p:nvPr/>
        </p:nvSpPr>
        <p:spPr>
          <a:xfrm>
            <a:off x="237957" y="305172"/>
            <a:ext cx="2412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Arial" panose="020B0604020202020204" pitchFamily="34" charset="0"/>
              </a:rPr>
              <a:t>Línea 1</a:t>
            </a:r>
            <a:endParaRPr lang="es-CO" sz="4800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9E14C4-6737-3FA5-9B7D-17034F810E3D}"/>
              </a:ext>
            </a:extLst>
          </p:cNvPr>
          <p:cNvSpPr txBox="1"/>
          <p:nvPr/>
        </p:nvSpPr>
        <p:spPr>
          <a:xfrm>
            <a:off x="3104522" y="300377"/>
            <a:ext cx="4199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F8B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Audiencia Pública de Rendición de Cuentas 2025</a:t>
            </a:r>
            <a:endParaRPr lang="es-CO" sz="2400" dirty="0">
              <a:solidFill>
                <a:srgbClr val="F8B1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0A68564-B496-9456-B22F-2D482E7E2CDC}"/>
              </a:ext>
            </a:extLst>
          </p:cNvPr>
          <p:cNvSpPr txBox="1"/>
          <p:nvPr/>
        </p:nvSpPr>
        <p:spPr>
          <a:xfrm>
            <a:off x="7695645" y="362107"/>
            <a:ext cx="39665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socializar los principales resultados del Ministerio de forma clara, dinámica y con enfoque territorial.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A13F7113-83D0-ABC3-798B-980CE420509D}"/>
              </a:ext>
            </a:extLst>
          </p:cNvPr>
          <p:cNvCxnSpPr/>
          <p:nvPr/>
        </p:nvCxnSpPr>
        <p:spPr>
          <a:xfrm>
            <a:off x="2805193" y="346543"/>
            <a:ext cx="0" cy="7386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FB49178E-0AD4-AC55-9554-600DD396F770}"/>
              </a:ext>
            </a:extLst>
          </p:cNvPr>
          <p:cNvCxnSpPr/>
          <p:nvPr/>
        </p:nvCxnSpPr>
        <p:spPr>
          <a:xfrm>
            <a:off x="7498596" y="362084"/>
            <a:ext cx="0" cy="7386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7F9BC98-6966-C82C-58C5-F8E2CBF89BD4}"/>
              </a:ext>
            </a:extLst>
          </p:cNvPr>
          <p:cNvSpPr txBox="1"/>
          <p:nvPr/>
        </p:nvSpPr>
        <p:spPr>
          <a:xfrm>
            <a:off x="1521575" y="1594432"/>
            <a:ext cx="2567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Acciones</a:t>
            </a:r>
            <a:endParaRPr lang="es-CO" sz="3200" dirty="0">
              <a:solidFill>
                <a:srgbClr val="BD1622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B6BFEFC-2A49-054D-8595-AB7AC06DF4D5}"/>
              </a:ext>
            </a:extLst>
          </p:cNvPr>
          <p:cNvSpPr txBox="1"/>
          <p:nvPr/>
        </p:nvSpPr>
        <p:spPr>
          <a:xfrm>
            <a:off x="7695645" y="1525477"/>
            <a:ext cx="2567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Productos</a:t>
            </a:r>
            <a:endParaRPr lang="es-CO" sz="3200" dirty="0">
              <a:solidFill>
                <a:srgbClr val="BD1622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AA3C8BF-2593-9D90-EE11-A2532DA28CEB}"/>
              </a:ext>
            </a:extLst>
          </p:cNvPr>
          <p:cNvSpPr txBox="1"/>
          <p:nvPr/>
        </p:nvSpPr>
        <p:spPr>
          <a:xfrm>
            <a:off x="439233" y="2233363"/>
            <a:ext cx="51435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Lanzamiento de campaña previa en redes sociales y página web.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Piezas gráficas y audiovisuales (invitación, logros, testimonios, cifras).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Cápsulas que incluyen voces de la ciudadanía y el sector.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audiovisual.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 a minuto de la transmisión.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Boletín de prensa para periodistas  a nivel nacional y regional.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Publicación del informe en la página web con accesibilidad para comentarios. 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8EA7E4A-FB08-E2A8-E340-D4A9070A287D}"/>
              </a:ext>
            </a:extLst>
          </p:cNvPr>
          <p:cNvSpPr txBox="1"/>
          <p:nvPr/>
        </p:nvSpPr>
        <p:spPr>
          <a:xfrm>
            <a:off x="6489779" y="2110252"/>
            <a:ext cx="49789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Parrilla digital 2025 para redes sociales del Ministerio.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Boletín de prensa y piezas gráficas para redes antes, durante y después del evento.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Fotografías y videos en todas las fases (previo, durante y posterior), para su divulgación en los canales digitales de la Entidad.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 con las vocerías de directivos de las entidades adscritas y vinculadas, tanto para presentación en la audiencia como para difusión digital.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 de ministros y ministras del Gobierno del Cambio, como parte del apoyo interinstitucional y la articulación sectorial.</a:t>
            </a:r>
          </a:p>
        </p:txBody>
      </p:sp>
      <p:pic>
        <p:nvPicPr>
          <p:cNvPr id="35" name="Imagen 34" descr="Imagen que contiene hoja, planta, verde, luz&#10;&#10;El contenido generado por IA puede ser incorrecto.">
            <a:extLst>
              <a:ext uri="{FF2B5EF4-FFF2-40B4-BE49-F238E27FC236}">
                <a16:creationId xmlns:a16="http://schemas.microsoft.com/office/drawing/2014/main" id="{61D284E3-18EE-4C21-9377-E889F112C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30" y="2721316"/>
            <a:ext cx="1060687" cy="4322664"/>
          </a:xfrm>
          <a:prstGeom prst="rect">
            <a:avLst/>
          </a:prstGeom>
        </p:spPr>
      </p:pic>
      <p:pic>
        <p:nvPicPr>
          <p:cNvPr id="37" name="Imagen 36" descr="La cara de una persona&#10;&#10;El contenido generado por IA puede ser incorrecto.">
            <a:extLst>
              <a:ext uri="{FF2B5EF4-FFF2-40B4-BE49-F238E27FC236}">
                <a16:creationId xmlns:a16="http://schemas.microsoft.com/office/drawing/2014/main" id="{8034B666-BFC4-CF6C-9CE1-3DF2DAFA2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039" y="1022348"/>
            <a:ext cx="773791" cy="10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38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25AB6-0BB8-B992-A103-724FABB56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5B546A6F-CC12-F14D-A083-DA640CE68476}"/>
              </a:ext>
            </a:extLst>
          </p:cNvPr>
          <p:cNvSpPr/>
          <p:nvPr/>
        </p:nvSpPr>
        <p:spPr>
          <a:xfrm>
            <a:off x="6370300" y="1510524"/>
            <a:ext cx="5821699" cy="4080807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ED9ADE9-7092-5226-D851-375DEE423C8F}"/>
              </a:ext>
            </a:extLst>
          </p:cNvPr>
          <p:cNvSpPr/>
          <p:nvPr/>
        </p:nvSpPr>
        <p:spPr>
          <a:xfrm>
            <a:off x="0" y="1510524"/>
            <a:ext cx="5702222" cy="4080807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D04C7F9-4861-400D-33DD-6A542ED15796}"/>
              </a:ext>
            </a:extLst>
          </p:cNvPr>
          <p:cNvSpPr/>
          <p:nvPr/>
        </p:nvSpPr>
        <p:spPr>
          <a:xfrm>
            <a:off x="0" y="185980"/>
            <a:ext cx="12191999" cy="1069383"/>
          </a:xfrm>
          <a:prstGeom prst="rect">
            <a:avLst/>
          </a:prstGeom>
          <a:solidFill>
            <a:srgbClr val="BD162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C1A652-D744-D583-260A-FA0687E62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21E8643-395B-6FB2-5B85-2595DDD93731}"/>
              </a:ext>
            </a:extLst>
          </p:cNvPr>
          <p:cNvSpPr txBox="1"/>
          <p:nvPr/>
        </p:nvSpPr>
        <p:spPr>
          <a:xfrm>
            <a:off x="237957" y="305172"/>
            <a:ext cx="2412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Arial" panose="020B0604020202020204" pitchFamily="34" charset="0"/>
              </a:rPr>
              <a:t>Línea 2</a:t>
            </a:r>
            <a:endParaRPr lang="es-CO" sz="4800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B530B3-F16F-CCF7-8D95-0C51115525E0}"/>
              </a:ext>
            </a:extLst>
          </p:cNvPr>
          <p:cNvSpPr txBox="1"/>
          <p:nvPr/>
        </p:nvSpPr>
        <p:spPr>
          <a:xfrm>
            <a:off x="3496070" y="300377"/>
            <a:ext cx="4199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F8B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Espacios de diálogo ciudadano 2025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1E02832-6D1C-27E9-08AE-FD4ED59391E1}"/>
              </a:ext>
            </a:extLst>
          </p:cNvPr>
          <p:cNvSpPr txBox="1"/>
          <p:nvPr/>
        </p:nvSpPr>
        <p:spPr>
          <a:xfrm>
            <a:off x="7816205" y="362084"/>
            <a:ext cx="39665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Abrir y fortalecer espacios de conversación entre el Ministerio y la ciudadanía, priorizando territorios rurales y escenarios comunitarios.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7676DA4F-E284-AFFD-3C01-0543DD7D70C6}"/>
              </a:ext>
            </a:extLst>
          </p:cNvPr>
          <p:cNvCxnSpPr/>
          <p:nvPr/>
        </p:nvCxnSpPr>
        <p:spPr>
          <a:xfrm>
            <a:off x="2805193" y="346543"/>
            <a:ext cx="0" cy="7386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E4CAC204-B10F-D7AC-097E-809204DB33A1}"/>
              </a:ext>
            </a:extLst>
          </p:cNvPr>
          <p:cNvCxnSpPr/>
          <p:nvPr/>
        </p:nvCxnSpPr>
        <p:spPr>
          <a:xfrm>
            <a:off x="7498596" y="362084"/>
            <a:ext cx="0" cy="7386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1D4296B-0920-87BF-C5FB-D46807A8708F}"/>
              </a:ext>
            </a:extLst>
          </p:cNvPr>
          <p:cNvSpPr txBox="1"/>
          <p:nvPr/>
        </p:nvSpPr>
        <p:spPr>
          <a:xfrm>
            <a:off x="1521575" y="1594432"/>
            <a:ext cx="2567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Acciones</a:t>
            </a:r>
            <a:endParaRPr lang="es-CO" sz="3200" dirty="0">
              <a:solidFill>
                <a:srgbClr val="BD1622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F14A832-68A9-B6DF-FD8C-648D13D090F0}"/>
              </a:ext>
            </a:extLst>
          </p:cNvPr>
          <p:cNvSpPr txBox="1"/>
          <p:nvPr/>
        </p:nvSpPr>
        <p:spPr>
          <a:xfrm>
            <a:off x="7695645" y="1525477"/>
            <a:ext cx="2567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Productos</a:t>
            </a:r>
            <a:endParaRPr lang="es-CO" sz="3200" dirty="0">
              <a:solidFill>
                <a:srgbClr val="BD1622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D2F9AE4-FACC-BFF3-D89D-DB3C80C5940A}"/>
              </a:ext>
            </a:extLst>
          </p:cNvPr>
          <p:cNvSpPr txBox="1"/>
          <p:nvPr/>
        </p:nvSpPr>
        <p:spPr>
          <a:xfrm>
            <a:off x="723253" y="2365050"/>
            <a:ext cx="45634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presenciales y virtuales (paneles, ejes temáticos, encuentros comunitarios y espacios de diálogo sectorial).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Divulgación permanente en redes sociales sobre fechas, resultados e hitos.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Acompañamiento a los procesos misionales para socializar avances, programas, proyectos y acciones en territorio.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E2F5B84-AFA6-7863-1AF3-FE3A3EFC9C3D}"/>
              </a:ext>
            </a:extLst>
          </p:cNvPr>
          <p:cNvSpPr txBox="1"/>
          <p:nvPr/>
        </p:nvSpPr>
        <p:spPr>
          <a:xfrm>
            <a:off x="6587023" y="2349513"/>
            <a:ext cx="49789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Piezas gráficas de convocatoria previas, de cobertura y de cierre.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pedagógico (infografías, fichas y resúmenes territoriales).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Boletín de prensa por cada espacio desarrollado.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 cortos y testimoniales de ciudadanía, directivos, entidades adscritas y vinculadas, así como aliados estratégicos (ministros y ministras del Gobierno del Cambio).</a:t>
            </a:r>
          </a:p>
        </p:txBody>
      </p:sp>
      <p:pic>
        <p:nvPicPr>
          <p:cNvPr id="4" name="Imagen 3" descr="Un dibujo de una planta&#10;&#10;El contenido generado por IA puede ser incorrecto.">
            <a:extLst>
              <a:ext uri="{FF2B5EF4-FFF2-40B4-BE49-F238E27FC236}">
                <a16:creationId xmlns:a16="http://schemas.microsoft.com/office/drawing/2014/main" id="{765B6B29-450C-8FDB-21E3-735538A4D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34" y="2727002"/>
            <a:ext cx="2082859" cy="422841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7DAC5D4-EDB8-6619-4869-A5DAB456A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5149">
            <a:off x="3260061" y="4689025"/>
            <a:ext cx="3942341" cy="307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5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D0707C-0072-655E-EBD8-F1BF26C24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A2572F35-001D-1F6B-B11B-B6B840B86FFD}"/>
              </a:ext>
            </a:extLst>
          </p:cNvPr>
          <p:cNvSpPr/>
          <p:nvPr/>
        </p:nvSpPr>
        <p:spPr>
          <a:xfrm>
            <a:off x="6370300" y="1510524"/>
            <a:ext cx="5821699" cy="3301319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BFC2E5E-4C19-CC4A-97EF-C4F54C071C04}"/>
              </a:ext>
            </a:extLst>
          </p:cNvPr>
          <p:cNvSpPr/>
          <p:nvPr/>
        </p:nvSpPr>
        <p:spPr>
          <a:xfrm>
            <a:off x="0" y="1510524"/>
            <a:ext cx="5702222" cy="3301319"/>
          </a:xfrm>
          <a:prstGeom prst="rect">
            <a:avLst/>
          </a:prstGeom>
          <a:solidFill>
            <a:srgbClr val="F8B1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4B3ADEF-9C3F-3921-6C41-20A8F7EE1A58}"/>
              </a:ext>
            </a:extLst>
          </p:cNvPr>
          <p:cNvSpPr/>
          <p:nvPr/>
        </p:nvSpPr>
        <p:spPr>
          <a:xfrm>
            <a:off x="0" y="185980"/>
            <a:ext cx="12191999" cy="1069383"/>
          </a:xfrm>
          <a:prstGeom prst="rect">
            <a:avLst/>
          </a:prstGeom>
          <a:solidFill>
            <a:srgbClr val="BD162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F87DF-2B81-3846-12CD-6D18CD9EA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9BCA42A-06A9-88ED-A959-C82D051BD5C7}"/>
              </a:ext>
            </a:extLst>
          </p:cNvPr>
          <p:cNvSpPr txBox="1"/>
          <p:nvPr/>
        </p:nvSpPr>
        <p:spPr>
          <a:xfrm>
            <a:off x="237957" y="305172"/>
            <a:ext cx="2412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Arial" panose="020B0604020202020204" pitchFamily="34" charset="0"/>
              </a:rPr>
              <a:t>Línea 3</a:t>
            </a:r>
            <a:endParaRPr lang="es-CO" sz="4800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5B32C9-2033-4FCF-21D7-81BB81D53650}"/>
              </a:ext>
            </a:extLst>
          </p:cNvPr>
          <p:cNvSpPr txBox="1"/>
          <p:nvPr/>
        </p:nvSpPr>
        <p:spPr>
          <a:xfrm>
            <a:off x="3496070" y="300377"/>
            <a:ext cx="4199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F8B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Rendición de cuentas permanente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2986F99-7B13-AA0C-59B6-34DA95E86CF4}"/>
              </a:ext>
            </a:extLst>
          </p:cNvPr>
          <p:cNvSpPr txBox="1"/>
          <p:nvPr/>
        </p:nvSpPr>
        <p:spPr>
          <a:xfrm>
            <a:off x="7731663" y="454265"/>
            <a:ext cx="3966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mantener un canal activo de información sobre la gestión del Ministerio.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3A5BAAC7-D04F-A99A-C49C-F3279B3C2549}"/>
              </a:ext>
            </a:extLst>
          </p:cNvPr>
          <p:cNvCxnSpPr/>
          <p:nvPr/>
        </p:nvCxnSpPr>
        <p:spPr>
          <a:xfrm>
            <a:off x="2805193" y="346543"/>
            <a:ext cx="0" cy="7386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C665D093-6B8E-5573-B9AE-1069EF75EF9F}"/>
              </a:ext>
            </a:extLst>
          </p:cNvPr>
          <p:cNvCxnSpPr/>
          <p:nvPr/>
        </p:nvCxnSpPr>
        <p:spPr>
          <a:xfrm>
            <a:off x="7498596" y="362084"/>
            <a:ext cx="0" cy="7386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52A369B-B167-B6AB-4B2A-03B62FA233C8}"/>
              </a:ext>
            </a:extLst>
          </p:cNvPr>
          <p:cNvSpPr txBox="1"/>
          <p:nvPr/>
        </p:nvSpPr>
        <p:spPr>
          <a:xfrm>
            <a:off x="1521575" y="1594432"/>
            <a:ext cx="2567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Acciones</a:t>
            </a:r>
            <a:endParaRPr lang="es-CO" sz="3200" dirty="0">
              <a:solidFill>
                <a:srgbClr val="BD1622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B2854E6-E401-FE2D-313C-FBF225664878}"/>
              </a:ext>
            </a:extLst>
          </p:cNvPr>
          <p:cNvSpPr txBox="1"/>
          <p:nvPr/>
        </p:nvSpPr>
        <p:spPr>
          <a:xfrm>
            <a:off x="7695645" y="1525477"/>
            <a:ext cx="2567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rgbClr val="BD16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Productos</a:t>
            </a:r>
            <a:endParaRPr lang="es-CO" sz="3200" dirty="0">
              <a:solidFill>
                <a:srgbClr val="BD1622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06137A0-C655-5492-0E95-A7A88B8CC13C}"/>
              </a:ext>
            </a:extLst>
          </p:cNvPr>
          <p:cNvSpPr txBox="1"/>
          <p:nvPr/>
        </p:nvSpPr>
        <p:spPr>
          <a:xfrm>
            <a:off x="368503" y="2385455"/>
            <a:ext cx="45634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Publicación de avances en la página web y en redes sociales.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 breves explicando logros e historias.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 para periodistas: kit de medios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Divulgación de compromisos y avances.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9084BA1-00F3-78EF-EEF3-C8B8C3631AEE}"/>
              </a:ext>
            </a:extLst>
          </p:cNvPr>
          <p:cNvSpPr txBox="1"/>
          <p:nvPr/>
        </p:nvSpPr>
        <p:spPr>
          <a:xfrm>
            <a:off x="7026440" y="2304672"/>
            <a:ext cx="4070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Parrilla de contenido - piezas gráficas y videos cortos.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Infografías de cifras clave.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C3C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Correo interno.</a:t>
            </a:r>
          </a:p>
        </p:txBody>
      </p:sp>
      <p:pic>
        <p:nvPicPr>
          <p:cNvPr id="9" name="Imagen 8" descr="Imagen digital de una planta&#10;&#10;El contenido generado por IA puede ser incorrecto.">
            <a:extLst>
              <a:ext uri="{FF2B5EF4-FFF2-40B4-BE49-F238E27FC236}">
                <a16:creationId xmlns:a16="http://schemas.microsoft.com/office/drawing/2014/main" id="{04107364-E6F8-FDE5-7E21-16063396E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8057" y="3719206"/>
            <a:ext cx="4754472" cy="3169648"/>
          </a:xfrm>
          <a:prstGeom prst="rect">
            <a:avLst/>
          </a:prstGeom>
        </p:spPr>
      </p:pic>
      <p:pic>
        <p:nvPicPr>
          <p:cNvPr id="6" name="Imagen 5" descr="Imagen que contiene persona, sostener, hombre, mujer&#10;&#10;El contenido generado por IA puede ser incorrecto.">
            <a:extLst>
              <a:ext uri="{FF2B5EF4-FFF2-40B4-BE49-F238E27FC236}">
                <a16:creationId xmlns:a16="http://schemas.microsoft.com/office/drawing/2014/main" id="{2EB89868-C364-6BBC-AF2D-02DFDF4A9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17" y="1317070"/>
            <a:ext cx="5721247" cy="5540930"/>
          </a:xfrm>
          <a:prstGeom prst="rect">
            <a:avLst/>
          </a:prstGeom>
        </p:spPr>
      </p:pic>
      <p:pic>
        <p:nvPicPr>
          <p:cNvPr id="13" name="Imagen 12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9419EFDB-BB55-62F3-FA70-CF4836F55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36" y="3905186"/>
            <a:ext cx="4291504" cy="298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365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A76B27DE3FDF94F829778340DEE03FC" ma:contentTypeVersion="1" ma:contentTypeDescription="Crear nuevo documento." ma:contentTypeScope="" ma:versionID="d686c586ad2f622b13da809381a4cb35">
  <xsd:schema xmlns:xsd="http://www.w3.org/2001/XMLSchema" xmlns:xs="http://www.w3.org/2001/XMLSchema" xmlns:p="http://schemas.microsoft.com/office/2006/metadata/properties" xmlns:ns1="http://schemas.microsoft.com/sharepoint/v3" xmlns:ns2="182591e6-0f8c-49be-857d-34c2e2210ef9" targetNamespace="http://schemas.microsoft.com/office/2006/metadata/properties" ma:root="true" ma:fieldsID="fa24b7de27d7ed97a9d85e582b7102b0" ns1:_="" ns2:_="">
    <xsd:import namespace="http://schemas.microsoft.com/sharepoint/v3"/>
    <xsd:import namespace="182591e6-0f8c-49be-857d-34c2e2210ef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591e6-0f8c-49be-857d-34c2e2210ef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182591e6-0f8c-49be-857d-34c2e2210ef9">C6HDPSSWJME2-94699580-19</_dlc_DocId>
    <_dlc_DocIdUrl xmlns="182591e6-0f8c-49be-857d-34c2e2210ef9">
      <Url>https://www.minagricultura.gov.co/Participa/_layouts/15/DocIdRedir.aspx?ID=C6HDPSSWJME2-94699580-19</Url>
      <Description>C6HDPSSWJME2-94699580-19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4AC4413-8BC1-414B-81C9-A90FB1B93D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52FC00-50D0-455C-84F6-221A3B132FE5}"/>
</file>

<file path=customXml/itemProps3.xml><?xml version="1.0" encoding="utf-8"?>
<ds:datastoreItem xmlns:ds="http://schemas.openxmlformats.org/officeDocument/2006/customXml" ds:itemID="{7FB5B534-8F51-474D-89E2-ACD74889CBD0}">
  <ds:schemaRefs>
    <ds:schemaRef ds:uri="http://schemas.microsoft.com/office/2006/metadata/properties"/>
    <ds:schemaRef ds:uri="http://schemas.microsoft.com/office/infopath/2007/PartnerControls"/>
    <ds:schemaRef ds:uri="bf5c04a4-ecda-4205-88fd-199d942fe672"/>
    <ds:schemaRef ds:uri="03b3c860-4e45-4e49-b3f4-6c9acffefa98"/>
  </ds:schemaRefs>
</ds:datastoreItem>
</file>

<file path=customXml/itemProps4.xml><?xml version="1.0" encoding="utf-8"?>
<ds:datastoreItem xmlns:ds="http://schemas.openxmlformats.org/officeDocument/2006/customXml" ds:itemID="{DC219804-2884-4B6A-9637-F2F67E62A216}"/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1053</Words>
  <Application>Microsoft Office PowerPoint</Application>
  <PresentationFormat>Panorámica</PresentationFormat>
  <Paragraphs>143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Luisa Fernanda Leal Tavera</dc:creator>
  <cp:lastModifiedBy>Luisa Fernanda Leal Tavera</cp:lastModifiedBy>
  <cp:revision>5</cp:revision>
  <dcterms:created xsi:type="dcterms:W3CDTF">2025-12-09T13:25:18Z</dcterms:created>
  <dcterms:modified xsi:type="dcterms:W3CDTF">2025-12-09T19:59:54Z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0x010100BA76B27DE3FDF94F829778340DEE03FC</vt:lpwstr>
  </property>
  <property fmtid="{D5CDD505-2E9C-101B-9397-08002B2CF9AE}" pid="3" name="MediaServiceImageTags">
    <vt:lpwstr/>
  </property>
  <property fmtid="{D5CDD505-2E9C-101B-9397-08002B2CF9AE}" pid="4" name="_dlc_DocIdItemGuid">
    <vt:lpwstr>8cf89cbe-ab0b-42c7-aab0-63751e3cdde2</vt:lpwstr>
  </property>
</Properties>
</file>